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pptx" ContentType="application/vnd.openxmlformats-officedocument.presentationml.presentation"/>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5" r:id="rId8"/>
    <p:sldId id="266" r:id="rId9"/>
    <p:sldId id="267" r:id="rId10"/>
    <p:sldId id="268" r:id="rId11"/>
    <p:sldId id="269" r:id="rId12"/>
    <p:sldId id="3045" r:id="rId13"/>
    <p:sldId id="3046" r:id="rId14"/>
    <p:sldId id="325" r:id="rId15"/>
    <p:sldId id="3047" r:id="rId16"/>
    <p:sldId id="670" r:id="rId17"/>
    <p:sldId id="673" r:id="rId18"/>
    <p:sldId id="675" r:id="rId19"/>
    <p:sldId id="676" r:id="rId20"/>
  </p:sldIdLst>
  <p:sldSz cx="12192000" cy="6858000"/>
  <p:notesSz cx="7315200" cy="96012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Hauhn" initials="JH" lastIdx="1" clrIdx="0">
    <p:extLst>
      <p:ext uri="{19B8F6BF-5375-455C-9EA6-DF929625EA0E}">
        <p15:presenceInfo xmlns:p15="http://schemas.microsoft.com/office/powerpoint/2012/main" userId="S-1-5-21-2046175724-1691814327-2547508085-1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A3A3A"/>
    <a:srgbClr val="0046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00" autoAdjust="0"/>
    <p:restoredTop sz="77464" autoAdjust="0"/>
  </p:normalViewPr>
  <p:slideViewPr>
    <p:cSldViewPr snapToGrid="0">
      <p:cViewPr varScale="1">
        <p:scale>
          <a:sx n="70" d="100"/>
          <a:sy n="70" d="100"/>
        </p:scale>
        <p:origin x="519" y="33"/>
      </p:cViewPr>
      <p:guideLst/>
    </p:cSldViewPr>
  </p:slideViewPr>
  <p:notesTextViewPr>
    <p:cViewPr>
      <p:scale>
        <a:sx n="1" d="1"/>
        <a:sy n="1" d="1"/>
      </p:scale>
      <p:origin x="0" y="0"/>
    </p:cViewPr>
  </p:notesTextViewPr>
  <p:sorterViewPr>
    <p:cViewPr>
      <p:scale>
        <a:sx n="100" d="100"/>
        <a:sy n="100" d="100"/>
      </p:scale>
      <p:origin x="0" y="-1398"/>
    </p:cViewPr>
  </p:sorterViewPr>
  <p:notesViewPr>
    <p:cSldViewPr snapToGrid="0">
      <p:cViewPr varScale="1">
        <p:scale>
          <a:sx n="46" d="100"/>
          <a:sy n="46" d="100"/>
        </p:scale>
        <p:origin x="2728"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D040E27F-4EEA-4762-90BD-3C8CBE759794}" type="datetimeFigureOut">
              <a:rPr lang="en-US" smtClean="0"/>
              <a:t>9/11/2020</a:t>
            </a:fld>
            <a:endParaRPr lang="en-US" dirty="0"/>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5F902D5B-AC57-4A90-BA90-743589253883}" type="slidenum">
              <a:rPr lang="en-US" smtClean="0"/>
              <a:t>‹#›</a:t>
            </a:fld>
            <a:endParaRPr lang="en-US" dirty="0"/>
          </a:p>
        </p:txBody>
      </p:sp>
    </p:spTree>
    <p:extLst>
      <p:ext uri="{BB962C8B-B14F-4D97-AF65-F5344CB8AC3E}">
        <p14:creationId xmlns:p14="http://schemas.microsoft.com/office/powerpoint/2010/main" val="891495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BE98E072-E28D-4D3C-BD8D-E121BD99D5BF}" type="datetimeFigureOut">
              <a:rPr lang="en-US" smtClean="0"/>
              <a:t>9/11/2020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01DD33E2-B590-4984-A92F-5688AB6D816A}" type="slidenum">
              <a:rPr lang="en-US" smtClean="0"/>
              <a:t>‹#›</a:t>
            </a:fld>
            <a:endParaRPr lang="en-US" dirty="0"/>
          </a:p>
        </p:txBody>
      </p:sp>
    </p:spTree>
    <p:extLst>
      <p:ext uri="{BB962C8B-B14F-4D97-AF65-F5344CB8AC3E}">
        <p14:creationId xmlns:p14="http://schemas.microsoft.com/office/powerpoint/2010/main" val="2974290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Level I - Modules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False Alarm Impact Awareness Online Course</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Monitoring Association (TMA) and the Security Industry Alarm Coalition (SIAC) have created this course to help alarm users understand the importance of avoiding false alarms and to offer guidance and useful tips for alarm users to feel more comfortable using their alarm systems.</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This 30-minute course will review how alarm systems work and what you can do to avoid mistakes that cause false alarms. Studies have shown that alarm user error, not equipment failure, is the main cause of false alarms. The bottom line is false alarms cost you and your community money and resources. Once you are comfortable with your alarm system, you will avoid false alarms and maximize your security investment.</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By avoiding false alarms, you will be able to get the most out of your alarm system and not worry about fines or suspension of services. You can rest easy knowing that when unexpected emergencies occur, your alarm company is there to respond to any alarms generated from your system.</a:t>
            </a:r>
          </a:p>
          <a:p>
            <a:endParaRPr lang="en-US" dirty="0"/>
          </a:p>
        </p:txBody>
      </p:sp>
      <p:sp>
        <p:nvSpPr>
          <p:cNvPr id="4" name="Slide Number Placeholder 3"/>
          <p:cNvSpPr>
            <a:spLocks noGrp="1"/>
          </p:cNvSpPr>
          <p:nvPr>
            <p:ph type="sldNum" sz="quarter" idx="5"/>
          </p:nvPr>
        </p:nvSpPr>
        <p:spPr/>
        <p:txBody>
          <a:bodyPr/>
          <a:lstStyle/>
          <a:p>
            <a:fld id="{01DD33E2-B590-4984-A92F-5688AB6D816A}" type="slidenum">
              <a:rPr lang="en-US" smtClean="0"/>
              <a:t>5</a:t>
            </a:fld>
            <a:endParaRPr lang="en-US" dirty="0"/>
          </a:p>
        </p:txBody>
      </p:sp>
    </p:spTree>
    <p:extLst>
      <p:ext uri="{BB962C8B-B14F-4D97-AF65-F5344CB8AC3E}">
        <p14:creationId xmlns:p14="http://schemas.microsoft.com/office/powerpoint/2010/main" val="811249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687B0-B220-4FEB-ADA0-8390793B6043}" type="slidenum">
              <a:rPr lang="en-US" smtClean="0"/>
              <a:t>19</a:t>
            </a:fld>
            <a:endParaRPr lang="en-US" dirty="0"/>
          </a:p>
        </p:txBody>
      </p:sp>
    </p:spTree>
    <p:extLst>
      <p:ext uri="{BB962C8B-B14F-4D97-AF65-F5344CB8AC3E}">
        <p14:creationId xmlns:p14="http://schemas.microsoft.com/office/powerpoint/2010/main" val="2225225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TMA was chosen in 2019 to provide a Certificate of Verification of Compliance with accepted alarm industry standards to companies interested in participating in the FirstNet program.</a:t>
            </a:r>
          </a:p>
          <a:p>
            <a:pPr lvl="1"/>
            <a:endParaRPr lang="en-US" dirty="0"/>
          </a:p>
          <a:p>
            <a:pPr lvl="1"/>
            <a:r>
              <a:rPr lang="en-US" dirty="0"/>
              <a:t>Access to the FirstNet network must be </a:t>
            </a:r>
            <a:r>
              <a:rPr lang="en-US" b="1" dirty="0"/>
              <a:t>used for the transmission of public-safety related alarms </a:t>
            </a:r>
            <a:r>
              <a:rPr lang="en-US" dirty="0"/>
              <a:t>from systems designed primarily to protect life and/or property (e.g. robbery, burglary, unlawful intrusion, fire, emergency medical)</a:t>
            </a:r>
          </a:p>
          <a:p>
            <a:pPr lvl="1"/>
            <a:r>
              <a:rPr lang="en-US" dirty="0"/>
              <a:t>The signal must go a Central Station Monitoring Facility that </a:t>
            </a:r>
            <a:r>
              <a:rPr lang="en-US" b="1" dirty="0"/>
              <a:t>confirms and verifies the authenticity of the alarm </a:t>
            </a:r>
            <a:r>
              <a:rPr lang="en-US" dirty="0"/>
              <a:t>and notifies a Public Safety Answering Point (PSAP) for relay to a public safety agency for the purpose of initiating an emergency response. </a:t>
            </a:r>
          </a:p>
          <a:p>
            <a:pPr lvl="1"/>
            <a:r>
              <a:rPr lang="en-US" dirty="0"/>
              <a:t>The dealer, central station facility must either be UL-Listed, FM-approved </a:t>
            </a:r>
          </a:p>
          <a:p>
            <a:pPr lvl="1"/>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The signal must go a Central Station Monitoring Facility that </a:t>
            </a:r>
            <a:r>
              <a:rPr lang="en-US" b="1" dirty="0"/>
              <a:t>confirms and verifies the authenticity of the alarm </a:t>
            </a:r>
            <a:r>
              <a:rPr lang="en-US" dirty="0"/>
              <a:t>and notifies a Public Safety Answering Point (PSAP) for relay to a public safety agency for the purpose of initiating an emergency response. </a:t>
            </a:r>
          </a:p>
          <a:p>
            <a:pPr lvl="1"/>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 The TMA Certificate of Verification will be renewed every 12 months based on when the initial TMA Compliance Certificate is issued. </a:t>
            </a:r>
          </a:p>
          <a:p>
            <a:pPr lvl="1"/>
            <a:endParaRPr lang="en-US" dirty="0"/>
          </a:p>
          <a:p>
            <a:endParaRPr lang="en-US" dirty="0"/>
          </a:p>
        </p:txBody>
      </p:sp>
      <p:sp>
        <p:nvSpPr>
          <p:cNvPr id="4" name="Slide Number Placeholder 3"/>
          <p:cNvSpPr>
            <a:spLocks noGrp="1"/>
          </p:cNvSpPr>
          <p:nvPr>
            <p:ph type="sldNum" sz="quarter" idx="5"/>
          </p:nvPr>
        </p:nvSpPr>
        <p:spPr/>
        <p:txBody>
          <a:bodyPr/>
          <a:lstStyle/>
          <a:p>
            <a:fld id="{01DD33E2-B590-4984-A92F-5688AB6D816A}" type="slidenum">
              <a:rPr lang="en-US" smtClean="0"/>
              <a:t>6</a:t>
            </a:fld>
            <a:endParaRPr lang="en-US" dirty="0"/>
          </a:p>
        </p:txBody>
      </p:sp>
    </p:spTree>
    <p:extLst>
      <p:ext uri="{BB962C8B-B14F-4D97-AF65-F5344CB8AC3E}">
        <p14:creationId xmlns:p14="http://schemas.microsoft.com/office/powerpoint/2010/main" val="255544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DD33E2-B590-4984-A92F-5688AB6D816A}" type="slidenum">
              <a:rPr lang="en-US" smtClean="0"/>
              <a:t>10</a:t>
            </a:fld>
            <a:endParaRPr lang="en-US"/>
          </a:p>
        </p:txBody>
      </p:sp>
    </p:spTree>
    <p:extLst>
      <p:ext uri="{BB962C8B-B14F-4D97-AF65-F5344CB8AC3E}">
        <p14:creationId xmlns:p14="http://schemas.microsoft.com/office/powerpoint/2010/main" val="1742640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DD33E2-B590-4984-A92F-5688AB6D816A}" type="slidenum">
              <a:rPr lang="en-US" smtClean="0"/>
              <a:t>11</a:t>
            </a:fld>
            <a:endParaRPr lang="en-US"/>
          </a:p>
        </p:txBody>
      </p:sp>
    </p:spTree>
    <p:extLst>
      <p:ext uri="{BB962C8B-B14F-4D97-AF65-F5344CB8AC3E}">
        <p14:creationId xmlns:p14="http://schemas.microsoft.com/office/powerpoint/2010/main" val="2935066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data sources</a:t>
            </a:r>
          </a:p>
        </p:txBody>
      </p:sp>
      <p:sp>
        <p:nvSpPr>
          <p:cNvPr id="4" name="Slide Number Placeholder 3"/>
          <p:cNvSpPr>
            <a:spLocks noGrp="1"/>
          </p:cNvSpPr>
          <p:nvPr>
            <p:ph type="sldNum" sz="quarter" idx="5"/>
          </p:nvPr>
        </p:nvSpPr>
        <p:spPr/>
        <p:txBody>
          <a:bodyPr/>
          <a:lstStyle/>
          <a:p>
            <a:fld id="{01DD33E2-B590-4984-A92F-5688AB6D816A}" type="slidenum">
              <a:rPr lang="en-US" smtClean="0"/>
              <a:t>13</a:t>
            </a:fld>
            <a:endParaRPr lang="en-US"/>
          </a:p>
        </p:txBody>
      </p:sp>
    </p:spTree>
    <p:extLst>
      <p:ext uri="{BB962C8B-B14F-4D97-AF65-F5344CB8AC3E}">
        <p14:creationId xmlns:p14="http://schemas.microsoft.com/office/powerpoint/2010/main" val="3406304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Glenn</a:t>
            </a:r>
          </a:p>
          <a:p>
            <a:pPr marL="175856" indent="-175856">
              <a:buFont typeface="Arial" panose="020B0604020202020204" pitchFamily="34" charset="0"/>
              <a:buChar char="•"/>
            </a:pPr>
            <a:r>
              <a:rPr lang="en-US" dirty="0"/>
              <a:t>The standard will be an ANSI standard so, we are following ANSI guidelines with respect to committee formation.</a:t>
            </a:r>
          </a:p>
          <a:p>
            <a:pPr marL="175856" indent="-175856">
              <a:buFont typeface="Arial" panose="020B0604020202020204" pitchFamily="34" charset="0"/>
              <a:buChar char="•"/>
            </a:pPr>
            <a:r>
              <a:rPr lang="en-US" dirty="0"/>
              <a:t>TMA has distributed multiple announcements calling for interested parties to apply to serve on the committee.</a:t>
            </a:r>
          </a:p>
          <a:p>
            <a:pPr marL="175856" indent="-175856">
              <a:buFont typeface="Arial" panose="020B0604020202020204" pitchFamily="34" charset="0"/>
              <a:buChar char="•"/>
            </a:pPr>
            <a:r>
              <a:rPr lang="en-US" dirty="0"/>
              <a:t>Notification to committee members will out this week</a:t>
            </a:r>
          </a:p>
          <a:p>
            <a:pPr marL="175856" indent="-175856">
              <a:buFont typeface="Arial" panose="020B0604020202020204" pitchFamily="34" charset="0"/>
              <a:buChar char="•"/>
            </a:pPr>
            <a:endParaRPr lang="en-US" dirty="0"/>
          </a:p>
          <a:p>
            <a:pPr marL="175856" indent="-175856">
              <a:buFont typeface="Arial" panose="020B0604020202020204" pitchFamily="34" charset="0"/>
              <a:buChar char="•"/>
            </a:pPr>
            <a:r>
              <a:rPr lang="en-US" dirty="0"/>
              <a:t>Also, we have focused on assuring the committee has, in ANSI terminology ……. “Balance”.   That means that there is equal representation from impacted interest groups.   </a:t>
            </a:r>
          </a:p>
          <a:p>
            <a:pPr marL="175856" indent="-175856" defTabSz="937900">
              <a:buFont typeface="Arial" panose="020B0604020202020204" pitchFamily="34" charset="0"/>
              <a:buChar char="•"/>
              <a:defRPr/>
            </a:pPr>
            <a:r>
              <a:rPr lang="en-US" dirty="0"/>
              <a:t>Committee “balance” will be achieved by having representation from Alarm Monitoring, Public Safety, Manufacturers and Software Companies, Service Providers, Special Experts/Consultants and </a:t>
            </a:r>
            <a:r>
              <a:rPr lang="en-US" dirty="0" err="1"/>
              <a:t>NRTLs</a:t>
            </a:r>
            <a:endParaRPr lang="en-US" dirty="0"/>
          </a:p>
          <a:p>
            <a:pPr marL="175856" indent="-175856">
              <a:buFont typeface="Arial" panose="020B0604020202020204" pitchFamily="34" charset="0"/>
              <a:buChar char="•"/>
            </a:pPr>
            <a:endParaRPr lang="en-US" dirty="0"/>
          </a:p>
          <a:p>
            <a:r>
              <a:rPr lang="en-US" dirty="0"/>
              <a:t>I WANT TO STRESS THAT PUBLIC SAFETY </a:t>
            </a:r>
            <a:r>
              <a:rPr lang="en-US" dirty="0" err="1"/>
              <a:t>ENTHUSEASM</a:t>
            </a:r>
            <a:r>
              <a:rPr lang="en-US" dirty="0"/>
              <a:t> FOR THIS EFFORT IS VERY STRONG.    We have representatives from APCO, NENA, a PSAP director, a retired police chief, and </a:t>
            </a:r>
            <a:r>
              <a:rPr lang="en-US" dirty="0" err="1"/>
              <a:t>IACP</a:t>
            </a:r>
            <a:r>
              <a:rPr lang="en-US" dirty="0"/>
              <a:t>, </a:t>
            </a:r>
            <a:r>
              <a:rPr lang="en-US" dirty="0" err="1"/>
              <a:t>IAFC</a:t>
            </a:r>
            <a:r>
              <a:rPr lang="en-US" dirty="0"/>
              <a:t> and NSA will be providing committee members.</a:t>
            </a:r>
          </a:p>
          <a:p>
            <a:endParaRPr lang="en-US" dirty="0"/>
          </a:p>
          <a:p>
            <a:r>
              <a:rPr lang="en-US" dirty="0"/>
              <a:t>Again, the committee roster will be released this week.  </a:t>
            </a:r>
          </a:p>
          <a:p>
            <a:endParaRPr lang="en-US" dirty="0"/>
          </a:p>
          <a:p>
            <a:r>
              <a:rPr lang="en-US" b="1" u="sng" dirty="0"/>
              <a:t>Glenn</a:t>
            </a:r>
          </a:p>
          <a:p>
            <a:pPr marL="175856" indent="-175856">
              <a:buFont typeface="Arial" panose="020B0604020202020204" pitchFamily="34" charset="0"/>
              <a:buChar char="•"/>
            </a:pPr>
            <a:r>
              <a:rPr lang="en-US" dirty="0"/>
              <a:t>I will turn the microphone back over to Celia, who will open things up for Q&amp;A</a:t>
            </a:r>
          </a:p>
          <a:p>
            <a:r>
              <a:rPr lang="en-US" b="1" dirty="0"/>
              <a:t>[CHANGE SLIDE]</a:t>
            </a:r>
            <a:r>
              <a:rPr lang="en-US" dirty="0"/>
              <a:t> </a:t>
            </a:r>
          </a:p>
        </p:txBody>
      </p:sp>
      <p:sp>
        <p:nvSpPr>
          <p:cNvPr id="4" name="Slide Number Placeholder 3"/>
          <p:cNvSpPr>
            <a:spLocks noGrp="1"/>
          </p:cNvSpPr>
          <p:nvPr>
            <p:ph type="sldNum" sz="quarter" idx="5"/>
          </p:nvPr>
        </p:nvSpPr>
        <p:spPr/>
        <p:txBody>
          <a:bodyPr/>
          <a:lstStyle/>
          <a:p>
            <a:fld id="{8E46A525-5191-41FF-B28E-434BA596D342}" type="slidenum">
              <a:rPr lang="en-US" smtClean="0"/>
              <a:t>14</a:t>
            </a:fld>
            <a:endParaRPr lang="en-US"/>
          </a:p>
        </p:txBody>
      </p:sp>
    </p:spTree>
    <p:extLst>
      <p:ext uri="{BB962C8B-B14F-4D97-AF65-F5344CB8AC3E}">
        <p14:creationId xmlns:p14="http://schemas.microsoft.com/office/powerpoint/2010/main" val="4101416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687B0-B220-4FEB-ADA0-8390793B6043}" type="slidenum">
              <a:rPr lang="en-US" smtClean="0"/>
              <a:t>16</a:t>
            </a:fld>
            <a:endParaRPr lang="en-US" dirty="0"/>
          </a:p>
        </p:txBody>
      </p:sp>
    </p:spTree>
    <p:extLst>
      <p:ext uri="{BB962C8B-B14F-4D97-AF65-F5344CB8AC3E}">
        <p14:creationId xmlns:p14="http://schemas.microsoft.com/office/powerpoint/2010/main" val="2694958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687B0-B220-4FEB-ADA0-8390793B6043}" type="slidenum">
              <a:rPr lang="en-US" smtClean="0"/>
              <a:t>17</a:t>
            </a:fld>
            <a:endParaRPr lang="en-US" dirty="0"/>
          </a:p>
        </p:txBody>
      </p:sp>
    </p:spTree>
    <p:extLst>
      <p:ext uri="{BB962C8B-B14F-4D97-AF65-F5344CB8AC3E}">
        <p14:creationId xmlns:p14="http://schemas.microsoft.com/office/powerpoint/2010/main" val="1010126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687B0-B220-4FEB-ADA0-8390793B6043}" type="slidenum">
              <a:rPr lang="en-US" smtClean="0"/>
              <a:t>18</a:t>
            </a:fld>
            <a:endParaRPr lang="en-US" dirty="0"/>
          </a:p>
        </p:txBody>
      </p:sp>
    </p:spTree>
    <p:extLst>
      <p:ext uri="{BB962C8B-B14F-4D97-AF65-F5344CB8AC3E}">
        <p14:creationId xmlns:p14="http://schemas.microsoft.com/office/powerpoint/2010/main" val="288043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cid:image002.jpg@01D60377.8A5535C0" TargetMode="Externa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cid:image002.jpg@01D60377.8A5535C0" TargetMode="Externa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416629" y="1122363"/>
            <a:ext cx="8251371"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416629" y="3602038"/>
            <a:ext cx="825137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19611" y="6270772"/>
            <a:ext cx="1992086" cy="490961"/>
          </a:xfrm>
          <a:prstGeom prst="rect">
            <a:avLst/>
          </a:prstGeom>
        </p:spPr>
      </p:pic>
      <p:sp>
        <p:nvSpPr>
          <p:cNvPr id="5" name="TextBox 4"/>
          <p:cNvSpPr txBox="1"/>
          <p:nvPr userDrawn="1"/>
        </p:nvSpPr>
        <p:spPr>
          <a:xfrm>
            <a:off x="280303" y="6456135"/>
            <a:ext cx="6904268" cy="276999"/>
          </a:xfrm>
          <a:prstGeom prst="rect">
            <a:avLst/>
          </a:prstGeom>
          <a:noFill/>
        </p:spPr>
        <p:txBody>
          <a:bodyPr wrap="square" rtlCol="0">
            <a:spAutoFit/>
          </a:bodyPr>
          <a:lstStyle>
            <a:defPPr>
              <a:defRPr lang="en-US"/>
            </a:defPPr>
            <a:lvl1pPr>
              <a:defRPr sz="1200" b="0">
                <a:solidFill>
                  <a:schemeClr val="bg1">
                    <a:lumMod val="50000"/>
                  </a:schemeClr>
                </a:solidFill>
                <a:latin typeface="Futura Bk" panose="020B0502020204020303" pitchFamily="34" charset="0"/>
              </a:defRPr>
            </a:lvl1pPr>
          </a:lstStyle>
          <a:p>
            <a:pPr lvl="0"/>
            <a:r>
              <a:rPr lang="en-US" dirty="0"/>
              <a:t>FARA Meeting | September 15, 2020</a:t>
            </a:r>
          </a:p>
        </p:txBody>
      </p:sp>
      <p:pic>
        <p:nvPicPr>
          <p:cNvPr id="2050" name="yiv3733363215_x0000_i1026" descr="cid:image002.jpg@01D60377.8A5535C0"/>
          <p:cNvPicPr>
            <a:picLocks noChangeAspect="1" noChangeArrowheads="1"/>
          </p:cNvPicPr>
          <p:nvPr userDrawn="1"/>
        </p:nvPicPr>
        <p:blipFill>
          <a:blip r:embed="rId4" r:link="rId5">
            <a:extLst>
              <a:ext uri="{28A0092B-C50C-407E-A947-70E740481C1C}">
                <a14:useLocalDpi xmlns:a14="http://schemas.microsoft.com/office/drawing/2010/main" val="0"/>
              </a:ext>
            </a:extLst>
          </a:blip>
          <a:srcRect/>
          <a:stretch>
            <a:fillRect/>
          </a:stretch>
        </p:blipFill>
        <p:spPr bwMode="auto">
          <a:xfrm>
            <a:off x="375694" y="350838"/>
            <a:ext cx="942658" cy="89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249647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E336A-BBDE-40A3-9817-D6043D3F6D7C}" type="slidenum">
              <a:rPr lang="en-US" smtClean="0"/>
              <a:t>‹#›</a:t>
            </a:fld>
            <a:endParaRPr lang="en-US" dirty="0"/>
          </a:p>
        </p:txBody>
      </p:sp>
    </p:spTree>
    <p:extLst>
      <p:ext uri="{BB962C8B-B14F-4D97-AF65-F5344CB8AC3E}">
        <p14:creationId xmlns:p14="http://schemas.microsoft.com/office/powerpoint/2010/main" val="255373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E336A-BBDE-40A3-9817-D6043D3F6D7C}" type="slidenum">
              <a:rPr lang="en-US" smtClean="0"/>
              <a:t>‹#›</a:t>
            </a:fld>
            <a:endParaRPr lang="en-US" dirty="0"/>
          </a:p>
        </p:txBody>
      </p:sp>
    </p:spTree>
    <p:extLst>
      <p:ext uri="{BB962C8B-B14F-4D97-AF65-F5344CB8AC3E}">
        <p14:creationId xmlns:p14="http://schemas.microsoft.com/office/powerpoint/2010/main" val="3595833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713654" y="274638"/>
            <a:ext cx="7868745" cy="818438"/>
          </a:xfr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E9E3D879-D7F0-C245-9C33-49F4C2EE2033}" type="datetimeFigureOut">
              <a:rPr lang="en-US" smtClean="0"/>
              <a:t>9/11/2020</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pic>
        <p:nvPicPr>
          <p:cNvPr id="6" name="Picture 5">
            <a:extLst>
              <a:ext uri="{FF2B5EF4-FFF2-40B4-BE49-F238E27FC236}">
                <a16:creationId xmlns:a16="http://schemas.microsoft.com/office/drawing/2014/main" id="{02DA797D-B861-4C48-A5EB-5EEAD6E351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5913" y="274638"/>
            <a:ext cx="1992086" cy="490961"/>
          </a:xfrm>
          <a:prstGeom prst="rect">
            <a:avLst/>
          </a:prstGeom>
        </p:spPr>
      </p:pic>
    </p:spTree>
    <p:custDataLst>
      <p:tags r:id="rId1"/>
    </p:custDataLst>
    <p:extLst>
      <p:ext uri="{BB962C8B-B14F-4D97-AF65-F5344CB8AC3E}">
        <p14:creationId xmlns:p14="http://schemas.microsoft.com/office/powerpoint/2010/main" val="92227485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09529" y="58616"/>
            <a:ext cx="8805909" cy="1325563"/>
          </a:xfrm>
        </p:spPr>
        <p:txBody>
          <a:bodyPr/>
          <a:lstStyle/>
          <a:p>
            <a:r>
              <a:rPr lang="en-US"/>
              <a:t>Click to edit Master title style</a:t>
            </a:r>
          </a:p>
        </p:txBody>
      </p:sp>
      <p:sp>
        <p:nvSpPr>
          <p:cNvPr id="3" name="Content Placeholder 2"/>
          <p:cNvSpPr>
            <a:spLocks noGrp="1"/>
          </p:cNvSpPr>
          <p:nvPr>
            <p:ph idx="1"/>
          </p:nvPr>
        </p:nvSpPr>
        <p:spPr>
          <a:xfrm>
            <a:off x="838200" y="1852258"/>
            <a:ext cx="10515600" cy="4248604"/>
          </a:xfrm>
        </p:spPr>
        <p:txBody>
          <a:bodyPr/>
          <a:lstStyle>
            <a:lvl2pPr marL="685800" indent="-228600">
              <a:buFont typeface="Calibri" panose="020F0502020204030204"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46482" y="6291914"/>
            <a:ext cx="2038350" cy="502363"/>
          </a:xfrm>
          <a:prstGeom prst="rect">
            <a:avLst/>
          </a:prstGeom>
        </p:spPr>
      </p:pic>
      <p:pic>
        <p:nvPicPr>
          <p:cNvPr id="8" name="yiv3733363215_x0000_i1026" descr="cid:image002.jpg@01D60377.8A5535C0"/>
          <p:cNvPicPr>
            <a:picLocks noChangeAspect="1" noChangeArrowheads="1"/>
          </p:cNvPicPr>
          <p:nvPr userDrawn="1"/>
        </p:nvPicPr>
        <p:blipFill>
          <a:blip r:embed="rId4" r:link="rId5">
            <a:extLst>
              <a:ext uri="{28A0092B-C50C-407E-A947-70E740481C1C}">
                <a14:useLocalDpi xmlns:a14="http://schemas.microsoft.com/office/drawing/2010/main" val="0"/>
              </a:ext>
            </a:extLst>
          </a:blip>
          <a:srcRect/>
          <a:stretch>
            <a:fillRect/>
          </a:stretch>
        </p:blipFill>
        <p:spPr bwMode="auto">
          <a:xfrm>
            <a:off x="375694" y="350838"/>
            <a:ext cx="942658" cy="89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280303" y="6456135"/>
            <a:ext cx="6904268" cy="276999"/>
          </a:xfrm>
          <a:prstGeom prst="rect">
            <a:avLst/>
          </a:prstGeom>
          <a:noFill/>
        </p:spPr>
        <p:txBody>
          <a:bodyPr wrap="square" rtlCol="0">
            <a:spAutoFit/>
          </a:bodyPr>
          <a:lstStyle>
            <a:defPPr>
              <a:defRPr lang="en-US"/>
            </a:defPPr>
            <a:lvl1pPr>
              <a:defRPr sz="1200" b="0">
                <a:solidFill>
                  <a:schemeClr val="bg1">
                    <a:lumMod val="50000"/>
                  </a:schemeClr>
                </a:solidFill>
                <a:latin typeface="Futura Bk" panose="020B0502020204020303" pitchFamily="34" charset="0"/>
              </a:defRPr>
            </a:lvl1pPr>
          </a:lstStyle>
          <a:p>
            <a:pPr lvl="0"/>
            <a:r>
              <a:rPr lang="en-US" dirty="0"/>
              <a:t>FARA Meeting | September 15, 2020</a:t>
            </a:r>
          </a:p>
        </p:txBody>
      </p:sp>
    </p:spTree>
    <p:custDataLst>
      <p:tags r:id="rId1"/>
    </p:custDataLst>
    <p:extLst>
      <p:ext uri="{BB962C8B-B14F-4D97-AF65-F5344CB8AC3E}">
        <p14:creationId xmlns:p14="http://schemas.microsoft.com/office/powerpoint/2010/main" val="14081494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E336A-BBDE-40A3-9817-D6043D3F6D7C}" type="slidenum">
              <a:rPr lang="en-US" smtClean="0"/>
              <a:t>‹#›</a:t>
            </a:fld>
            <a:endParaRPr lang="en-US" dirty="0"/>
          </a:p>
        </p:txBody>
      </p:sp>
    </p:spTree>
    <p:custDataLst>
      <p:tags r:id="rId1"/>
    </p:custDataLst>
    <p:extLst>
      <p:ext uri="{BB962C8B-B14F-4D97-AF65-F5344CB8AC3E}">
        <p14:creationId xmlns:p14="http://schemas.microsoft.com/office/powerpoint/2010/main" val="3370962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E336A-BBDE-40A3-9817-D6043D3F6D7C}" type="slidenum">
              <a:rPr lang="en-US" smtClean="0"/>
              <a:t>‹#›</a:t>
            </a:fld>
            <a:endParaRPr lang="en-US" dirty="0"/>
          </a:p>
        </p:txBody>
      </p:sp>
    </p:spTree>
    <p:extLst>
      <p:ext uri="{BB962C8B-B14F-4D97-AF65-F5344CB8AC3E}">
        <p14:creationId xmlns:p14="http://schemas.microsoft.com/office/powerpoint/2010/main" val="268610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CE336A-BBDE-40A3-9817-D6043D3F6D7C}" type="slidenum">
              <a:rPr lang="en-US" smtClean="0"/>
              <a:t>‹#›</a:t>
            </a:fld>
            <a:endParaRPr lang="en-US" dirty="0"/>
          </a:p>
        </p:txBody>
      </p:sp>
    </p:spTree>
    <p:extLst>
      <p:ext uri="{BB962C8B-B14F-4D97-AF65-F5344CB8AC3E}">
        <p14:creationId xmlns:p14="http://schemas.microsoft.com/office/powerpoint/2010/main" val="2306671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CE336A-BBDE-40A3-9817-D6043D3F6D7C}" type="slidenum">
              <a:rPr lang="en-US" smtClean="0"/>
              <a:t>‹#›</a:t>
            </a:fld>
            <a:endParaRPr lang="en-US" dirty="0"/>
          </a:p>
        </p:txBody>
      </p:sp>
    </p:spTree>
    <p:extLst>
      <p:ext uri="{BB962C8B-B14F-4D97-AF65-F5344CB8AC3E}">
        <p14:creationId xmlns:p14="http://schemas.microsoft.com/office/powerpoint/2010/main" val="275066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2">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CE336A-BBDE-40A3-9817-D6043D3F6D7C}" type="slidenum">
              <a:rPr lang="en-US" smtClean="0"/>
              <a:t>‹#›</a:t>
            </a:fld>
            <a:endParaRPr lang="en-US" dirty="0"/>
          </a:p>
        </p:txBody>
      </p:sp>
    </p:spTree>
    <p:custDataLst>
      <p:tags r:id="rId1"/>
    </p:custDataLst>
    <p:extLst>
      <p:ext uri="{BB962C8B-B14F-4D97-AF65-F5344CB8AC3E}">
        <p14:creationId xmlns:p14="http://schemas.microsoft.com/office/powerpoint/2010/main" val="75765750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E336A-BBDE-40A3-9817-D6043D3F6D7C}" type="slidenum">
              <a:rPr lang="en-US" smtClean="0"/>
              <a:t>‹#›</a:t>
            </a:fld>
            <a:endParaRPr lang="en-US" dirty="0"/>
          </a:p>
        </p:txBody>
      </p:sp>
    </p:spTree>
    <p:extLst>
      <p:ext uri="{BB962C8B-B14F-4D97-AF65-F5344CB8AC3E}">
        <p14:creationId xmlns:p14="http://schemas.microsoft.com/office/powerpoint/2010/main" val="285863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F71B82-2682-47A9-9BF0-166985D63B99}" type="datetimeFigureOut">
              <a:rPr lang="en-US" smtClean="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E336A-BBDE-40A3-9817-D6043D3F6D7C}" type="slidenum">
              <a:rPr lang="en-US" smtClean="0"/>
              <a:t>‹#›</a:t>
            </a:fld>
            <a:endParaRPr lang="en-US" dirty="0"/>
          </a:p>
        </p:txBody>
      </p:sp>
    </p:spTree>
    <p:extLst>
      <p:ext uri="{BB962C8B-B14F-4D97-AF65-F5344CB8AC3E}">
        <p14:creationId xmlns:p14="http://schemas.microsoft.com/office/powerpoint/2010/main" val="402790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71B82-2682-47A9-9BF0-166985D63B99}" type="datetimeFigureOut">
              <a:rPr lang="en-US" smtClean="0"/>
              <a:t>9/11/2020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E336A-BBDE-40A3-9817-D6043D3F6D7C}" type="slidenum">
              <a:rPr lang="en-US" smtClean="0"/>
              <a:t>‹#›</a:t>
            </a:fld>
            <a:endParaRPr lang="en-US" dirty="0"/>
          </a:p>
        </p:txBody>
      </p:sp>
    </p:spTree>
    <p:extLst>
      <p:ext uri="{BB962C8B-B14F-4D97-AF65-F5344CB8AC3E}">
        <p14:creationId xmlns:p14="http://schemas.microsoft.com/office/powerpoint/2010/main" val="2509556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 Id="rId5" Type="http://schemas.openxmlformats.org/officeDocument/2006/relationships/image" Target="../media/image7.emf"/><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package" Target="../embeddings/Microsoft_PowerPoint_Presentation.pptx"/><Relationship Id="rId4"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1F9A-DD62-4D9E-A538-83D11B1C9D04}"/>
              </a:ext>
            </a:extLst>
          </p:cNvPr>
          <p:cNvSpPr>
            <a:spLocks noGrp="1"/>
          </p:cNvSpPr>
          <p:nvPr>
            <p:ph type="ctrTitle"/>
          </p:nvPr>
        </p:nvSpPr>
        <p:spPr/>
        <p:txBody>
          <a:bodyPr/>
          <a:lstStyle/>
          <a:p>
            <a:r>
              <a:rPr lang="en-US" dirty="0"/>
              <a:t>The Monitoring Association</a:t>
            </a:r>
          </a:p>
        </p:txBody>
      </p:sp>
      <p:sp>
        <p:nvSpPr>
          <p:cNvPr id="3" name="Subtitle 2">
            <a:extLst>
              <a:ext uri="{FF2B5EF4-FFF2-40B4-BE49-F238E27FC236}">
                <a16:creationId xmlns:a16="http://schemas.microsoft.com/office/drawing/2014/main" id="{39910772-D64B-49D8-AADB-20649A9ADA3D}"/>
              </a:ext>
            </a:extLst>
          </p:cNvPr>
          <p:cNvSpPr>
            <a:spLocks noGrp="1"/>
          </p:cNvSpPr>
          <p:nvPr>
            <p:ph type="subTitle" idx="1"/>
          </p:nvPr>
        </p:nvSpPr>
        <p:spPr/>
        <p:txBody>
          <a:bodyPr/>
          <a:lstStyle/>
          <a:p>
            <a:r>
              <a:rPr lang="en-US" dirty="0"/>
              <a:t>False Dispatches Prevention Programs</a:t>
            </a:r>
          </a:p>
          <a:p>
            <a:r>
              <a:rPr lang="en-US" dirty="0"/>
              <a:t>Celia Besore and Jay Hauhn</a:t>
            </a:r>
          </a:p>
        </p:txBody>
      </p:sp>
    </p:spTree>
    <p:extLst>
      <p:ext uri="{BB962C8B-B14F-4D97-AF65-F5344CB8AC3E}">
        <p14:creationId xmlns:p14="http://schemas.microsoft.com/office/powerpoint/2010/main" val="2462353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ACBB-2EE3-48FE-B3F2-B47EA8ACF5E1}"/>
              </a:ext>
            </a:extLst>
          </p:cNvPr>
          <p:cNvSpPr>
            <a:spLocks noGrp="1"/>
          </p:cNvSpPr>
          <p:nvPr>
            <p:ph type="title"/>
          </p:nvPr>
        </p:nvSpPr>
        <p:spPr>
          <a:xfrm>
            <a:off x="2067420" y="277091"/>
            <a:ext cx="9424926" cy="871561"/>
          </a:xfrm>
        </p:spPr>
        <p:txBody>
          <a:bodyPr>
            <a:normAutofit/>
          </a:bodyPr>
          <a:lstStyle/>
          <a:p>
            <a:pPr algn="ctr"/>
            <a:r>
              <a:rPr lang="en-US" b="1" dirty="0"/>
              <a:t>TMA-AVS-01 - </a:t>
            </a:r>
            <a:r>
              <a:rPr lang="en-US" dirty="0"/>
              <a:t>Alarm Validation Standard</a:t>
            </a:r>
          </a:p>
        </p:txBody>
      </p:sp>
      <p:sp>
        <p:nvSpPr>
          <p:cNvPr id="3" name="Content Placeholder 2">
            <a:extLst>
              <a:ext uri="{FF2B5EF4-FFF2-40B4-BE49-F238E27FC236}">
                <a16:creationId xmlns:a16="http://schemas.microsoft.com/office/drawing/2014/main" id="{148114EA-6AB8-4D6C-88C7-84D54474AD1F}"/>
              </a:ext>
            </a:extLst>
          </p:cNvPr>
          <p:cNvSpPr>
            <a:spLocks noGrp="1"/>
          </p:cNvSpPr>
          <p:nvPr>
            <p:ph idx="1"/>
          </p:nvPr>
        </p:nvSpPr>
        <p:spPr>
          <a:xfrm>
            <a:off x="2373226" y="4827659"/>
            <a:ext cx="8813314" cy="1163782"/>
          </a:xfrm>
        </p:spPr>
        <p:txBody>
          <a:bodyPr/>
          <a:lstStyle/>
          <a:p>
            <a:pPr marL="406400" indent="-406400"/>
            <a:r>
              <a:rPr lang="en-US" dirty="0"/>
              <a:t>ANSI PINS accepted April 2020</a:t>
            </a:r>
          </a:p>
          <a:p>
            <a:pPr marL="406400" indent="-406400"/>
            <a:r>
              <a:rPr lang="en-US" dirty="0"/>
              <a:t>First Committee meeting was Sept 9, 2020</a:t>
            </a:r>
          </a:p>
        </p:txBody>
      </p:sp>
      <p:sp>
        <p:nvSpPr>
          <p:cNvPr id="4" name="Content Placeholder 2">
            <a:extLst>
              <a:ext uri="{FF2B5EF4-FFF2-40B4-BE49-F238E27FC236}">
                <a16:creationId xmlns:a16="http://schemas.microsoft.com/office/drawing/2014/main" id="{C443931B-3427-48E3-B1ED-DFE6AF3FA09D}"/>
              </a:ext>
            </a:extLst>
          </p:cNvPr>
          <p:cNvSpPr txBox="1">
            <a:spLocks/>
          </p:cNvSpPr>
          <p:nvPr/>
        </p:nvSpPr>
        <p:spPr>
          <a:xfrm>
            <a:off x="976746" y="1945926"/>
            <a:ext cx="10515600" cy="11637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TextBox 5">
            <a:extLst>
              <a:ext uri="{FF2B5EF4-FFF2-40B4-BE49-F238E27FC236}">
                <a16:creationId xmlns:a16="http://schemas.microsoft.com/office/drawing/2014/main" id="{1A75254D-CEF4-40DF-8D4D-33E9432F9C12}"/>
              </a:ext>
            </a:extLst>
          </p:cNvPr>
          <p:cNvSpPr txBox="1"/>
          <p:nvPr/>
        </p:nvSpPr>
        <p:spPr>
          <a:xfrm>
            <a:off x="554181" y="2527817"/>
            <a:ext cx="10661073" cy="2153731"/>
          </a:xfrm>
          <a:prstGeom prst="rect">
            <a:avLst/>
          </a:prstGeom>
          <a:noFill/>
        </p:spPr>
        <p:txBody>
          <a:bodyPr wrap="square">
            <a:spAutoFit/>
          </a:bodyPr>
          <a:lstStyle/>
          <a:p>
            <a:pPr marL="457200" marR="0">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Public Safety officials in municipalities establish alarm response policies specific to their jurisdiction. Such an ANSI standard will be created cooperatively with Public Safety stakeholders. Alarm scores would be calculated by an alarm monitoring center process and technology. Alarm scores transmitted to Public Safety in a standardized manner minimizes workflows within Public Safety. It allows Public Safety to take advantage of the data without the burden of receiving and analyzing it themselves. Additionally, the standard can enable processes for data relative to a Call for Service, to be “pulled” by Public Safety on demand.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03C28EA5-6075-437B-940C-E656C1EA7508}"/>
              </a:ext>
            </a:extLst>
          </p:cNvPr>
          <p:cNvSpPr txBox="1">
            <a:spLocks/>
          </p:cNvSpPr>
          <p:nvPr/>
        </p:nvSpPr>
        <p:spPr>
          <a:xfrm>
            <a:off x="1623533" y="1510145"/>
            <a:ext cx="8813314" cy="8715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a:t>From the ANSI PINS Application</a:t>
            </a:r>
            <a:endParaRPr lang="en-US" sz="3600" dirty="0"/>
          </a:p>
        </p:txBody>
      </p:sp>
    </p:spTree>
    <p:extLst>
      <p:ext uri="{BB962C8B-B14F-4D97-AF65-F5344CB8AC3E}">
        <p14:creationId xmlns:p14="http://schemas.microsoft.com/office/powerpoint/2010/main" val="1268878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ACBB-2EE3-48FE-B3F2-B47EA8ACF5E1}"/>
              </a:ext>
            </a:extLst>
          </p:cNvPr>
          <p:cNvSpPr>
            <a:spLocks noGrp="1"/>
          </p:cNvSpPr>
          <p:nvPr>
            <p:ph type="title"/>
          </p:nvPr>
        </p:nvSpPr>
        <p:spPr>
          <a:xfrm>
            <a:off x="2067420" y="277091"/>
            <a:ext cx="9424926" cy="871561"/>
          </a:xfrm>
        </p:spPr>
        <p:txBody>
          <a:bodyPr>
            <a:normAutofit/>
          </a:bodyPr>
          <a:lstStyle/>
          <a:p>
            <a:pPr algn="ctr"/>
            <a:r>
              <a:rPr lang="en-US" b="1" dirty="0"/>
              <a:t>TMA-AVS-01 - </a:t>
            </a:r>
            <a:r>
              <a:rPr lang="en-US" dirty="0"/>
              <a:t>Alarm Validation Standard</a:t>
            </a:r>
          </a:p>
        </p:txBody>
      </p:sp>
      <p:sp>
        <p:nvSpPr>
          <p:cNvPr id="4" name="Content Placeholder 2">
            <a:extLst>
              <a:ext uri="{FF2B5EF4-FFF2-40B4-BE49-F238E27FC236}">
                <a16:creationId xmlns:a16="http://schemas.microsoft.com/office/drawing/2014/main" id="{C443931B-3427-48E3-B1ED-DFE6AF3FA09D}"/>
              </a:ext>
            </a:extLst>
          </p:cNvPr>
          <p:cNvSpPr txBox="1">
            <a:spLocks/>
          </p:cNvSpPr>
          <p:nvPr/>
        </p:nvSpPr>
        <p:spPr>
          <a:xfrm>
            <a:off x="976746" y="1945926"/>
            <a:ext cx="10515600" cy="11637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TextBox 5">
            <a:extLst>
              <a:ext uri="{FF2B5EF4-FFF2-40B4-BE49-F238E27FC236}">
                <a16:creationId xmlns:a16="http://schemas.microsoft.com/office/drawing/2014/main" id="{1A75254D-CEF4-40DF-8D4D-33E9432F9C12}"/>
              </a:ext>
            </a:extLst>
          </p:cNvPr>
          <p:cNvSpPr txBox="1"/>
          <p:nvPr/>
        </p:nvSpPr>
        <p:spPr>
          <a:xfrm>
            <a:off x="699654" y="2402763"/>
            <a:ext cx="10661073" cy="3339184"/>
          </a:xfrm>
          <a:prstGeom prst="rect">
            <a:avLst/>
          </a:prstGeom>
          <a:noFill/>
        </p:spPr>
        <p:txBody>
          <a:bodyPr wrap="square">
            <a:spAutoFit/>
          </a:bodyPr>
          <a:lstStyle/>
          <a:p>
            <a:pPr marL="457200" marR="0">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The increasing use of data by Public Safety has had a positive impact on the services they provide to the public. Datasets generated by commercial sources, such as the alarm industry, can be a valuable data source to Public Safety. Real time data from security providers will improve situational awareness as well as first responder safety. Sensor innovation driven by technological advances has raised the quantity and quality of data collected by alarm systems.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Alarm monitoring centers can use this data to estimate the validity of an alarm event, which enables the creation of standardized “alarm scoring” metrics. Calls for Service to Emergency Call Centers/Public Safety Answering Points that include a standardized scoring metric can assist public safety departments that opt-in to the program with their alarm response policies, similar to how Location Accuracy and Crash Severity scoring are used.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66F30952-3696-4650-AFAB-D205A914B735}"/>
              </a:ext>
            </a:extLst>
          </p:cNvPr>
          <p:cNvSpPr>
            <a:spLocks noGrp="1"/>
          </p:cNvSpPr>
          <p:nvPr>
            <p:ph idx="1"/>
          </p:nvPr>
        </p:nvSpPr>
        <p:spPr>
          <a:xfrm>
            <a:off x="1623533" y="1510145"/>
            <a:ext cx="8813314" cy="871561"/>
          </a:xfrm>
        </p:spPr>
        <p:txBody>
          <a:bodyPr>
            <a:normAutofit/>
          </a:bodyPr>
          <a:lstStyle/>
          <a:p>
            <a:pPr marL="0" indent="0" algn="ctr">
              <a:buNone/>
            </a:pPr>
            <a:r>
              <a:rPr lang="en-US" sz="3600" dirty="0"/>
              <a:t>From the ANSI PINS Application</a:t>
            </a:r>
          </a:p>
        </p:txBody>
      </p:sp>
    </p:spTree>
    <p:extLst>
      <p:ext uri="{BB962C8B-B14F-4D97-AF65-F5344CB8AC3E}">
        <p14:creationId xmlns:p14="http://schemas.microsoft.com/office/powerpoint/2010/main" val="3896897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88F5A0-6B09-4F7F-A6C7-0DD2B175BE2C}"/>
              </a:ext>
            </a:extLst>
          </p:cNvPr>
          <p:cNvSpPr txBox="1">
            <a:spLocks/>
          </p:cNvSpPr>
          <p:nvPr/>
        </p:nvSpPr>
        <p:spPr>
          <a:xfrm>
            <a:off x="1676400" y="82551"/>
            <a:ext cx="10515600" cy="8763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Alarm Industry Data Sources</a:t>
            </a:r>
          </a:p>
        </p:txBody>
      </p:sp>
      <p:grpSp>
        <p:nvGrpSpPr>
          <p:cNvPr id="4" name="Group 3">
            <a:extLst>
              <a:ext uri="{FF2B5EF4-FFF2-40B4-BE49-F238E27FC236}">
                <a16:creationId xmlns:a16="http://schemas.microsoft.com/office/drawing/2014/main" id="{E9B4FDD1-E1AF-4C5D-A378-1F996B149B60}"/>
              </a:ext>
            </a:extLst>
          </p:cNvPr>
          <p:cNvGrpSpPr/>
          <p:nvPr/>
        </p:nvGrpSpPr>
        <p:grpSpPr>
          <a:xfrm>
            <a:off x="458438" y="1282700"/>
            <a:ext cx="11644662" cy="4876800"/>
            <a:chOff x="149773" y="977900"/>
            <a:chExt cx="12047482" cy="4876800"/>
          </a:xfrm>
        </p:grpSpPr>
        <p:pic>
          <p:nvPicPr>
            <p:cNvPr id="5" name="Picture 4">
              <a:extLst>
                <a:ext uri="{FF2B5EF4-FFF2-40B4-BE49-F238E27FC236}">
                  <a16:creationId xmlns:a16="http://schemas.microsoft.com/office/drawing/2014/main" id="{679B593B-C192-45D2-B7D9-A53C864C9191}"/>
                </a:ext>
              </a:extLst>
            </p:cNvPr>
            <p:cNvPicPr>
              <a:picLocks noChangeAspect="1"/>
            </p:cNvPicPr>
            <p:nvPr/>
          </p:nvPicPr>
          <p:blipFill>
            <a:blip r:embed="rId2"/>
            <a:stretch>
              <a:fillRect/>
            </a:stretch>
          </p:blipFill>
          <p:spPr>
            <a:xfrm>
              <a:off x="3200400" y="1029114"/>
              <a:ext cx="2895600" cy="3619500"/>
            </a:xfrm>
            <a:prstGeom prst="rect">
              <a:avLst/>
            </a:prstGeom>
          </p:spPr>
        </p:pic>
        <p:pic>
          <p:nvPicPr>
            <p:cNvPr id="6" name="Picture 5">
              <a:extLst>
                <a:ext uri="{FF2B5EF4-FFF2-40B4-BE49-F238E27FC236}">
                  <a16:creationId xmlns:a16="http://schemas.microsoft.com/office/drawing/2014/main" id="{78A18D1E-7C41-4EEA-A493-52965B1C1CFF}"/>
                </a:ext>
              </a:extLst>
            </p:cNvPr>
            <p:cNvPicPr>
              <a:picLocks noChangeAspect="1"/>
            </p:cNvPicPr>
            <p:nvPr/>
          </p:nvPicPr>
          <p:blipFill>
            <a:blip r:embed="rId3"/>
            <a:stretch>
              <a:fillRect/>
            </a:stretch>
          </p:blipFill>
          <p:spPr>
            <a:xfrm>
              <a:off x="6406055" y="977900"/>
              <a:ext cx="2895600" cy="3727450"/>
            </a:xfrm>
            <a:prstGeom prst="rect">
              <a:avLst/>
            </a:prstGeom>
          </p:spPr>
        </p:pic>
        <p:pic>
          <p:nvPicPr>
            <p:cNvPr id="7" name="Picture 6">
              <a:extLst>
                <a:ext uri="{FF2B5EF4-FFF2-40B4-BE49-F238E27FC236}">
                  <a16:creationId xmlns:a16="http://schemas.microsoft.com/office/drawing/2014/main" id="{D41DBE8A-4651-44B2-9940-D7F53BA37053}"/>
                </a:ext>
              </a:extLst>
            </p:cNvPr>
            <p:cNvPicPr>
              <a:picLocks noChangeAspect="1"/>
            </p:cNvPicPr>
            <p:nvPr/>
          </p:nvPicPr>
          <p:blipFill>
            <a:blip r:embed="rId4"/>
            <a:stretch>
              <a:fillRect/>
            </a:stretch>
          </p:blipFill>
          <p:spPr>
            <a:xfrm>
              <a:off x="9301655" y="977900"/>
              <a:ext cx="2895600" cy="1625600"/>
            </a:xfrm>
            <a:prstGeom prst="rect">
              <a:avLst/>
            </a:prstGeom>
          </p:spPr>
        </p:pic>
        <p:pic>
          <p:nvPicPr>
            <p:cNvPr id="8" name="Picture 7">
              <a:extLst>
                <a:ext uri="{FF2B5EF4-FFF2-40B4-BE49-F238E27FC236}">
                  <a16:creationId xmlns:a16="http://schemas.microsoft.com/office/drawing/2014/main" id="{2F51DA8B-E0B6-4F69-B091-79AB9B2437F2}"/>
                </a:ext>
              </a:extLst>
            </p:cNvPr>
            <p:cNvPicPr>
              <a:picLocks noChangeAspect="1"/>
            </p:cNvPicPr>
            <p:nvPr/>
          </p:nvPicPr>
          <p:blipFill>
            <a:blip r:embed="rId5"/>
            <a:stretch>
              <a:fillRect/>
            </a:stretch>
          </p:blipFill>
          <p:spPr>
            <a:xfrm>
              <a:off x="149773" y="977900"/>
              <a:ext cx="2895600" cy="4876800"/>
            </a:xfrm>
            <a:prstGeom prst="rect">
              <a:avLst/>
            </a:prstGeom>
          </p:spPr>
        </p:pic>
      </p:grpSp>
    </p:spTree>
    <p:extLst>
      <p:ext uri="{BB962C8B-B14F-4D97-AF65-F5344CB8AC3E}">
        <p14:creationId xmlns:p14="http://schemas.microsoft.com/office/powerpoint/2010/main" val="4132244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941B8-50EE-4798-935B-C9A68B480ED3}"/>
              </a:ext>
            </a:extLst>
          </p:cNvPr>
          <p:cNvSpPr>
            <a:spLocks noGrp="1"/>
          </p:cNvSpPr>
          <p:nvPr>
            <p:ph type="title"/>
          </p:nvPr>
        </p:nvSpPr>
        <p:spPr>
          <a:xfrm>
            <a:off x="3205654" y="536025"/>
            <a:ext cx="7868745" cy="818438"/>
          </a:xfrm>
        </p:spPr>
        <p:txBody>
          <a:bodyPr/>
          <a:lstStyle/>
          <a:p>
            <a:r>
              <a:rPr lang="en-US" b="1" dirty="0"/>
              <a:t>Scoring Process “Concept”</a:t>
            </a:r>
          </a:p>
        </p:txBody>
      </p:sp>
      <p:sp>
        <p:nvSpPr>
          <p:cNvPr id="3" name="Rectangle 2">
            <a:extLst>
              <a:ext uri="{FF2B5EF4-FFF2-40B4-BE49-F238E27FC236}">
                <a16:creationId xmlns:a16="http://schemas.microsoft.com/office/drawing/2014/main" id="{4B843A48-6903-4D9C-AFBE-4B472027AC56}"/>
              </a:ext>
            </a:extLst>
          </p:cNvPr>
          <p:cNvSpPr>
            <a:spLocks noChangeArrowheads="1"/>
          </p:cNvSpPr>
          <p:nvPr/>
        </p:nvSpPr>
        <p:spPr bwMode="auto">
          <a:xfrm>
            <a:off x="1122218" y="1717962"/>
            <a:ext cx="201344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11B2F560-57E9-493C-893D-EA5C87307C4F}"/>
              </a:ext>
            </a:extLst>
          </p:cNvPr>
          <p:cNvGraphicFramePr>
            <a:graphicFrameLocks noChangeAspect="1"/>
          </p:cNvGraphicFramePr>
          <p:nvPr/>
        </p:nvGraphicFramePr>
        <p:xfrm>
          <a:off x="1122218" y="1717963"/>
          <a:ext cx="10045037" cy="3934692"/>
        </p:xfrm>
        <a:graphic>
          <a:graphicData uri="http://schemas.openxmlformats.org/presentationml/2006/ole">
            <mc:AlternateContent xmlns:mc="http://schemas.openxmlformats.org/markup-compatibility/2006">
              <mc:Choice xmlns:v="urn:schemas-microsoft-com:vml" Requires="v">
                <p:oleObj spid="_x0000_s1028" name="Visio" r:id="rId4" imgW="7741440" imgH="3169559" progId="Visio.Drawing.11">
                  <p:embed/>
                </p:oleObj>
              </mc:Choice>
              <mc:Fallback>
                <p:oleObj name="Visio" r:id="rId4" imgW="7741440" imgH="3169559" progId="Visio.Drawing.11">
                  <p:embed/>
                  <p:pic>
                    <p:nvPicPr>
                      <p:cNvPr id="4" name="Object 3">
                        <a:extLst>
                          <a:ext uri="{FF2B5EF4-FFF2-40B4-BE49-F238E27FC236}">
                            <a16:creationId xmlns:a16="http://schemas.microsoft.com/office/drawing/2014/main" id="{11B2F560-57E9-493C-893D-EA5C87307C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2218" y="1717963"/>
                        <a:ext cx="10045037" cy="3934692"/>
                      </a:xfrm>
                      <a:prstGeom prst="rect">
                        <a:avLst/>
                      </a:prstGeom>
                      <a:noFill/>
                    </p:spPr>
                  </p:pic>
                </p:oleObj>
              </mc:Fallback>
            </mc:AlternateContent>
          </a:graphicData>
        </a:graphic>
      </p:graphicFrame>
    </p:spTree>
    <p:extLst>
      <p:ext uri="{BB962C8B-B14F-4D97-AF65-F5344CB8AC3E}">
        <p14:creationId xmlns:p14="http://schemas.microsoft.com/office/powerpoint/2010/main" val="4152252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1053-52A4-49B7-94B2-84117F22CDE2}"/>
              </a:ext>
            </a:extLst>
          </p:cNvPr>
          <p:cNvSpPr>
            <a:spLocks noGrp="1"/>
          </p:cNvSpPr>
          <p:nvPr>
            <p:ph type="title"/>
          </p:nvPr>
        </p:nvSpPr>
        <p:spPr>
          <a:xfrm>
            <a:off x="2616198" y="327025"/>
            <a:ext cx="8065169" cy="668545"/>
          </a:xfrm>
        </p:spPr>
        <p:txBody>
          <a:bodyPr>
            <a:normAutofit fontScale="90000"/>
          </a:bodyPr>
          <a:lstStyle/>
          <a:p>
            <a:r>
              <a:rPr lang="en-US" dirty="0"/>
              <a:t>TMA-AVS-01 Committee Membership</a:t>
            </a:r>
          </a:p>
        </p:txBody>
      </p:sp>
      <p:sp>
        <p:nvSpPr>
          <p:cNvPr id="5" name="Content Placeholder 3">
            <a:extLst>
              <a:ext uri="{FF2B5EF4-FFF2-40B4-BE49-F238E27FC236}">
                <a16:creationId xmlns:a16="http://schemas.microsoft.com/office/drawing/2014/main" id="{227C660A-325A-4FE6-8B0D-D94111F9112F}"/>
              </a:ext>
            </a:extLst>
          </p:cNvPr>
          <p:cNvSpPr txBox="1">
            <a:spLocks/>
          </p:cNvSpPr>
          <p:nvPr/>
        </p:nvSpPr>
        <p:spPr>
          <a:xfrm>
            <a:off x="1314113" y="1227977"/>
            <a:ext cx="6910137" cy="50325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 </a:t>
            </a:r>
          </a:p>
          <a:p>
            <a:pPr marL="0" indent="0">
              <a:buNone/>
            </a:pPr>
            <a:r>
              <a:rPr lang="en-US" dirty="0"/>
              <a:t>“Balance” (ANSI requirement)</a:t>
            </a:r>
          </a:p>
          <a:p>
            <a:pPr marL="0" indent="0">
              <a:buNone/>
            </a:pPr>
            <a:endParaRPr lang="en-US" dirty="0"/>
          </a:p>
          <a:p>
            <a:pPr marL="857250" indent="-514350"/>
            <a:r>
              <a:rPr lang="en-US" dirty="0"/>
              <a:t>Alarm Monitoring</a:t>
            </a:r>
          </a:p>
          <a:p>
            <a:pPr marL="857250" indent="-514350"/>
            <a:r>
              <a:rPr lang="en-US" dirty="0"/>
              <a:t>Public Safety</a:t>
            </a:r>
          </a:p>
          <a:p>
            <a:pPr marL="857250" indent="-514350"/>
            <a:r>
              <a:rPr lang="en-US" dirty="0"/>
              <a:t>Manufacturer/Software Provider</a:t>
            </a:r>
          </a:p>
          <a:p>
            <a:pPr marL="857250" indent="-514350"/>
            <a:r>
              <a:rPr lang="en-US" dirty="0"/>
              <a:t>Service Provider</a:t>
            </a:r>
          </a:p>
          <a:p>
            <a:pPr marL="857250" indent="-514350"/>
            <a:r>
              <a:rPr lang="en-US" dirty="0"/>
              <a:t>Special Expert/</a:t>
            </a:r>
            <a:r>
              <a:rPr lang="en-US" dirty="0" err="1"/>
              <a:t>NRTL</a:t>
            </a:r>
            <a:endParaRPr lang="en-US" dirty="0"/>
          </a:p>
          <a:p>
            <a:pPr marL="857250" indent="-514350"/>
            <a:r>
              <a:rPr lang="en-US" dirty="0"/>
              <a:t>Service Providers</a:t>
            </a:r>
          </a:p>
        </p:txBody>
      </p:sp>
      <p:pic>
        <p:nvPicPr>
          <p:cNvPr id="8" name="Picture 7">
            <a:extLst>
              <a:ext uri="{FF2B5EF4-FFF2-40B4-BE49-F238E27FC236}">
                <a16:creationId xmlns:a16="http://schemas.microsoft.com/office/drawing/2014/main" id="{1ABA3A46-E377-4A95-A8DA-4E7B062805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6853" y="2000250"/>
            <a:ext cx="3810000" cy="2857500"/>
          </a:xfrm>
          <a:prstGeom prst="rect">
            <a:avLst/>
          </a:prstGeom>
        </p:spPr>
      </p:pic>
    </p:spTree>
    <p:extLst>
      <p:ext uri="{BB962C8B-B14F-4D97-AF65-F5344CB8AC3E}">
        <p14:creationId xmlns:p14="http://schemas.microsoft.com/office/powerpoint/2010/main" val="1528030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AC21F2-A5D8-4A78-8C30-3F744F758CDD}"/>
              </a:ext>
            </a:extLst>
          </p:cNvPr>
          <p:cNvSpPr>
            <a:spLocks noGrp="1"/>
          </p:cNvSpPr>
          <p:nvPr>
            <p:ph type="ctrTitle"/>
          </p:nvPr>
        </p:nvSpPr>
        <p:spPr>
          <a:xfrm>
            <a:off x="1856014" y="1435099"/>
            <a:ext cx="8251371" cy="1071563"/>
          </a:xfrm>
        </p:spPr>
        <p:txBody>
          <a:bodyPr>
            <a:noAutofit/>
          </a:bodyPr>
          <a:lstStyle/>
          <a:p>
            <a:r>
              <a:rPr lang="en-US" sz="7200" b="1" dirty="0"/>
              <a:t>TMA ASAP-to-PSAP</a:t>
            </a:r>
          </a:p>
        </p:txBody>
      </p:sp>
      <p:pic>
        <p:nvPicPr>
          <p:cNvPr id="2" name="Picture 1">
            <a:extLst>
              <a:ext uri="{FF2B5EF4-FFF2-40B4-BE49-F238E27FC236}">
                <a16:creationId xmlns:a16="http://schemas.microsoft.com/office/drawing/2014/main" id="{8E8D22F8-013E-4A51-9258-8AE602C2F0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0708" y="2728244"/>
            <a:ext cx="4067892" cy="2694657"/>
          </a:xfrm>
          <a:prstGeom prst="rect">
            <a:avLst/>
          </a:prstGeom>
        </p:spPr>
      </p:pic>
    </p:spTree>
    <p:extLst>
      <p:ext uri="{BB962C8B-B14F-4D97-AF65-F5344CB8AC3E}">
        <p14:creationId xmlns:p14="http://schemas.microsoft.com/office/powerpoint/2010/main" val="3074028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p:cNvSpPr>
          <p:nvPr>
            <p:ph type="title"/>
          </p:nvPr>
        </p:nvSpPr>
        <p:spPr>
          <a:xfrm>
            <a:off x="4009869" y="365126"/>
            <a:ext cx="5553856" cy="1150637"/>
          </a:xfrm>
        </p:spPr>
        <p:txBody>
          <a:bodyPr vert="horz" lIns="91440" tIns="45720" rIns="91440" bIns="45720" rtlCol="0" anchor="ctr">
            <a:noAutofit/>
          </a:bodyPr>
          <a:lstStyle/>
          <a:p>
            <a:pPr algn="ctr"/>
            <a:r>
              <a:rPr lang="en-US" altLang="en-US" b="1" dirty="0">
                <a:effectLst>
                  <a:outerShdw blurRad="38100" dist="38100" dir="2700000" algn="tl">
                    <a:srgbClr val="000000">
                      <a:alpha val="43137"/>
                    </a:srgbClr>
                  </a:outerShdw>
                </a:effectLst>
              </a:rPr>
              <a:t>Why ASAP ?</a:t>
            </a:r>
          </a:p>
        </p:txBody>
      </p:sp>
      <p:sp>
        <p:nvSpPr>
          <p:cNvPr id="2" name="TextBox 1"/>
          <p:cNvSpPr txBox="1"/>
          <p:nvPr/>
        </p:nvSpPr>
        <p:spPr>
          <a:xfrm>
            <a:off x="2773575" y="1993710"/>
            <a:ext cx="8372316" cy="3476551"/>
          </a:xfrm>
          <a:prstGeom prst="rect">
            <a:avLst/>
          </a:prstGeom>
          <a:noFill/>
        </p:spPr>
        <p:txBody>
          <a:bodyPr wrap="square" rtlCol="0">
            <a:noAutofit/>
          </a:bodyPr>
          <a:lstStyle/>
          <a:p>
            <a:pPr algn="ctr"/>
            <a:r>
              <a:rPr lang="en-US" sz="6400" dirty="0"/>
              <a:t>Replace 100 year old technology with modern technology !</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463" y="2224851"/>
            <a:ext cx="2039112" cy="2718816"/>
          </a:xfrm>
          <a:prstGeom prst="rect">
            <a:avLst/>
          </a:prstGeom>
        </p:spPr>
      </p:pic>
    </p:spTree>
    <p:custDataLst>
      <p:tags r:id="rId1"/>
    </p:custDataLst>
    <p:extLst>
      <p:ext uri="{BB962C8B-B14F-4D97-AF65-F5344CB8AC3E}">
        <p14:creationId xmlns:p14="http://schemas.microsoft.com/office/powerpoint/2010/main" val="2121510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0583"/>
          </a:xfrm>
        </p:spPr>
        <p:txBody>
          <a:bodyPr/>
          <a:lstStyle/>
          <a:p>
            <a:r>
              <a:rPr lang="en-US" dirty="0"/>
              <a:t>Communications Network</a:t>
            </a:r>
          </a:p>
        </p:txBody>
      </p:sp>
      <p:sp>
        <p:nvSpPr>
          <p:cNvPr id="3" name="Content Placeholder 2"/>
          <p:cNvSpPr>
            <a:spLocks noGrp="1"/>
          </p:cNvSpPr>
          <p:nvPr>
            <p:ph idx="1"/>
          </p:nvPr>
        </p:nvSpPr>
        <p:spPr/>
        <p:txBody>
          <a:bodyPr/>
          <a:lstStyle/>
          <a:p>
            <a:endParaRPr lang="en-US" dirty="0"/>
          </a:p>
        </p:txBody>
      </p:sp>
      <p:graphicFrame>
        <p:nvGraphicFramePr>
          <p:cNvPr id="4" name="Object 3">
            <a:hlinkClick r:id="" action="ppaction://ole?verb=0"/>
          </p:cNvPr>
          <p:cNvGraphicFramePr>
            <a:graphicFrameLocks noChangeAspect="1"/>
          </p:cNvGraphicFramePr>
          <p:nvPr/>
        </p:nvGraphicFramePr>
        <p:xfrm>
          <a:off x="-26627" y="127592"/>
          <a:ext cx="12218627" cy="6730409"/>
        </p:xfrm>
        <a:graphic>
          <a:graphicData uri="http://schemas.openxmlformats.org/presentationml/2006/ole">
            <mc:AlternateContent xmlns:mc="http://schemas.openxmlformats.org/markup-compatibility/2006">
              <mc:Choice xmlns:v="urn:schemas-microsoft-com:vml" Requires="v">
                <p:oleObj spid="_x0000_s2052" name="Presentation" r:id="rId5" imgW="6094419" imgH="3427517" progId="PowerPoint.Show.12">
                  <p:embed/>
                </p:oleObj>
              </mc:Choice>
              <mc:Fallback>
                <p:oleObj name="Presentation" r:id="rId5" imgW="6094419" imgH="3427517" progId="PowerPoint.Show.12">
                  <p:embed/>
                  <p:pic>
                    <p:nvPicPr>
                      <p:cNvPr id="4" name="Object 3">
                        <a:hlinkClick r:id="" action="ppaction://ole?verb=0"/>
                      </p:cNvPr>
                      <p:cNvPicPr/>
                      <p:nvPr/>
                    </p:nvPicPr>
                    <p:blipFill>
                      <a:blip r:embed="rId6"/>
                      <a:stretch>
                        <a:fillRect/>
                      </a:stretch>
                    </p:blipFill>
                    <p:spPr>
                      <a:xfrm>
                        <a:off x="-26627" y="127592"/>
                        <a:ext cx="12218627" cy="6730409"/>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7056838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62653" y="365126"/>
            <a:ext cx="8391147" cy="831721"/>
          </a:xfrm>
        </p:spPr>
        <p:txBody>
          <a:bodyPr/>
          <a:lstStyle/>
          <a:p>
            <a:pPr algn="ctr"/>
            <a:r>
              <a:rPr lang="en-US" b="1" dirty="0">
                <a:solidFill>
                  <a:schemeClr val="tx1"/>
                </a:solidFill>
              </a:rPr>
              <a:t>ASAP Complexity</a:t>
            </a:r>
          </a:p>
        </p:txBody>
      </p:sp>
      <p:sp>
        <p:nvSpPr>
          <p:cNvPr id="15" name="Content Placeholder 2"/>
          <p:cNvSpPr>
            <a:spLocks noGrp="1"/>
          </p:cNvSpPr>
          <p:nvPr>
            <p:ph idx="1"/>
          </p:nvPr>
        </p:nvSpPr>
        <p:spPr>
          <a:xfrm>
            <a:off x="1245140" y="1539485"/>
            <a:ext cx="9623032" cy="4803763"/>
          </a:xfrm>
        </p:spPr>
        <p:txBody>
          <a:bodyPr>
            <a:normAutofit fontScale="92500" lnSpcReduction="10000"/>
          </a:bodyPr>
          <a:lstStyle/>
          <a:p>
            <a:pPr marL="0" indent="0">
              <a:buNone/>
            </a:pPr>
            <a:r>
              <a:rPr lang="en-US" dirty="0"/>
              <a:t>Nationwide IT project designed to:</a:t>
            </a:r>
          </a:p>
          <a:p>
            <a:pPr marL="1033437" indent="-347654"/>
            <a:r>
              <a:rPr lang="en-US" sz="2400" dirty="0"/>
              <a:t>Connects dozens of disparate platforms</a:t>
            </a:r>
          </a:p>
          <a:p>
            <a:pPr marL="1033437" indent="-347654"/>
            <a:r>
              <a:rPr lang="en-US" sz="2400" dirty="0"/>
              <a:t>Connect hundreds of networks in hundreds of locations</a:t>
            </a:r>
          </a:p>
          <a:p>
            <a:pPr marL="1033437" indent="-347654"/>
            <a:r>
              <a:rPr lang="en-US" sz="2400" dirty="0"/>
              <a:t>Utilize Nationwide Nlets as transport, stringent security policies</a:t>
            </a:r>
          </a:p>
          <a:p>
            <a:pPr marL="1033437" indent="-347654"/>
            <a:r>
              <a:rPr lang="en-US" sz="2400" dirty="0"/>
              <a:t>Transport through IT infrastructure in all 50 states.</a:t>
            </a:r>
          </a:p>
          <a:p>
            <a:pPr marL="1033437" indent="-347654"/>
            <a:r>
              <a:rPr lang="en-US" sz="2400" dirty="0"/>
              <a:t>Ultimately connect to over 6,500 PSAPs</a:t>
            </a:r>
          </a:p>
          <a:p>
            <a:pPr marL="1033437" indent="-347654"/>
            <a:r>
              <a:rPr lang="en-US" sz="2400" dirty="0"/>
              <a:t>Integrate with multiple PSAP CAD provider software platforms</a:t>
            </a:r>
          </a:p>
          <a:p>
            <a:pPr marL="1033437" indent="-347654"/>
            <a:r>
              <a:rPr lang="en-US" sz="2400" dirty="0"/>
              <a:t>Network connection with hundreds of monitoring centers</a:t>
            </a:r>
          </a:p>
          <a:p>
            <a:pPr marL="1033437" indent="-347654"/>
            <a:r>
              <a:rPr lang="en-US" sz="2400" dirty="0"/>
              <a:t>Integrate with multiple monitoring center Automation platforms</a:t>
            </a:r>
          </a:p>
          <a:p>
            <a:pPr marL="1033437" indent="-347654"/>
            <a:r>
              <a:rPr lang="en-US" sz="2400" dirty="0"/>
              <a:t>TMA developed “Message Broker” for all messages</a:t>
            </a:r>
          </a:p>
          <a:p>
            <a:pPr marL="1033437" indent="-347654"/>
            <a:r>
              <a:rPr lang="en-US" sz="2400" dirty="0"/>
              <a:t>Currently involves coordinating with hundreds, eventually thousands of individual IT organizations.  </a:t>
            </a:r>
          </a:p>
        </p:txBody>
      </p:sp>
    </p:spTree>
    <p:custDataLst>
      <p:tags r:id="rId1"/>
    </p:custDataLst>
    <p:extLst>
      <p:ext uri="{BB962C8B-B14F-4D97-AF65-F5344CB8AC3E}">
        <p14:creationId xmlns:p14="http://schemas.microsoft.com/office/powerpoint/2010/main" val="950346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p:cNvSpPr>
          <p:nvPr>
            <p:ph type="title"/>
          </p:nvPr>
        </p:nvSpPr>
        <p:spPr>
          <a:xfrm>
            <a:off x="3142446" y="182880"/>
            <a:ext cx="6496229" cy="1150637"/>
          </a:xfrm>
        </p:spPr>
        <p:txBody>
          <a:bodyPr vert="horz" lIns="91440" tIns="45720" rIns="91440" bIns="45720" rtlCol="0" anchor="ctr">
            <a:noAutofit/>
          </a:bodyPr>
          <a:lstStyle/>
          <a:p>
            <a:pPr algn="ctr"/>
            <a:r>
              <a:rPr lang="en-US" altLang="en-US" b="1" dirty="0">
                <a:solidFill>
                  <a:schemeClr val="tx1"/>
                </a:solidFill>
              </a:rPr>
              <a:t>Benefits of ASAP Service</a:t>
            </a:r>
          </a:p>
        </p:txBody>
      </p:sp>
      <p:sp>
        <p:nvSpPr>
          <p:cNvPr id="20484" name="Rectangle 3"/>
          <p:cNvSpPr>
            <a:spLocks noGrp="1"/>
          </p:cNvSpPr>
          <p:nvPr>
            <p:ph type="body" idx="1"/>
          </p:nvPr>
        </p:nvSpPr>
        <p:spPr>
          <a:xfrm>
            <a:off x="2485486" y="2467581"/>
            <a:ext cx="8843929" cy="2825131"/>
          </a:xfrm>
        </p:spPr>
        <p:txBody>
          <a:bodyPr>
            <a:normAutofit fontScale="92500" lnSpcReduction="10000"/>
          </a:bodyPr>
          <a:lstStyle/>
          <a:p>
            <a:pPr marL="858817" lvl="1" indent="-512750"/>
            <a:r>
              <a:rPr lang="en-US" altLang="en-US" sz="3000" dirty="0"/>
              <a:t>Reduce number of calls to non-911 lines</a:t>
            </a:r>
          </a:p>
          <a:p>
            <a:pPr marL="858817" lvl="1" indent="-512750"/>
            <a:r>
              <a:rPr lang="en-US" altLang="en-US" sz="3000" dirty="0"/>
              <a:t>Eliminate errors common with voice communications:</a:t>
            </a:r>
          </a:p>
          <a:p>
            <a:pPr marL="1773194" lvl="3" indent="-401629">
              <a:buFont typeface="Calibri" panose="020F0502020204030204" pitchFamily="34" charset="0"/>
              <a:buChar char="‒"/>
            </a:pPr>
            <a:r>
              <a:rPr lang="en-US" altLang="en-US" sz="2800" dirty="0"/>
              <a:t>Sound level - volume</a:t>
            </a:r>
          </a:p>
          <a:p>
            <a:pPr marL="1773194" lvl="3" indent="-401629">
              <a:buFont typeface="Calibri" panose="020F0502020204030204" pitchFamily="34" charset="0"/>
              <a:buChar char="‒"/>
            </a:pPr>
            <a:r>
              <a:rPr lang="en-US" altLang="en-US" sz="2800" dirty="0"/>
              <a:t>Regional or ethnic accent, dialect</a:t>
            </a:r>
          </a:p>
          <a:p>
            <a:pPr marL="1773194" lvl="3" indent="-401629">
              <a:buFont typeface="Calibri" panose="020F0502020204030204" pitchFamily="34" charset="0"/>
              <a:buChar char="‒"/>
            </a:pPr>
            <a:r>
              <a:rPr lang="en-US" altLang="en-US" sz="2800" dirty="0"/>
              <a:t>Regional dialect or terminology</a:t>
            </a:r>
          </a:p>
          <a:p>
            <a:pPr marL="858817" lvl="1" indent="-512750"/>
            <a:r>
              <a:rPr lang="en-US" altLang="en-US" sz="3000" dirty="0"/>
              <a:t>Virtually eliminate incident address errors</a:t>
            </a:r>
          </a:p>
          <a:p>
            <a:pPr marL="858817" lvl="1" indent="-512750"/>
            <a:r>
              <a:rPr lang="en-US" altLang="en-US" sz="3000" dirty="0"/>
              <a:t>Reduction in time per event</a:t>
            </a:r>
          </a:p>
        </p:txBody>
      </p:sp>
      <p:sp>
        <p:nvSpPr>
          <p:cNvPr id="2" name="TextBox 1"/>
          <p:cNvSpPr txBox="1"/>
          <p:nvPr/>
        </p:nvSpPr>
        <p:spPr>
          <a:xfrm>
            <a:off x="257293" y="1673349"/>
            <a:ext cx="11392163" cy="707886"/>
          </a:xfrm>
          <a:prstGeom prst="rect">
            <a:avLst/>
          </a:prstGeom>
          <a:noFill/>
        </p:spPr>
        <p:txBody>
          <a:bodyPr wrap="square" rtlCol="0">
            <a:spAutoFit/>
          </a:bodyPr>
          <a:lstStyle/>
          <a:p>
            <a:pPr algn="ctr"/>
            <a:r>
              <a:rPr lang="en-US" sz="4000" dirty="0"/>
              <a:t>Accuracy and Efficiency</a:t>
            </a:r>
            <a:endParaRPr lang="en-US" altLang="en-US" sz="40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373" y="2225168"/>
            <a:ext cx="2039112" cy="2718816"/>
          </a:xfrm>
          <a:prstGeom prst="rect">
            <a:avLst/>
          </a:prstGeom>
        </p:spPr>
      </p:pic>
    </p:spTree>
    <p:custDataLst>
      <p:tags r:id="rId1"/>
    </p:custDataLst>
    <p:extLst>
      <p:ext uri="{BB962C8B-B14F-4D97-AF65-F5344CB8AC3E}">
        <p14:creationId xmlns:p14="http://schemas.microsoft.com/office/powerpoint/2010/main" val="2477333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1F9A-DD62-4D9E-A538-83D11B1C9D04}"/>
              </a:ext>
            </a:extLst>
          </p:cNvPr>
          <p:cNvSpPr>
            <a:spLocks noGrp="1"/>
          </p:cNvSpPr>
          <p:nvPr>
            <p:ph type="title"/>
          </p:nvPr>
        </p:nvSpPr>
        <p:spPr/>
        <p:txBody>
          <a:bodyPr/>
          <a:lstStyle/>
          <a:p>
            <a:r>
              <a:rPr lang="en-US" b="1" dirty="0"/>
              <a:t>TMA Programs</a:t>
            </a:r>
          </a:p>
        </p:txBody>
      </p:sp>
      <p:sp>
        <p:nvSpPr>
          <p:cNvPr id="3" name="Subtitle 2">
            <a:extLst>
              <a:ext uri="{FF2B5EF4-FFF2-40B4-BE49-F238E27FC236}">
                <a16:creationId xmlns:a16="http://schemas.microsoft.com/office/drawing/2014/main" id="{39910772-D64B-49D8-AADB-20649A9ADA3D}"/>
              </a:ext>
            </a:extLst>
          </p:cNvPr>
          <p:cNvSpPr>
            <a:spLocks noGrp="1"/>
          </p:cNvSpPr>
          <p:nvPr>
            <p:ph idx="1"/>
          </p:nvPr>
        </p:nvSpPr>
        <p:spPr>
          <a:xfrm>
            <a:off x="1088641" y="1537751"/>
            <a:ext cx="10515600" cy="4248604"/>
          </a:xfrm>
        </p:spPr>
        <p:txBody>
          <a:bodyPr>
            <a:normAutofit fontScale="92500" lnSpcReduction="10000"/>
          </a:bodyPr>
          <a:lstStyle/>
          <a:p>
            <a:r>
              <a:rPr lang="en-US" dirty="0"/>
              <a:t>TMA Five Diamond Program</a:t>
            </a:r>
          </a:p>
          <a:p>
            <a:r>
              <a:rPr lang="en-US" dirty="0"/>
              <a:t>TMA IQ Program</a:t>
            </a:r>
          </a:p>
          <a:p>
            <a:r>
              <a:rPr lang="en-US" dirty="0"/>
              <a:t>TMA Online Education</a:t>
            </a:r>
          </a:p>
          <a:p>
            <a:pPr lvl="1"/>
            <a:r>
              <a:rPr lang="en-US" dirty="0"/>
              <a:t>Monitoring Center Operators</a:t>
            </a:r>
          </a:p>
          <a:p>
            <a:pPr lvl="1"/>
            <a:r>
              <a:rPr lang="en-US" dirty="0"/>
              <a:t>False Alarm Reduction Online Residential Course</a:t>
            </a:r>
          </a:p>
          <a:p>
            <a:r>
              <a:rPr lang="en-US" dirty="0"/>
              <a:t>TMA FirstNet Certification Requirements</a:t>
            </a:r>
          </a:p>
          <a:p>
            <a:r>
              <a:rPr lang="en-US" dirty="0"/>
              <a:t>TMA CS-V-01-2020 Alarm Confirmation, Verification and Notification Procedures</a:t>
            </a:r>
          </a:p>
          <a:p>
            <a:r>
              <a:rPr lang="en-US" dirty="0"/>
              <a:t>TMA-AVS-01 Alarm Scoring Standard</a:t>
            </a:r>
          </a:p>
          <a:p>
            <a:r>
              <a:rPr lang="en-US" dirty="0"/>
              <a:t>TMA ASAP-to-PSAP</a:t>
            </a:r>
          </a:p>
          <a:p>
            <a:pPr lvl="1"/>
            <a:endParaRPr lang="en-US" dirty="0"/>
          </a:p>
        </p:txBody>
      </p:sp>
    </p:spTree>
    <p:extLst>
      <p:ext uri="{BB962C8B-B14F-4D97-AF65-F5344CB8AC3E}">
        <p14:creationId xmlns:p14="http://schemas.microsoft.com/office/powerpoint/2010/main" val="419044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13016-A3A2-46B9-91EB-D5DC1D565E46}"/>
              </a:ext>
            </a:extLst>
          </p:cNvPr>
          <p:cNvSpPr>
            <a:spLocks noGrp="1"/>
          </p:cNvSpPr>
          <p:nvPr>
            <p:ph type="title"/>
          </p:nvPr>
        </p:nvSpPr>
        <p:spPr/>
        <p:txBody>
          <a:bodyPr/>
          <a:lstStyle/>
          <a:p>
            <a:r>
              <a:rPr lang="en-US" b="1" dirty="0"/>
              <a:t>TMA Five Diamond Program</a:t>
            </a:r>
          </a:p>
        </p:txBody>
      </p:sp>
      <p:sp>
        <p:nvSpPr>
          <p:cNvPr id="3" name="Content Placeholder 2">
            <a:extLst>
              <a:ext uri="{FF2B5EF4-FFF2-40B4-BE49-F238E27FC236}">
                <a16:creationId xmlns:a16="http://schemas.microsoft.com/office/drawing/2014/main" id="{B60F22FF-210C-4C7B-88DB-04738A009704}"/>
              </a:ext>
            </a:extLst>
          </p:cNvPr>
          <p:cNvSpPr>
            <a:spLocks noGrp="1"/>
          </p:cNvSpPr>
          <p:nvPr>
            <p:ph idx="1"/>
          </p:nvPr>
        </p:nvSpPr>
        <p:spPr>
          <a:xfrm>
            <a:off x="943036" y="1520277"/>
            <a:ext cx="10515600" cy="4397113"/>
          </a:xfrm>
        </p:spPr>
        <p:txBody>
          <a:bodyPr>
            <a:normAutofit lnSpcReduction="10000"/>
          </a:bodyPr>
          <a:lstStyle/>
          <a:p>
            <a:r>
              <a:rPr lang="en-US" dirty="0"/>
              <a:t>In existence since August 2003</a:t>
            </a:r>
          </a:p>
          <a:p>
            <a:r>
              <a:rPr lang="en-US" dirty="0"/>
              <a:t>The Five Diamonds:</a:t>
            </a:r>
          </a:p>
          <a:p>
            <a:pPr lvl="1"/>
            <a:r>
              <a:rPr lang="en-US" dirty="0"/>
              <a:t>Commitment to random inspections and quality criteria standards by a nationally recognized testing laboratory such as FM Approvals, Intertek/ETL and UL.</a:t>
            </a:r>
          </a:p>
          <a:p>
            <a:pPr lvl="1"/>
            <a:r>
              <a:rPr lang="en-US" dirty="0"/>
              <a:t>Commitment to the highest levels of customer service.</a:t>
            </a:r>
          </a:p>
          <a:p>
            <a:pPr lvl="1"/>
            <a:r>
              <a:rPr lang="en-US" dirty="0"/>
              <a:t>Commitment to ongoing job-related education and testing by having 100% of its central station operators certified using the TMA online training series.</a:t>
            </a:r>
          </a:p>
          <a:p>
            <a:pPr lvl="1"/>
            <a:r>
              <a:rPr lang="en-US" dirty="0"/>
              <a:t>Commitment to raising the industry standards through TMA membership and participation in its activities.</a:t>
            </a:r>
          </a:p>
          <a:p>
            <a:pPr lvl="1"/>
            <a:r>
              <a:rPr lang="en-US" dirty="0"/>
              <a:t>Commitment to reducing false dispatches.</a:t>
            </a:r>
          </a:p>
          <a:p>
            <a:r>
              <a:rPr lang="en-US" dirty="0"/>
              <a:t>132 Five Diamond Monitoring Centers</a:t>
            </a:r>
          </a:p>
        </p:txBody>
      </p:sp>
    </p:spTree>
    <p:extLst>
      <p:ext uri="{BB962C8B-B14F-4D97-AF65-F5344CB8AC3E}">
        <p14:creationId xmlns:p14="http://schemas.microsoft.com/office/powerpoint/2010/main" val="195932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7036D-F14C-4EC2-9D3C-594B65DA476E}"/>
              </a:ext>
            </a:extLst>
          </p:cNvPr>
          <p:cNvSpPr>
            <a:spLocks noGrp="1"/>
          </p:cNvSpPr>
          <p:nvPr>
            <p:ph type="title"/>
          </p:nvPr>
        </p:nvSpPr>
        <p:spPr/>
        <p:txBody>
          <a:bodyPr/>
          <a:lstStyle/>
          <a:p>
            <a:r>
              <a:rPr lang="en-US" b="1" dirty="0"/>
              <a:t>TMA IQ Program</a:t>
            </a:r>
          </a:p>
        </p:txBody>
      </p:sp>
      <p:sp>
        <p:nvSpPr>
          <p:cNvPr id="3" name="Content Placeholder 2">
            <a:extLst>
              <a:ext uri="{FF2B5EF4-FFF2-40B4-BE49-F238E27FC236}">
                <a16:creationId xmlns:a16="http://schemas.microsoft.com/office/drawing/2014/main" id="{DF615F1F-653B-496A-B4F7-59B2644515ED}"/>
              </a:ext>
            </a:extLst>
          </p:cNvPr>
          <p:cNvSpPr>
            <a:spLocks noGrp="1"/>
          </p:cNvSpPr>
          <p:nvPr>
            <p:ph idx="1"/>
          </p:nvPr>
        </p:nvSpPr>
        <p:spPr>
          <a:xfrm>
            <a:off x="838200" y="1852258"/>
            <a:ext cx="10515600" cy="2312048"/>
          </a:xfrm>
        </p:spPr>
        <p:txBody>
          <a:bodyPr>
            <a:normAutofit/>
          </a:bodyPr>
          <a:lstStyle/>
          <a:p>
            <a:r>
              <a:rPr lang="en-US" dirty="0"/>
              <a:t>TMA assumed management of the program on 12/31/2019</a:t>
            </a:r>
          </a:p>
          <a:p>
            <a:r>
              <a:rPr lang="en-US" dirty="0"/>
              <a:t>Have completely revised the Guidelines.</a:t>
            </a:r>
          </a:p>
          <a:p>
            <a:r>
              <a:rPr lang="en-US" dirty="0"/>
              <a:t>False dispatches reduction is a critical part of the certification.</a:t>
            </a:r>
          </a:p>
          <a:p>
            <a:r>
              <a:rPr lang="en-US" dirty="0"/>
              <a:t>To be relaunched this month.</a:t>
            </a:r>
          </a:p>
        </p:txBody>
      </p:sp>
    </p:spTree>
    <p:extLst>
      <p:ext uri="{BB962C8B-B14F-4D97-AF65-F5344CB8AC3E}">
        <p14:creationId xmlns:p14="http://schemas.microsoft.com/office/powerpoint/2010/main" val="293424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7036D-F14C-4EC2-9D3C-594B65DA476E}"/>
              </a:ext>
            </a:extLst>
          </p:cNvPr>
          <p:cNvSpPr>
            <a:spLocks noGrp="1"/>
          </p:cNvSpPr>
          <p:nvPr>
            <p:ph type="title"/>
          </p:nvPr>
        </p:nvSpPr>
        <p:spPr>
          <a:xfrm>
            <a:off x="2799858" y="617740"/>
            <a:ext cx="8805909" cy="884905"/>
          </a:xfrm>
        </p:spPr>
        <p:txBody>
          <a:bodyPr/>
          <a:lstStyle/>
          <a:p>
            <a:r>
              <a:rPr lang="en-US" b="1" dirty="0"/>
              <a:t>TMA Online Education</a:t>
            </a:r>
          </a:p>
        </p:txBody>
      </p:sp>
      <p:sp>
        <p:nvSpPr>
          <p:cNvPr id="3" name="Content Placeholder 2">
            <a:extLst>
              <a:ext uri="{FF2B5EF4-FFF2-40B4-BE49-F238E27FC236}">
                <a16:creationId xmlns:a16="http://schemas.microsoft.com/office/drawing/2014/main" id="{DF615F1F-653B-496A-B4F7-59B2644515ED}"/>
              </a:ext>
            </a:extLst>
          </p:cNvPr>
          <p:cNvSpPr>
            <a:spLocks noGrp="1"/>
          </p:cNvSpPr>
          <p:nvPr>
            <p:ph idx="1"/>
          </p:nvPr>
        </p:nvSpPr>
        <p:spPr>
          <a:xfrm>
            <a:off x="838200" y="1852258"/>
            <a:ext cx="10515600" cy="3354580"/>
          </a:xfrm>
        </p:spPr>
        <p:txBody>
          <a:bodyPr>
            <a:normAutofit/>
          </a:bodyPr>
          <a:lstStyle/>
          <a:p>
            <a:r>
              <a:rPr lang="en-US" dirty="0"/>
              <a:t>Monitoring Center Operator Online Course</a:t>
            </a:r>
          </a:p>
          <a:p>
            <a:r>
              <a:rPr lang="en-US" dirty="0"/>
              <a:t>Two levels</a:t>
            </a:r>
          </a:p>
          <a:p>
            <a:pPr lvl="1"/>
            <a:r>
              <a:rPr lang="en-US" dirty="0"/>
              <a:t>Level 1 has a whole module on false alarm reduction, as well as promotion false dispatch reduction through the other Modules </a:t>
            </a:r>
          </a:p>
          <a:p>
            <a:pPr lvl="1"/>
            <a:r>
              <a:rPr lang="en-US" dirty="0"/>
              <a:t>Level 2 promotes the importance of following best practices to reduce false dispatched through out the whole course</a:t>
            </a:r>
          </a:p>
          <a:p>
            <a:r>
              <a:rPr lang="en-US" dirty="0"/>
              <a:t>False Alarm Impact Awareness Online Course</a:t>
            </a:r>
          </a:p>
          <a:p>
            <a:pPr lvl="1"/>
            <a:r>
              <a:rPr lang="en-US" dirty="0"/>
              <a:t>For residential customers</a:t>
            </a:r>
          </a:p>
        </p:txBody>
      </p:sp>
    </p:spTree>
    <p:extLst>
      <p:ext uri="{BB962C8B-B14F-4D97-AF65-F5344CB8AC3E}">
        <p14:creationId xmlns:p14="http://schemas.microsoft.com/office/powerpoint/2010/main" val="370771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E95D-7C5C-46A3-B508-4451A21CBCFC}"/>
              </a:ext>
            </a:extLst>
          </p:cNvPr>
          <p:cNvSpPr>
            <a:spLocks noGrp="1"/>
          </p:cNvSpPr>
          <p:nvPr>
            <p:ph type="title"/>
          </p:nvPr>
        </p:nvSpPr>
        <p:spPr>
          <a:xfrm>
            <a:off x="3801100" y="91667"/>
            <a:ext cx="3227498" cy="1325563"/>
          </a:xfrm>
        </p:spPr>
        <p:txBody>
          <a:bodyPr/>
          <a:lstStyle/>
          <a:p>
            <a:r>
              <a:rPr lang="en-US" b="1" dirty="0"/>
              <a:t>TMA FirstNet </a:t>
            </a:r>
          </a:p>
        </p:txBody>
      </p:sp>
      <p:sp>
        <p:nvSpPr>
          <p:cNvPr id="3" name="Content Placeholder 2">
            <a:extLst>
              <a:ext uri="{FF2B5EF4-FFF2-40B4-BE49-F238E27FC236}">
                <a16:creationId xmlns:a16="http://schemas.microsoft.com/office/drawing/2014/main" id="{EFD57A3B-22C2-4A76-8465-63845679EA91}"/>
              </a:ext>
            </a:extLst>
          </p:cNvPr>
          <p:cNvSpPr>
            <a:spLocks noGrp="1"/>
          </p:cNvSpPr>
          <p:nvPr>
            <p:ph idx="1"/>
          </p:nvPr>
        </p:nvSpPr>
        <p:spPr>
          <a:xfrm>
            <a:off x="926911" y="1384179"/>
            <a:ext cx="10977238" cy="4825098"/>
          </a:xfrm>
        </p:spPr>
        <p:txBody>
          <a:bodyPr>
            <a:normAutofit/>
          </a:bodyPr>
          <a:lstStyle/>
          <a:p>
            <a:r>
              <a:rPr lang="en-US" dirty="0"/>
              <a:t>TMA was chosen in 2019 to provide a Certificate of Verification of Compliance with accepted alarm industry standards to companies interested in participating in the FirstNet program.</a:t>
            </a:r>
          </a:p>
          <a:p>
            <a:r>
              <a:rPr lang="en-US" dirty="0"/>
              <a:t>There are multiple requirements:</a:t>
            </a:r>
          </a:p>
          <a:p>
            <a:pPr lvl="1"/>
            <a:r>
              <a:rPr lang="en-US" b="1" dirty="0"/>
              <a:t>Used for the transmission of public-safety related alarms </a:t>
            </a:r>
            <a:r>
              <a:rPr lang="en-US" dirty="0"/>
              <a:t>from systems designed primarily to protect life and/or property (e.g. robbery, burglary, unlawful intrusion, fire, emergency medical)</a:t>
            </a:r>
          </a:p>
          <a:p>
            <a:pPr lvl="1"/>
            <a:r>
              <a:rPr lang="en-US" dirty="0"/>
              <a:t>The signal must go a </a:t>
            </a:r>
            <a:r>
              <a:rPr lang="en-US" b="1" dirty="0"/>
              <a:t>Central Station Monitoring </a:t>
            </a:r>
            <a:r>
              <a:rPr lang="en-US" dirty="0"/>
              <a:t>Facility </a:t>
            </a:r>
          </a:p>
          <a:p>
            <a:pPr lvl="1"/>
            <a:r>
              <a:rPr lang="en-US" dirty="0"/>
              <a:t>that </a:t>
            </a:r>
            <a:r>
              <a:rPr lang="en-US" b="1" dirty="0"/>
              <a:t>confirms and verifies the authenticity of the alarm </a:t>
            </a:r>
            <a:r>
              <a:rPr lang="en-US" dirty="0"/>
              <a:t>and notifies an ECC </a:t>
            </a:r>
          </a:p>
          <a:p>
            <a:pPr lvl="2"/>
            <a:r>
              <a:rPr lang="en-US" dirty="0"/>
              <a:t>Central station must comply with ANSI/CSAA CS-V-01 </a:t>
            </a:r>
          </a:p>
          <a:p>
            <a:pPr lvl="1"/>
            <a:r>
              <a:rPr lang="en-US" dirty="0"/>
              <a:t>The </a:t>
            </a:r>
            <a:r>
              <a:rPr lang="en-US" b="1" dirty="0"/>
              <a:t>dealer, central station facility </a:t>
            </a:r>
            <a:r>
              <a:rPr lang="en-US" dirty="0"/>
              <a:t>must be either UL-Listed, ETL-approved, FM-approved, or other certification approved by TMA and FirstNet.</a:t>
            </a:r>
          </a:p>
        </p:txBody>
      </p:sp>
    </p:spTree>
    <p:extLst>
      <p:ext uri="{BB962C8B-B14F-4D97-AF65-F5344CB8AC3E}">
        <p14:creationId xmlns:p14="http://schemas.microsoft.com/office/powerpoint/2010/main" val="66237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AC21F2-A5D8-4A78-8C30-3F744F758CDD}"/>
              </a:ext>
            </a:extLst>
          </p:cNvPr>
          <p:cNvSpPr>
            <a:spLocks noGrp="1"/>
          </p:cNvSpPr>
          <p:nvPr>
            <p:ph type="ctrTitle"/>
          </p:nvPr>
        </p:nvSpPr>
        <p:spPr>
          <a:xfrm>
            <a:off x="1970541" y="1709216"/>
            <a:ext cx="8251371" cy="2387600"/>
          </a:xfrm>
        </p:spPr>
        <p:txBody>
          <a:bodyPr>
            <a:normAutofit fontScale="90000"/>
          </a:bodyPr>
          <a:lstStyle/>
          <a:p>
            <a:r>
              <a:rPr lang="en-US" b="1" dirty="0"/>
              <a:t>TMA CS-V-01-2020 Alarm Confirmation, Verification and Notification Procedures</a:t>
            </a:r>
          </a:p>
        </p:txBody>
      </p:sp>
      <p:sp>
        <p:nvSpPr>
          <p:cNvPr id="6" name="Subtitle 4">
            <a:extLst>
              <a:ext uri="{FF2B5EF4-FFF2-40B4-BE49-F238E27FC236}">
                <a16:creationId xmlns:a16="http://schemas.microsoft.com/office/drawing/2014/main" id="{2329EEE9-566E-4BE8-BAE2-4C2DA28D7CD6}"/>
              </a:ext>
            </a:extLst>
          </p:cNvPr>
          <p:cNvSpPr>
            <a:spLocks noGrp="1"/>
          </p:cNvSpPr>
          <p:nvPr>
            <p:ph type="subTitle" idx="1"/>
          </p:nvPr>
        </p:nvSpPr>
        <p:spPr>
          <a:xfrm>
            <a:off x="1970087" y="4188891"/>
            <a:ext cx="8251825" cy="1655762"/>
          </a:xfrm>
        </p:spPr>
        <p:txBody>
          <a:bodyPr>
            <a:normAutofit/>
          </a:bodyPr>
          <a:lstStyle/>
          <a:p>
            <a:r>
              <a:rPr lang="en-US" sz="4000" dirty="0"/>
              <a:t>Jay Hauhn</a:t>
            </a:r>
          </a:p>
        </p:txBody>
      </p:sp>
    </p:spTree>
    <p:extLst>
      <p:ext uri="{BB962C8B-B14F-4D97-AF65-F5344CB8AC3E}">
        <p14:creationId xmlns:p14="http://schemas.microsoft.com/office/powerpoint/2010/main" val="265472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ACBB-2EE3-48FE-B3F2-B47EA8ACF5E1}"/>
              </a:ext>
            </a:extLst>
          </p:cNvPr>
          <p:cNvSpPr>
            <a:spLocks noGrp="1"/>
          </p:cNvSpPr>
          <p:nvPr>
            <p:ph type="title"/>
          </p:nvPr>
        </p:nvSpPr>
        <p:spPr>
          <a:xfrm>
            <a:off x="352927" y="512618"/>
            <a:ext cx="11462512" cy="871561"/>
          </a:xfrm>
        </p:spPr>
        <p:txBody>
          <a:bodyPr/>
          <a:lstStyle/>
          <a:p>
            <a:pPr algn="ctr"/>
            <a:r>
              <a:rPr lang="en-US" b="1" dirty="0"/>
              <a:t>TMA CS-V-01-2020</a:t>
            </a:r>
            <a:endParaRPr lang="en-US" dirty="0"/>
          </a:p>
        </p:txBody>
      </p:sp>
      <p:sp>
        <p:nvSpPr>
          <p:cNvPr id="3" name="Content Placeholder 2">
            <a:extLst>
              <a:ext uri="{FF2B5EF4-FFF2-40B4-BE49-F238E27FC236}">
                <a16:creationId xmlns:a16="http://schemas.microsoft.com/office/drawing/2014/main" id="{148114EA-6AB8-4D6C-88C7-84D54474AD1F}"/>
              </a:ext>
            </a:extLst>
          </p:cNvPr>
          <p:cNvSpPr>
            <a:spLocks noGrp="1"/>
          </p:cNvSpPr>
          <p:nvPr>
            <p:ph idx="1"/>
          </p:nvPr>
        </p:nvSpPr>
        <p:spPr>
          <a:xfrm>
            <a:off x="826383" y="2848872"/>
            <a:ext cx="10515600" cy="3357051"/>
          </a:xfrm>
        </p:spPr>
        <p:txBody>
          <a:bodyPr>
            <a:normAutofit/>
          </a:bodyPr>
          <a:lstStyle/>
          <a:p>
            <a:pPr marL="457200" indent="-457200"/>
            <a:r>
              <a:rPr lang="en-US" sz="3200" dirty="0"/>
              <a:t>Significant changes to support smart devices</a:t>
            </a:r>
          </a:p>
          <a:p>
            <a:pPr marL="457200" indent="-457200"/>
            <a:r>
              <a:rPr lang="en-US" sz="3200" dirty="0"/>
              <a:t>Modifications to support new communications methods</a:t>
            </a:r>
          </a:p>
          <a:p>
            <a:pPr marL="457200" indent="-457200"/>
            <a:r>
              <a:rPr lang="en-US" sz="3200" dirty="0"/>
              <a:t>Modifications to align resolutions with Public Safety</a:t>
            </a:r>
          </a:p>
          <a:p>
            <a:pPr marL="457200" indent="-457200"/>
            <a:r>
              <a:rPr lang="en-US" sz="3200" dirty="0"/>
              <a:t>Minor clean-up</a:t>
            </a:r>
          </a:p>
        </p:txBody>
      </p:sp>
      <p:sp>
        <p:nvSpPr>
          <p:cNvPr id="4" name="TextBox 3">
            <a:extLst>
              <a:ext uri="{FF2B5EF4-FFF2-40B4-BE49-F238E27FC236}">
                <a16:creationId xmlns:a16="http://schemas.microsoft.com/office/drawing/2014/main" id="{D5A22BB8-9573-4DD1-83CB-AC95C857A991}"/>
              </a:ext>
            </a:extLst>
          </p:cNvPr>
          <p:cNvSpPr txBox="1"/>
          <p:nvPr/>
        </p:nvSpPr>
        <p:spPr>
          <a:xfrm>
            <a:off x="1283366" y="1523998"/>
            <a:ext cx="9364579" cy="806605"/>
          </a:xfrm>
          <a:prstGeom prst="rect">
            <a:avLst/>
          </a:prstGeom>
          <a:noFill/>
        </p:spPr>
        <p:txBody>
          <a:bodyPr wrap="square" rtlCol="0">
            <a:noAutofit/>
          </a:bodyPr>
          <a:lstStyle/>
          <a:p>
            <a:pPr algn="ctr"/>
            <a:r>
              <a:rPr lang="en-US" sz="3600" dirty="0"/>
              <a:t>New version released July 2020</a:t>
            </a:r>
          </a:p>
        </p:txBody>
      </p:sp>
    </p:spTree>
    <p:extLst>
      <p:ext uri="{BB962C8B-B14F-4D97-AF65-F5344CB8AC3E}">
        <p14:creationId xmlns:p14="http://schemas.microsoft.com/office/powerpoint/2010/main" val="1845391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AC21F2-A5D8-4A78-8C30-3F744F758CDD}"/>
              </a:ext>
            </a:extLst>
          </p:cNvPr>
          <p:cNvSpPr>
            <a:spLocks noGrp="1"/>
          </p:cNvSpPr>
          <p:nvPr>
            <p:ph type="ctrTitle"/>
          </p:nvPr>
        </p:nvSpPr>
        <p:spPr>
          <a:xfrm>
            <a:off x="353704" y="1214438"/>
            <a:ext cx="11484591" cy="2387600"/>
          </a:xfrm>
        </p:spPr>
        <p:txBody>
          <a:bodyPr>
            <a:normAutofit/>
          </a:bodyPr>
          <a:lstStyle/>
          <a:p>
            <a:r>
              <a:rPr lang="en-US" b="1" dirty="0"/>
              <a:t>TMA-AVS-01 Alarm Scoring Standard</a:t>
            </a:r>
          </a:p>
        </p:txBody>
      </p:sp>
    </p:spTree>
    <p:extLst>
      <p:ext uri="{BB962C8B-B14F-4D97-AF65-F5344CB8AC3E}">
        <p14:creationId xmlns:p14="http://schemas.microsoft.com/office/powerpoint/2010/main" val="29580478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TotalTime>
  <Words>1473</Words>
  <Application>Microsoft Office PowerPoint</Application>
  <PresentationFormat>Widescreen</PresentationFormat>
  <Paragraphs>143</Paragraphs>
  <Slides>19</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6" baseType="lpstr">
      <vt:lpstr>Arial</vt:lpstr>
      <vt:lpstr>Calibri</vt:lpstr>
      <vt:lpstr>Calibri Light</vt:lpstr>
      <vt:lpstr>Futura Bk</vt:lpstr>
      <vt:lpstr>Office Theme</vt:lpstr>
      <vt:lpstr>Visio</vt:lpstr>
      <vt:lpstr>Presentation</vt:lpstr>
      <vt:lpstr>The Monitoring Association</vt:lpstr>
      <vt:lpstr>TMA Programs</vt:lpstr>
      <vt:lpstr>TMA Five Diamond Program</vt:lpstr>
      <vt:lpstr>TMA IQ Program</vt:lpstr>
      <vt:lpstr>TMA Online Education</vt:lpstr>
      <vt:lpstr>TMA FirstNet </vt:lpstr>
      <vt:lpstr>TMA CS-V-01-2020 Alarm Confirmation, Verification and Notification Procedures</vt:lpstr>
      <vt:lpstr>TMA CS-V-01-2020</vt:lpstr>
      <vt:lpstr>TMA-AVS-01 Alarm Scoring Standard</vt:lpstr>
      <vt:lpstr>TMA-AVS-01 - Alarm Validation Standard</vt:lpstr>
      <vt:lpstr>TMA-AVS-01 - Alarm Validation Standard</vt:lpstr>
      <vt:lpstr>PowerPoint Presentation</vt:lpstr>
      <vt:lpstr>Scoring Process “Concept”</vt:lpstr>
      <vt:lpstr>TMA-AVS-01 Committee Membership</vt:lpstr>
      <vt:lpstr>TMA ASAP-to-PSAP</vt:lpstr>
      <vt:lpstr>Why ASAP ?</vt:lpstr>
      <vt:lpstr>Communications Network</vt:lpstr>
      <vt:lpstr>ASAP Complexity</vt:lpstr>
      <vt:lpstr>Benefits of ASAP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TMA Board of Directors Meeting</dc:title>
  <dc:creator>Julie Webber</dc:creator>
  <cp:lastModifiedBy>Celia Besore</cp:lastModifiedBy>
  <cp:revision>59</cp:revision>
  <cp:lastPrinted>2019-05-31T18:51:36Z</cp:lastPrinted>
  <dcterms:created xsi:type="dcterms:W3CDTF">2019-05-31T13:00:03Z</dcterms:created>
  <dcterms:modified xsi:type="dcterms:W3CDTF">2020-09-12T02:20:59Z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DF4F1D30-DCA5-4A9C-9B3B-85643997A215</vt:lpwstr>
  </property>
  <property fmtid="{D5CDD505-2E9C-101B-9397-08002B2CF9AE}" pid="3" name="ArticulatePath">
    <vt:lpwstr>FINAL ESX2019_BOD_PPT</vt:lpwstr>
  </property>
</Properties>
</file>