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89" r:id="rId2"/>
    <p:sldId id="258" r:id="rId3"/>
    <p:sldId id="269" r:id="rId4"/>
    <p:sldId id="259" r:id="rId5"/>
    <p:sldId id="260" r:id="rId6"/>
    <p:sldId id="261" r:id="rId7"/>
    <p:sldId id="285" r:id="rId8"/>
    <p:sldId id="263" r:id="rId9"/>
    <p:sldId id="262" r:id="rId10"/>
    <p:sldId id="264" r:id="rId11"/>
    <p:sldId id="265" r:id="rId12"/>
    <p:sldId id="286" r:id="rId13"/>
    <p:sldId id="287" r:id="rId14"/>
    <p:sldId id="271" r:id="rId15"/>
    <p:sldId id="272" r:id="rId16"/>
    <p:sldId id="282" r:id="rId17"/>
    <p:sldId id="283" r:id="rId18"/>
    <p:sldId id="284" r:id="rId19"/>
    <p:sldId id="273" r:id="rId20"/>
    <p:sldId id="274" r:id="rId21"/>
    <p:sldId id="275" r:id="rId22"/>
    <p:sldId id="276" r:id="rId23"/>
    <p:sldId id="277" r:id="rId24"/>
    <p:sldId id="279" r:id="rId25"/>
    <p:sldId id="278" r:id="rId26"/>
    <p:sldId id="280" r:id="rId27"/>
    <p:sldId id="281" r:id="rId28"/>
    <p:sldId id="293" r:id="rId29"/>
    <p:sldId id="30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29" autoAdjust="0"/>
    <p:restoredTop sz="75887" autoAdjust="0"/>
  </p:normalViewPr>
  <p:slideViewPr>
    <p:cSldViewPr snapToGrid="0">
      <p:cViewPr varScale="1">
        <p:scale>
          <a:sx n="56" d="100"/>
          <a:sy n="56" d="100"/>
        </p:scale>
        <p:origin x="1821" y="27"/>
      </p:cViewPr>
      <p:guideLst/>
    </p:cSldViewPr>
  </p:slideViewPr>
  <p:notesTextViewPr>
    <p:cViewPr>
      <p:scale>
        <a:sx n="1" d="1"/>
        <a:sy n="1" d="1"/>
      </p:scale>
      <p:origin x="0" y="0"/>
    </p:cViewPr>
  </p:notesTextViewPr>
  <p:sorterViewPr>
    <p:cViewPr>
      <p:scale>
        <a:sx n="100" d="100"/>
        <a:sy n="100" d="100"/>
      </p:scale>
      <p:origin x="0" y="-272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40ED81-85B2-4EAF-A872-F1BD401A8DF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BB5F6F89-BC70-4795-8314-EE0877048363}">
      <dgm:prSet/>
      <dgm:spPr/>
      <dgm:t>
        <a:bodyPr/>
        <a:lstStyle/>
        <a:p>
          <a:r>
            <a:rPr lang="en-US"/>
            <a:t>What is a false alarm?</a:t>
          </a:r>
        </a:p>
      </dgm:t>
    </dgm:pt>
    <dgm:pt modelId="{B9ED6731-53E4-4F0D-8BD3-2F8DB1826A56}" type="parTrans" cxnId="{715828D0-0A5E-4B06-8C73-2FC5F0D69D89}">
      <dgm:prSet/>
      <dgm:spPr/>
      <dgm:t>
        <a:bodyPr/>
        <a:lstStyle/>
        <a:p>
          <a:endParaRPr lang="en-US"/>
        </a:p>
      </dgm:t>
    </dgm:pt>
    <dgm:pt modelId="{E93F655D-28E0-4980-8813-C1CF2B5378C7}" type="sibTrans" cxnId="{715828D0-0A5E-4B06-8C73-2FC5F0D69D89}">
      <dgm:prSet/>
      <dgm:spPr/>
      <dgm:t>
        <a:bodyPr/>
        <a:lstStyle/>
        <a:p>
          <a:endParaRPr lang="en-US"/>
        </a:p>
      </dgm:t>
    </dgm:pt>
    <dgm:pt modelId="{C60631E4-3BBB-43B9-9910-ED005A20F7A0}">
      <dgm:prSet/>
      <dgm:spPr/>
      <dgm:t>
        <a:bodyPr/>
        <a:lstStyle/>
        <a:p>
          <a:r>
            <a:rPr lang="en-US"/>
            <a:t>How does an alarm system work?</a:t>
          </a:r>
        </a:p>
      </dgm:t>
    </dgm:pt>
    <dgm:pt modelId="{15C25299-41A4-4FD9-9691-12159C10C171}" type="parTrans" cxnId="{AB9F4F7B-3A5E-4D63-9B35-C451CE94553C}">
      <dgm:prSet/>
      <dgm:spPr/>
      <dgm:t>
        <a:bodyPr/>
        <a:lstStyle/>
        <a:p>
          <a:endParaRPr lang="en-US"/>
        </a:p>
      </dgm:t>
    </dgm:pt>
    <dgm:pt modelId="{EA1D94E8-365E-42F2-A58A-BDAB7EC4CF51}" type="sibTrans" cxnId="{AB9F4F7B-3A5E-4D63-9B35-C451CE94553C}">
      <dgm:prSet/>
      <dgm:spPr/>
      <dgm:t>
        <a:bodyPr/>
        <a:lstStyle/>
        <a:p>
          <a:endParaRPr lang="en-US"/>
        </a:p>
      </dgm:t>
    </dgm:pt>
    <dgm:pt modelId="{696E3065-7242-4A91-B4C3-35282D929CD6}">
      <dgm:prSet/>
      <dgm:spPr/>
      <dgm:t>
        <a:bodyPr/>
        <a:lstStyle/>
        <a:p>
          <a:r>
            <a:rPr lang="en-US"/>
            <a:t>What causes false alarms?</a:t>
          </a:r>
        </a:p>
      </dgm:t>
    </dgm:pt>
    <dgm:pt modelId="{1E29EDFC-B9E2-4E36-B772-E2D59AECC1AC}" type="parTrans" cxnId="{35E9203B-AAFC-47AB-BA73-F23996BF08FF}">
      <dgm:prSet/>
      <dgm:spPr/>
      <dgm:t>
        <a:bodyPr/>
        <a:lstStyle/>
        <a:p>
          <a:endParaRPr lang="en-US"/>
        </a:p>
      </dgm:t>
    </dgm:pt>
    <dgm:pt modelId="{38311C3D-298C-4FB7-ACB6-544C8E42884D}" type="sibTrans" cxnId="{35E9203B-AAFC-47AB-BA73-F23996BF08FF}">
      <dgm:prSet/>
      <dgm:spPr/>
      <dgm:t>
        <a:bodyPr/>
        <a:lstStyle/>
        <a:p>
          <a:endParaRPr lang="en-US"/>
        </a:p>
      </dgm:t>
    </dgm:pt>
    <dgm:pt modelId="{DBB347E3-CB28-4AF0-8FCF-9018829FA4B0}">
      <dgm:prSet/>
      <dgm:spPr/>
      <dgm:t>
        <a:bodyPr/>
        <a:lstStyle/>
        <a:p>
          <a:r>
            <a:rPr lang="en-US"/>
            <a:t>How to prevent false alarms?</a:t>
          </a:r>
        </a:p>
      </dgm:t>
    </dgm:pt>
    <dgm:pt modelId="{4DD08BBA-107E-454E-AA62-3D75C570557A}" type="parTrans" cxnId="{43CC5DC7-43A6-4843-AA35-F0577BE424FE}">
      <dgm:prSet/>
      <dgm:spPr/>
      <dgm:t>
        <a:bodyPr/>
        <a:lstStyle/>
        <a:p>
          <a:endParaRPr lang="en-US"/>
        </a:p>
      </dgm:t>
    </dgm:pt>
    <dgm:pt modelId="{1055F4B7-8667-4BE4-943E-82BA4B96774B}" type="sibTrans" cxnId="{43CC5DC7-43A6-4843-AA35-F0577BE424FE}">
      <dgm:prSet/>
      <dgm:spPr/>
      <dgm:t>
        <a:bodyPr/>
        <a:lstStyle/>
        <a:p>
          <a:endParaRPr lang="en-US"/>
        </a:p>
      </dgm:t>
    </dgm:pt>
    <dgm:pt modelId="{DF666156-F844-446E-BE13-58F8646DE12C}" type="pres">
      <dgm:prSet presAssocID="{8940ED81-85B2-4EAF-A872-F1BD401A8DF6}" presName="linear" presStyleCnt="0">
        <dgm:presLayoutVars>
          <dgm:animLvl val="lvl"/>
          <dgm:resizeHandles val="exact"/>
        </dgm:presLayoutVars>
      </dgm:prSet>
      <dgm:spPr/>
    </dgm:pt>
    <dgm:pt modelId="{644952D3-EF0F-49AD-9088-575D7ED99022}" type="pres">
      <dgm:prSet presAssocID="{BB5F6F89-BC70-4795-8314-EE0877048363}" presName="parentText" presStyleLbl="node1" presStyleIdx="0" presStyleCnt="4">
        <dgm:presLayoutVars>
          <dgm:chMax val="0"/>
          <dgm:bulletEnabled val="1"/>
        </dgm:presLayoutVars>
      </dgm:prSet>
      <dgm:spPr/>
    </dgm:pt>
    <dgm:pt modelId="{08CF4F21-99C4-4304-B221-4BCEA0A5EB74}" type="pres">
      <dgm:prSet presAssocID="{E93F655D-28E0-4980-8813-C1CF2B5378C7}" presName="spacer" presStyleCnt="0"/>
      <dgm:spPr/>
    </dgm:pt>
    <dgm:pt modelId="{32FDC9B6-5D48-4093-856F-1F0B56DD6432}" type="pres">
      <dgm:prSet presAssocID="{C60631E4-3BBB-43B9-9910-ED005A20F7A0}" presName="parentText" presStyleLbl="node1" presStyleIdx="1" presStyleCnt="4">
        <dgm:presLayoutVars>
          <dgm:chMax val="0"/>
          <dgm:bulletEnabled val="1"/>
        </dgm:presLayoutVars>
      </dgm:prSet>
      <dgm:spPr/>
    </dgm:pt>
    <dgm:pt modelId="{B3203CC4-282E-4138-8920-5459F0EF91F9}" type="pres">
      <dgm:prSet presAssocID="{EA1D94E8-365E-42F2-A58A-BDAB7EC4CF51}" presName="spacer" presStyleCnt="0"/>
      <dgm:spPr/>
    </dgm:pt>
    <dgm:pt modelId="{9E6A61FB-6A31-4C47-B7C0-E7102C6B0B3C}" type="pres">
      <dgm:prSet presAssocID="{696E3065-7242-4A91-B4C3-35282D929CD6}" presName="parentText" presStyleLbl="node1" presStyleIdx="2" presStyleCnt="4">
        <dgm:presLayoutVars>
          <dgm:chMax val="0"/>
          <dgm:bulletEnabled val="1"/>
        </dgm:presLayoutVars>
      </dgm:prSet>
      <dgm:spPr/>
    </dgm:pt>
    <dgm:pt modelId="{ECA9534D-56A3-4022-AB71-78045B1BAC1D}" type="pres">
      <dgm:prSet presAssocID="{38311C3D-298C-4FB7-ACB6-544C8E42884D}" presName="spacer" presStyleCnt="0"/>
      <dgm:spPr/>
    </dgm:pt>
    <dgm:pt modelId="{45F9B245-B6DA-449D-B30E-04791D1EBC77}" type="pres">
      <dgm:prSet presAssocID="{DBB347E3-CB28-4AF0-8FCF-9018829FA4B0}" presName="parentText" presStyleLbl="node1" presStyleIdx="3" presStyleCnt="4">
        <dgm:presLayoutVars>
          <dgm:chMax val="0"/>
          <dgm:bulletEnabled val="1"/>
        </dgm:presLayoutVars>
      </dgm:prSet>
      <dgm:spPr/>
    </dgm:pt>
  </dgm:ptLst>
  <dgm:cxnLst>
    <dgm:cxn modelId="{EC341027-4929-45BF-AEE5-5BE4F2DB0978}" type="presOf" srcId="{8940ED81-85B2-4EAF-A872-F1BD401A8DF6}" destId="{DF666156-F844-446E-BE13-58F8646DE12C}" srcOrd="0" destOrd="0" presId="urn:microsoft.com/office/officeart/2005/8/layout/vList2"/>
    <dgm:cxn modelId="{35E9203B-AAFC-47AB-BA73-F23996BF08FF}" srcId="{8940ED81-85B2-4EAF-A872-F1BD401A8DF6}" destId="{696E3065-7242-4A91-B4C3-35282D929CD6}" srcOrd="2" destOrd="0" parTransId="{1E29EDFC-B9E2-4E36-B772-E2D59AECC1AC}" sibTransId="{38311C3D-298C-4FB7-ACB6-544C8E42884D}"/>
    <dgm:cxn modelId="{6D83A23B-BC91-46C7-A2F1-F1673E71CF25}" type="presOf" srcId="{DBB347E3-CB28-4AF0-8FCF-9018829FA4B0}" destId="{45F9B245-B6DA-449D-B30E-04791D1EBC77}" srcOrd="0" destOrd="0" presId="urn:microsoft.com/office/officeart/2005/8/layout/vList2"/>
    <dgm:cxn modelId="{B910D648-EB2D-43DD-9292-4560F3C8B472}" type="presOf" srcId="{BB5F6F89-BC70-4795-8314-EE0877048363}" destId="{644952D3-EF0F-49AD-9088-575D7ED99022}" srcOrd="0" destOrd="0" presId="urn:microsoft.com/office/officeart/2005/8/layout/vList2"/>
    <dgm:cxn modelId="{AB9F4F7B-3A5E-4D63-9B35-C451CE94553C}" srcId="{8940ED81-85B2-4EAF-A872-F1BD401A8DF6}" destId="{C60631E4-3BBB-43B9-9910-ED005A20F7A0}" srcOrd="1" destOrd="0" parTransId="{15C25299-41A4-4FD9-9691-12159C10C171}" sibTransId="{EA1D94E8-365E-42F2-A58A-BDAB7EC4CF51}"/>
    <dgm:cxn modelId="{F16CC6BF-9398-4197-AD6C-37CA09D6F198}" type="presOf" srcId="{696E3065-7242-4A91-B4C3-35282D929CD6}" destId="{9E6A61FB-6A31-4C47-B7C0-E7102C6B0B3C}" srcOrd="0" destOrd="0" presId="urn:microsoft.com/office/officeart/2005/8/layout/vList2"/>
    <dgm:cxn modelId="{43CC5DC7-43A6-4843-AA35-F0577BE424FE}" srcId="{8940ED81-85B2-4EAF-A872-F1BD401A8DF6}" destId="{DBB347E3-CB28-4AF0-8FCF-9018829FA4B0}" srcOrd="3" destOrd="0" parTransId="{4DD08BBA-107E-454E-AA62-3D75C570557A}" sibTransId="{1055F4B7-8667-4BE4-943E-82BA4B96774B}"/>
    <dgm:cxn modelId="{715828D0-0A5E-4B06-8C73-2FC5F0D69D89}" srcId="{8940ED81-85B2-4EAF-A872-F1BD401A8DF6}" destId="{BB5F6F89-BC70-4795-8314-EE0877048363}" srcOrd="0" destOrd="0" parTransId="{B9ED6731-53E4-4F0D-8BD3-2F8DB1826A56}" sibTransId="{E93F655D-28E0-4980-8813-C1CF2B5378C7}"/>
    <dgm:cxn modelId="{F9F200E1-A582-4731-90B2-D35B111DEF68}" type="presOf" srcId="{C60631E4-3BBB-43B9-9910-ED005A20F7A0}" destId="{32FDC9B6-5D48-4093-856F-1F0B56DD6432}" srcOrd="0" destOrd="0" presId="urn:microsoft.com/office/officeart/2005/8/layout/vList2"/>
    <dgm:cxn modelId="{D99BB21D-87E0-4410-8180-73995048F286}" type="presParOf" srcId="{DF666156-F844-446E-BE13-58F8646DE12C}" destId="{644952D3-EF0F-49AD-9088-575D7ED99022}" srcOrd="0" destOrd="0" presId="urn:microsoft.com/office/officeart/2005/8/layout/vList2"/>
    <dgm:cxn modelId="{4E570E7C-AEC9-4062-86CC-22EC17F05D1F}" type="presParOf" srcId="{DF666156-F844-446E-BE13-58F8646DE12C}" destId="{08CF4F21-99C4-4304-B221-4BCEA0A5EB74}" srcOrd="1" destOrd="0" presId="urn:microsoft.com/office/officeart/2005/8/layout/vList2"/>
    <dgm:cxn modelId="{F672C118-3D9A-4622-AA58-51D669DA4C25}" type="presParOf" srcId="{DF666156-F844-446E-BE13-58F8646DE12C}" destId="{32FDC9B6-5D48-4093-856F-1F0B56DD6432}" srcOrd="2" destOrd="0" presId="urn:microsoft.com/office/officeart/2005/8/layout/vList2"/>
    <dgm:cxn modelId="{75B4468F-F872-452F-8F3E-CB413C4CFE44}" type="presParOf" srcId="{DF666156-F844-446E-BE13-58F8646DE12C}" destId="{B3203CC4-282E-4138-8920-5459F0EF91F9}" srcOrd="3" destOrd="0" presId="urn:microsoft.com/office/officeart/2005/8/layout/vList2"/>
    <dgm:cxn modelId="{58009332-C5A6-4CE7-87CC-6DAB16CB72AD}" type="presParOf" srcId="{DF666156-F844-446E-BE13-58F8646DE12C}" destId="{9E6A61FB-6A31-4C47-B7C0-E7102C6B0B3C}" srcOrd="4" destOrd="0" presId="urn:microsoft.com/office/officeart/2005/8/layout/vList2"/>
    <dgm:cxn modelId="{4FD23698-C7FA-4F97-AF7D-EBC6F4B227F5}" type="presParOf" srcId="{DF666156-F844-446E-BE13-58F8646DE12C}" destId="{ECA9534D-56A3-4022-AB71-78045B1BAC1D}" srcOrd="5" destOrd="0" presId="urn:microsoft.com/office/officeart/2005/8/layout/vList2"/>
    <dgm:cxn modelId="{2731178A-A05C-41D7-8E48-DCAC2D8DEFA0}" type="presParOf" srcId="{DF666156-F844-446E-BE13-58F8646DE12C}" destId="{45F9B245-B6DA-449D-B30E-04791D1EBC77}"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C37A84-152A-4ADD-AEE6-A5709886745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E8985E0-E1DE-4415-BCB1-60B62DB3BA05}">
      <dgm:prSet/>
      <dgm:spPr/>
      <dgm:t>
        <a:bodyPr/>
        <a:lstStyle/>
        <a:p>
          <a:r>
            <a:rPr lang="en-US"/>
            <a:t>Before you start any remodeling or construction.</a:t>
          </a:r>
        </a:p>
      </dgm:t>
    </dgm:pt>
    <dgm:pt modelId="{6BCD69C4-E081-4130-A0B9-6E9787C42198}" type="parTrans" cxnId="{DCEDB345-E649-41EB-ABA4-E68625E620E2}">
      <dgm:prSet/>
      <dgm:spPr/>
      <dgm:t>
        <a:bodyPr/>
        <a:lstStyle/>
        <a:p>
          <a:endParaRPr lang="en-US"/>
        </a:p>
      </dgm:t>
    </dgm:pt>
    <dgm:pt modelId="{AC7C6B5A-9EE1-475B-93F2-75B63316902F}" type="sibTrans" cxnId="{DCEDB345-E649-41EB-ABA4-E68625E620E2}">
      <dgm:prSet/>
      <dgm:spPr/>
      <dgm:t>
        <a:bodyPr/>
        <a:lstStyle/>
        <a:p>
          <a:endParaRPr lang="en-US"/>
        </a:p>
      </dgm:t>
    </dgm:pt>
    <dgm:pt modelId="{25FD7B6A-26F3-49F7-A1EA-14DCDD3F44C1}">
      <dgm:prSet/>
      <dgm:spPr/>
      <dgm:t>
        <a:bodyPr/>
        <a:lstStyle/>
        <a:p>
          <a:r>
            <a:rPr lang="en-US"/>
            <a:t>To update your authorized contact list whenever employees are added and/or deleted or phone numbers have changed.</a:t>
          </a:r>
        </a:p>
      </dgm:t>
    </dgm:pt>
    <dgm:pt modelId="{C33420E3-3EB3-446F-AC2B-AA5041081204}" type="parTrans" cxnId="{6C6785AE-27B0-43FA-9A24-6A86F248B412}">
      <dgm:prSet/>
      <dgm:spPr/>
      <dgm:t>
        <a:bodyPr/>
        <a:lstStyle/>
        <a:p>
          <a:endParaRPr lang="en-US"/>
        </a:p>
      </dgm:t>
    </dgm:pt>
    <dgm:pt modelId="{3AA7E6F4-B1FD-4A85-A574-69686920A580}" type="sibTrans" cxnId="{6C6785AE-27B0-43FA-9A24-6A86F248B412}">
      <dgm:prSet/>
      <dgm:spPr/>
      <dgm:t>
        <a:bodyPr/>
        <a:lstStyle/>
        <a:p>
          <a:endParaRPr lang="en-US"/>
        </a:p>
      </dgm:t>
    </dgm:pt>
    <dgm:pt modelId="{65A671BA-C5C1-4B86-B357-3400F8EB962B}">
      <dgm:prSet/>
      <dgm:spPr/>
      <dgm:t>
        <a:bodyPr/>
        <a:lstStyle/>
        <a:p>
          <a:r>
            <a:rPr lang="en-US"/>
            <a:t>When you have changes in your phone service.</a:t>
          </a:r>
        </a:p>
      </dgm:t>
    </dgm:pt>
    <dgm:pt modelId="{E6187F57-EA15-4FB8-AE0A-6DCEDC91361C}" type="parTrans" cxnId="{542B6CBE-8EC1-47C6-8B9B-8EA48E90DBE6}">
      <dgm:prSet/>
      <dgm:spPr/>
      <dgm:t>
        <a:bodyPr/>
        <a:lstStyle/>
        <a:p>
          <a:endParaRPr lang="en-US"/>
        </a:p>
      </dgm:t>
    </dgm:pt>
    <dgm:pt modelId="{BEFA33DE-80C5-4394-BD49-58CCCFE5C0F1}" type="sibTrans" cxnId="{542B6CBE-8EC1-47C6-8B9B-8EA48E90DBE6}">
      <dgm:prSet/>
      <dgm:spPr/>
      <dgm:t>
        <a:bodyPr/>
        <a:lstStyle/>
        <a:p>
          <a:endParaRPr lang="en-US"/>
        </a:p>
      </dgm:t>
    </dgm:pt>
    <dgm:pt modelId="{06F1A596-A9FD-44D9-8620-3672E65A401A}">
      <dgm:prSet/>
      <dgm:spPr/>
      <dgm:t>
        <a:bodyPr/>
        <a:lstStyle/>
        <a:p>
          <a:r>
            <a:rPr lang="en-US"/>
            <a:t>When you move or close your business</a:t>
          </a:r>
        </a:p>
      </dgm:t>
    </dgm:pt>
    <dgm:pt modelId="{3486C0CA-B510-4D3C-99FA-E618ECECC9D0}" type="parTrans" cxnId="{344899A5-986A-4100-B78F-F88BA13288C6}">
      <dgm:prSet/>
      <dgm:spPr/>
      <dgm:t>
        <a:bodyPr/>
        <a:lstStyle/>
        <a:p>
          <a:endParaRPr lang="en-US"/>
        </a:p>
      </dgm:t>
    </dgm:pt>
    <dgm:pt modelId="{D7037CB6-90E9-4ADB-AF32-DA7FC787473B}" type="sibTrans" cxnId="{344899A5-986A-4100-B78F-F88BA13288C6}">
      <dgm:prSet/>
      <dgm:spPr/>
      <dgm:t>
        <a:bodyPr/>
        <a:lstStyle/>
        <a:p>
          <a:endParaRPr lang="en-US"/>
        </a:p>
      </dgm:t>
    </dgm:pt>
    <dgm:pt modelId="{B194CBC7-DDD8-42F1-AA2E-D13F389B6C9B}">
      <dgm:prSet/>
      <dgm:spPr/>
      <dgm:t>
        <a:bodyPr/>
        <a:lstStyle/>
        <a:p>
          <a:r>
            <a:rPr lang="en-US"/>
            <a:t>When you have an unexplained false alarm</a:t>
          </a:r>
        </a:p>
      </dgm:t>
    </dgm:pt>
    <dgm:pt modelId="{1A3581F7-AB62-4D91-8C05-565113B49935}" type="parTrans" cxnId="{35BC66FD-63BB-43F0-950B-AD4A4D7E3C8B}">
      <dgm:prSet/>
      <dgm:spPr/>
      <dgm:t>
        <a:bodyPr/>
        <a:lstStyle/>
        <a:p>
          <a:endParaRPr lang="en-US"/>
        </a:p>
      </dgm:t>
    </dgm:pt>
    <dgm:pt modelId="{752EEC67-03D1-436E-99BB-607633D80A4B}" type="sibTrans" cxnId="{35BC66FD-63BB-43F0-950B-AD4A4D7E3C8B}">
      <dgm:prSet/>
      <dgm:spPr/>
      <dgm:t>
        <a:bodyPr/>
        <a:lstStyle/>
        <a:p>
          <a:endParaRPr lang="en-US"/>
        </a:p>
      </dgm:t>
    </dgm:pt>
    <dgm:pt modelId="{7C88066A-2B61-46D3-9631-50282B7DF224}" type="pres">
      <dgm:prSet presAssocID="{27C37A84-152A-4ADD-AEE6-A57098867451}" presName="linear" presStyleCnt="0">
        <dgm:presLayoutVars>
          <dgm:animLvl val="lvl"/>
          <dgm:resizeHandles val="exact"/>
        </dgm:presLayoutVars>
      </dgm:prSet>
      <dgm:spPr/>
    </dgm:pt>
    <dgm:pt modelId="{163376FD-DABD-4A5F-8EFA-E0BDDFB7ADB5}" type="pres">
      <dgm:prSet presAssocID="{EE8985E0-E1DE-4415-BCB1-60B62DB3BA05}" presName="parentText" presStyleLbl="node1" presStyleIdx="0" presStyleCnt="5">
        <dgm:presLayoutVars>
          <dgm:chMax val="0"/>
          <dgm:bulletEnabled val="1"/>
        </dgm:presLayoutVars>
      </dgm:prSet>
      <dgm:spPr/>
    </dgm:pt>
    <dgm:pt modelId="{CF8C5D9C-284E-4E9E-B1F1-8405D0521201}" type="pres">
      <dgm:prSet presAssocID="{AC7C6B5A-9EE1-475B-93F2-75B63316902F}" presName="spacer" presStyleCnt="0"/>
      <dgm:spPr/>
    </dgm:pt>
    <dgm:pt modelId="{C0D1A8C0-6E2F-4AC9-83E4-5893667BDB5D}" type="pres">
      <dgm:prSet presAssocID="{25FD7B6A-26F3-49F7-A1EA-14DCDD3F44C1}" presName="parentText" presStyleLbl="node1" presStyleIdx="1" presStyleCnt="5">
        <dgm:presLayoutVars>
          <dgm:chMax val="0"/>
          <dgm:bulletEnabled val="1"/>
        </dgm:presLayoutVars>
      </dgm:prSet>
      <dgm:spPr/>
    </dgm:pt>
    <dgm:pt modelId="{2C35B061-969F-44DD-842E-BDA89020206A}" type="pres">
      <dgm:prSet presAssocID="{3AA7E6F4-B1FD-4A85-A574-69686920A580}" presName="spacer" presStyleCnt="0"/>
      <dgm:spPr/>
    </dgm:pt>
    <dgm:pt modelId="{E88E746B-4C83-44E8-8795-6AE32CC3D4E5}" type="pres">
      <dgm:prSet presAssocID="{65A671BA-C5C1-4B86-B357-3400F8EB962B}" presName="parentText" presStyleLbl="node1" presStyleIdx="2" presStyleCnt="5">
        <dgm:presLayoutVars>
          <dgm:chMax val="0"/>
          <dgm:bulletEnabled val="1"/>
        </dgm:presLayoutVars>
      </dgm:prSet>
      <dgm:spPr/>
    </dgm:pt>
    <dgm:pt modelId="{0322F349-770B-495C-A076-23696C0D2DEB}" type="pres">
      <dgm:prSet presAssocID="{BEFA33DE-80C5-4394-BD49-58CCCFE5C0F1}" presName="spacer" presStyleCnt="0"/>
      <dgm:spPr/>
    </dgm:pt>
    <dgm:pt modelId="{63426381-2AB9-4BAC-B685-6573A2B50A88}" type="pres">
      <dgm:prSet presAssocID="{06F1A596-A9FD-44D9-8620-3672E65A401A}" presName="parentText" presStyleLbl="node1" presStyleIdx="3" presStyleCnt="5">
        <dgm:presLayoutVars>
          <dgm:chMax val="0"/>
          <dgm:bulletEnabled val="1"/>
        </dgm:presLayoutVars>
      </dgm:prSet>
      <dgm:spPr/>
    </dgm:pt>
    <dgm:pt modelId="{9F782053-2FED-497F-AD9C-5D84EC4F68FF}" type="pres">
      <dgm:prSet presAssocID="{D7037CB6-90E9-4ADB-AF32-DA7FC787473B}" presName="spacer" presStyleCnt="0"/>
      <dgm:spPr/>
    </dgm:pt>
    <dgm:pt modelId="{5D3A87F4-F47E-48D2-901B-1B04AD141F4B}" type="pres">
      <dgm:prSet presAssocID="{B194CBC7-DDD8-42F1-AA2E-D13F389B6C9B}" presName="parentText" presStyleLbl="node1" presStyleIdx="4" presStyleCnt="5">
        <dgm:presLayoutVars>
          <dgm:chMax val="0"/>
          <dgm:bulletEnabled val="1"/>
        </dgm:presLayoutVars>
      </dgm:prSet>
      <dgm:spPr/>
    </dgm:pt>
  </dgm:ptLst>
  <dgm:cxnLst>
    <dgm:cxn modelId="{DCEDB345-E649-41EB-ABA4-E68625E620E2}" srcId="{27C37A84-152A-4ADD-AEE6-A57098867451}" destId="{EE8985E0-E1DE-4415-BCB1-60B62DB3BA05}" srcOrd="0" destOrd="0" parTransId="{6BCD69C4-E081-4130-A0B9-6E9787C42198}" sibTransId="{AC7C6B5A-9EE1-475B-93F2-75B63316902F}"/>
    <dgm:cxn modelId="{706FC85A-C0FB-48D9-A231-E8D7223D666A}" type="presOf" srcId="{27C37A84-152A-4ADD-AEE6-A57098867451}" destId="{7C88066A-2B61-46D3-9631-50282B7DF224}" srcOrd="0" destOrd="0" presId="urn:microsoft.com/office/officeart/2005/8/layout/vList2"/>
    <dgm:cxn modelId="{E479928C-EAD3-416E-BE99-6A0B92185204}" type="presOf" srcId="{25FD7B6A-26F3-49F7-A1EA-14DCDD3F44C1}" destId="{C0D1A8C0-6E2F-4AC9-83E4-5893667BDB5D}" srcOrd="0" destOrd="0" presId="urn:microsoft.com/office/officeart/2005/8/layout/vList2"/>
    <dgm:cxn modelId="{8A5F5A8D-A1BD-417C-BF8C-87A636664E1B}" type="presOf" srcId="{65A671BA-C5C1-4B86-B357-3400F8EB962B}" destId="{E88E746B-4C83-44E8-8795-6AE32CC3D4E5}" srcOrd="0" destOrd="0" presId="urn:microsoft.com/office/officeart/2005/8/layout/vList2"/>
    <dgm:cxn modelId="{344899A5-986A-4100-B78F-F88BA13288C6}" srcId="{27C37A84-152A-4ADD-AEE6-A57098867451}" destId="{06F1A596-A9FD-44D9-8620-3672E65A401A}" srcOrd="3" destOrd="0" parTransId="{3486C0CA-B510-4D3C-99FA-E618ECECC9D0}" sibTransId="{D7037CB6-90E9-4ADB-AF32-DA7FC787473B}"/>
    <dgm:cxn modelId="{6C6785AE-27B0-43FA-9A24-6A86F248B412}" srcId="{27C37A84-152A-4ADD-AEE6-A57098867451}" destId="{25FD7B6A-26F3-49F7-A1EA-14DCDD3F44C1}" srcOrd="1" destOrd="0" parTransId="{C33420E3-3EB3-446F-AC2B-AA5041081204}" sibTransId="{3AA7E6F4-B1FD-4A85-A574-69686920A580}"/>
    <dgm:cxn modelId="{7626F2BC-22D7-4B8E-9222-26D9AAB394E3}" type="presOf" srcId="{B194CBC7-DDD8-42F1-AA2E-D13F389B6C9B}" destId="{5D3A87F4-F47E-48D2-901B-1B04AD141F4B}" srcOrd="0" destOrd="0" presId="urn:microsoft.com/office/officeart/2005/8/layout/vList2"/>
    <dgm:cxn modelId="{542B6CBE-8EC1-47C6-8B9B-8EA48E90DBE6}" srcId="{27C37A84-152A-4ADD-AEE6-A57098867451}" destId="{65A671BA-C5C1-4B86-B357-3400F8EB962B}" srcOrd="2" destOrd="0" parTransId="{E6187F57-EA15-4FB8-AE0A-6DCEDC91361C}" sibTransId="{BEFA33DE-80C5-4394-BD49-58CCCFE5C0F1}"/>
    <dgm:cxn modelId="{C6B06CCE-5CCD-4ECD-829E-CE815A25554C}" type="presOf" srcId="{06F1A596-A9FD-44D9-8620-3672E65A401A}" destId="{63426381-2AB9-4BAC-B685-6573A2B50A88}" srcOrd="0" destOrd="0" presId="urn:microsoft.com/office/officeart/2005/8/layout/vList2"/>
    <dgm:cxn modelId="{41B6F0D9-AF93-45F0-B9C6-9A947D553749}" type="presOf" srcId="{EE8985E0-E1DE-4415-BCB1-60B62DB3BA05}" destId="{163376FD-DABD-4A5F-8EFA-E0BDDFB7ADB5}" srcOrd="0" destOrd="0" presId="urn:microsoft.com/office/officeart/2005/8/layout/vList2"/>
    <dgm:cxn modelId="{35BC66FD-63BB-43F0-950B-AD4A4D7E3C8B}" srcId="{27C37A84-152A-4ADD-AEE6-A57098867451}" destId="{B194CBC7-DDD8-42F1-AA2E-D13F389B6C9B}" srcOrd="4" destOrd="0" parTransId="{1A3581F7-AB62-4D91-8C05-565113B49935}" sibTransId="{752EEC67-03D1-436E-99BB-607633D80A4B}"/>
    <dgm:cxn modelId="{1596E1CE-1A91-4BC0-9423-1660B1B6E8E1}" type="presParOf" srcId="{7C88066A-2B61-46D3-9631-50282B7DF224}" destId="{163376FD-DABD-4A5F-8EFA-E0BDDFB7ADB5}" srcOrd="0" destOrd="0" presId="urn:microsoft.com/office/officeart/2005/8/layout/vList2"/>
    <dgm:cxn modelId="{75FCA3C0-7850-4BE8-B54E-76FF2453660E}" type="presParOf" srcId="{7C88066A-2B61-46D3-9631-50282B7DF224}" destId="{CF8C5D9C-284E-4E9E-B1F1-8405D0521201}" srcOrd="1" destOrd="0" presId="urn:microsoft.com/office/officeart/2005/8/layout/vList2"/>
    <dgm:cxn modelId="{A89BEA3F-2EC6-4B38-9FD0-842A0A0F3E84}" type="presParOf" srcId="{7C88066A-2B61-46D3-9631-50282B7DF224}" destId="{C0D1A8C0-6E2F-4AC9-83E4-5893667BDB5D}" srcOrd="2" destOrd="0" presId="urn:microsoft.com/office/officeart/2005/8/layout/vList2"/>
    <dgm:cxn modelId="{D9C28508-9A04-4C31-916C-25DD88953A43}" type="presParOf" srcId="{7C88066A-2B61-46D3-9631-50282B7DF224}" destId="{2C35B061-969F-44DD-842E-BDA89020206A}" srcOrd="3" destOrd="0" presId="urn:microsoft.com/office/officeart/2005/8/layout/vList2"/>
    <dgm:cxn modelId="{39B0EE0D-D983-429B-8850-822C61F3DCEE}" type="presParOf" srcId="{7C88066A-2B61-46D3-9631-50282B7DF224}" destId="{E88E746B-4C83-44E8-8795-6AE32CC3D4E5}" srcOrd="4" destOrd="0" presId="urn:microsoft.com/office/officeart/2005/8/layout/vList2"/>
    <dgm:cxn modelId="{9F564AB6-22FE-4A51-AF85-1D128E45B961}" type="presParOf" srcId="{7C88066A-2B61-46D3-9631-50282B7DF224}" destId="{0322F349-770B-495C-A076-23696C0D2DEB}" srcOrd="5" destOrd="0" presId="urn:microsoft.com/office/officeart/2005/8/layout/vList2"/>
    <dgm:cxn modelId="{2FEF9F5A-9EF0-4B61-B8A1-05B11194D495}" type="presParOf" srcId="{7C88066A-2B61-46D3-9631-50282B7DF224}" destId="{63426381-2AB9-4BAC-B685-6573A2B50A88}" srcOrd="6" destOrd="0" presId="urn:microsoft.com/office/officeart/2005/8/layout/vList2"/>
    <dgm:cxn modelId="{462C0DC4-BB4F-4069-B1EF-09036DEA80D1}" type="presParOf" srcId="{7C88066A-2B61-46D3-9631-50282B7DF224}" destId="{9F782053-2FED-497F-AD9C-5D84EC4F68FF}" srcOrd="7" destOrd="0" presId="urn:microsoft.com/office/officeart/2005/8/layout/vList2"/>
    <dgm:cxn modelId="{5BCD52E2-DB48-4A46-81DC-4FD579177FE5}" type="presParOf" srcId="{7C88066A-2B61-46D3-9631-50282B7DF224}" destId="{5D3A87F4-F47E-48D2-901B-1B04AD141F4B}"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4952D3-EF0F-49AD-9088-575D7ED99022}">
      <dsp:nvSpPr>
        <dsp:cNvPr id="0" name=""/>
        <dsp:cNvSpPr/>
      </dsp:nvSpPr>
      <dsp:spPr>
        <a:xfrm>
          <a:off x="0" y="31779"/>
          <a:ext cx="10515600" cy="9833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t>What is a false alarm?</a:t>
          </a:r>
        </a:p>
      </dsp:txBody>
      <dsp:txXfrm>
        <a:off x="48005" y="79784"/>
        <a:ext cx="10419590" cy="887374"/>
      </dsp:txXfrm>
    </dsp:sp>
    <dsp:sp modelId="{32FDC9B6-5D48-4093-856F-1F0B56DD6432}">
      <dsp:nvSpPr>
        <dsp:cNvPr id="0" name=""/>
        <dsp:cNvSpPr/>
      </dsp:nvSpPr>
      <dsp:spPr>
        <a:xfrm>
          <a:off x="0" y="1133244"/>
          <a:ext cx="10515600" cy="9833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t>How does an alarm system work?</a:t>
          </a:r>
        </a:p>
      </dsp:txBody>
      <dsp:txXfrm>
        <a:off x="48005" y="1181249"/>
        <a:ext cx="10419590" cy="887374"/>
      </dsp:txXfrm>
    </dsp:sp>
    <dsp:sp modelId="{9E6A61FB-6A31-4C47-B7C0-E7102C6B0B3C}">
      <dsp:nvSpPr>
        <dsp:cNvPr id="0" name=""/>
        <dsp:cNvSpPr/>
      </dsp:nvSpPr>
      <dsp:spPr>
        <a:xfrm>
          <a:off x="0" y="2234709"/>
          <a:ext cx="10515600" cy="9833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t>What causes false alarms?</a:t>
          </a:r>
        </a:p>
      </dsp:txBody>
      <dsp:txXfrm>
        <a:off x="48005" y="2282714"/>
        <a:ext cx="10419590" cy="887374"/>
      </dsp:txXfrm>
    </dsp:sp>
    <dsp:sp modelId="{45F9B245-B6DA-449D-B30E-04791D1EBC77}">
      <dsp:nvSpPr>
        <dsp:cNvPr id="0" name=""/>
        <dsp:cNvSpPr/>
      </dsp:nvSpPr>
      <dsp:spPr>
        <a:xfrm>
          <a:off x="0" y="3336174"/>
          <a:ext cx="10515600" cy="9833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t>How to prevent false alarms?</a:t>
          </a:r>
        </a:p>
      </dsp:txBody>
      <dsp:txXfrm>
        <a:off x="48005" y="3384179"/>
        <a:ext cx="10419590" cy="8873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3376FD-DABD-4A5F-8EFA-E0BDDFB7ADB5}">
      <dsp:nvSpPr>
        <dsp:cNvPr id="0" name=""/>
        <dsp:cNvSpPr/>
      </dsp:nvSpPr>
      <dsp:spPr>
        <a:xfrm>
          <a:off x="0" y="56450"/>
          <a:ext cx="8686800" cy="8342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Before you start any remodeling or construction.</a:t>
          </a:r>
        </a:p>
      </dsp:txBody>
      <dsp:txXfrm>
        <a:off x="40724" y="97174"/>
        <a:ext cx="8605352" cy="752780"/>
      </dsp:txXfrm>
    </dsp:sp>
    <dsp:sp modelId="{C0D1A8C0-6E2F-4AC9-83E4-5893667BDB5D}">
      <dsp:nvSpPr>
        <dsp:cNvPr id="0" name=""/>
        <dsp:cNvSpPr/>
      </dsp:nvSpPr>
      <dsp:spPr>
        <a:xfrm>
          <a:off x="0" y="951159"/>
          <a:ext cx="8686800" cy="8342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To update your authorized contact list whenever employees are added and/or deleted or phone numbers have changed.</a:t>
          </a:r>
        </a:p>
      </dsp:txBody>
      <dsp:txXfrm>
        <a:off x="40724" y="991883"/>
        <a:ext cx="8605352" cy="752780"/>
      </dsp:txXfrm>
    </dsp:sp>
    <dsp:sp modelId="{E88E746B-4C83-44E8-8795-6AE32CC3D4E5}">
      <dsp:nvSpPr>
        <dsp:cNvPr id="0" name=""/>
        <dsp:cNvSpPr/>
      </dsp:nvSpPr>
      <dsp:spPr>
        <a:xfrm>
          <a:off x="0" y="1845867"/>
          <a:ext cx="8686800" cy="8342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When you have changes in your phone service.</a:t>
          </a:r>
        </a:p>
      </dsp:txBody>
      <dsp:txXfrm>
        <a:off x="40724" y="1886591"/>
        <a:ext cx="8605352" cy="752780"/>
      </dsp:txXfrm>
    </dsp:sp>
    <dsp:sp modelId="{63426381-2AB9-4BAC-B685-6573A2B50A88}">
      <dsp:nvSpPr>
        <dsp:cNvPr id="0" name=""/>
        <dsp:cNvSpPr/>
      </dsp:nvSpPr>
      <dsp:spPr>
        <a:xfrm>
          <a:off x="0" y="2740575"/>
          <a:ext cx="8686800" cy="8342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When you move or close your business</a:t>
          </a:r>
        </a:p>
      </dsp:txBody>
      <dsp:txXfrm>
        <a:off x="40724" y="2781299"/>
        <a:ext cx="8605352" cy="752780"/>
      </dsp:txXfrm>
    </dsp:sp>
    <dsp:sp modelId="{5D3A87F4-F47E-48D2-901B-1B04AD141F4B}">
      <dsp:nvSpPr>
        <dsp:cNvPr id="0" name=""/>
        <dsp:cNvSpPr/>
      </dsp:nvSpPr>
      <dsp:spPr>
        <a:xfrm>
          <a:off x="0" y="3635283"/>
          <a:ext cx="8686800" cy="8342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When you have an unexplained false alarm</a:t>
          </a:r>
        </a:p>
      </dsp:txBody>
      <dsp:txXfrm>
        <a:off x="40724" y="3676007"/>
        <a:ext cx="8605352" cy="7527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E28871-CF7B-4970-BB6C-7636CAD813EE}" type="datetimeFigureOut">
              <a:rPr lang="en-US" smtClean="0"/>
              <a:t>1/18/2023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5CDC30-E7DE-40A8-BE99-B2CB0BF5D221}" type="slidenum">
              <a:rPr lang="en-US" smtClean="0"/>
              <a:t>‹#›</a:t>
            </a:fld>
            <a:endParaRPr lang="en-US"/>
          </a:p>
        </p:txBody>
      </p:sp>
    </p:spTree>
    <p:extLst>
      <p:ext uri="{BB962C8B-B14F-4D97-AF65-F5344CB8AC3E}">
        <p14:creationId xmlns:p14="http://schemas.microsoft.com/office/powerpoint/2010/main" val="2000262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6936297C-53B7-47F3-9CCA-BBB4EA0CAB16}" type="slidenum">
              <a:rPr lang="en-US" smtClean="0">
                <a:latin typeface="Calibri" pitchFamily="34" charset="0"/>
              </a:rPr>
              <a:pPr eaLnBrk="1" fontAlgn="base" hangingPunct="1">
                <a:spcBef>
                  <a:spcPct val="0"/>
                </a:spcBef>
                <a:spcAft>
                  <a:spcPct val="0"/>
                </a:spcAft>
              </a:pPr>
              <a:t>1</a:t>
            </a:fld>
            <a:endParaRPr lang="en-US" dirty="0">
              <a:latin typeface="Calibri" pitchFamily="34" charset="0"/>
            </a:endParaRPr>
          </a:p>
        </p:txBody>
      </p:sp>
      <p:sp>
        <p:nvSpPr>
          <p:cNvPr id="49155" name="Rectangle 7"/>
          <p:cNvSpPr txBox="1">
            <a:spLocks noGrp="1" noChangeArrowheads="1"/>
          </p:cNvSpPr>
          <p:nvPr/>
        </p:nvSpPr>
        <p:spPr bwMode="auto">
          <a:xfrm>
            <a:off x="3975100" y="8840788"/>
            <a:ext cx="304323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16" tIns="46608" rIns="93216" bIns="46608" anchor="b"/>
          <a:lstStyle>
            <a:lvl1pPr defTabSz="931863" eaLnBrk="0" hangingPunct="0">
              <a:defRPr>
                <a:solidFill>
                  <a:schemeClr val="tx1"/>
                </a:solidFill>
                <a:latin typeface="Arial" pitchFamily="34" charset="0"/>
              </a:defRPr>
            </a:lvl1pPr>
            <a:lvl2pPr marL="742950" indent="-285750" defTabSz="931863" eaLnBrk="0" hangingPunct="0">
              <a:defRPr>
                <a:solidFill>
                  <a:schemeClr val="tx1"/>
                </a:solidFill>
                <a:latin typeface="Arial" pitchFamily="34" charset="0"/>
              </a:defRPr>
            </a:lvl2pPr>
            <a:lvl3pPr marL="1143000" indent="-228600" defTabSz="931863" eaLnBrk="0" hangingPunct="0">
              <a:defRPr>
                <a:solidFill>
                  <a:schemeClr val="tx1"/>
                </a:solidFill>
                <a:latin typeface="Arial" pitchFamily="34" charset="0"/>
              </a:defRPr>
            </a:lvl3pPr>
            <a:lvl4pPr marL="1600200" indent="-228600" defTabSz="931863" eaLnBrk="0" hangingPunct="0">
              <a:defRPr>
                <a:solidFill>
                  <a:schemeClr val="tx1"/>
                </a:solidFill>
                <a:latin typeface="Arial" pitchFamily="34" charset="0"/>
              </a:defRPr>
            </a:lvl4pPr>
            <a:lvl5pPr marL="2057400" indent="-228600" defTabSz="931863" eaLnBrk="0" hangingPunct="0">
              <a:defRPr>
                <a:solidFill>
                  <a:schemeClr val="tx1"/>
                </a:solidFill>
                <a:latin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defRPr>
            </a:lvl9pPr>
          </a:lstStyle>
          <a:p>
            <a:pPr eaLnBrk="1" hangingPunct="1"/>
            <a:fld id="{8F8B2C8A-7CD8-4BBD-9CA7-EAC7151991C1}" type="slidenum">
              <a:rPr lang="en-US" sz="1300">
                <a:latin typeface="Calibri" pitchFamily="34" charset="0"/>
              </a:rPr>
              <a:pPr eaLnBrk="1" hangingPunct="1"/>
              <a:t>1</a:t>
            </a:fld>
            <a:endParaRPr lang="en-US" sz="1300" dirty="0">
              <a:latin typeface="Calibri" pitchFamily="34" charset="0"/>
            </a:endParaRPr>
          </a:p>
        </p:txBody>
      </p:sp>
      <p:sp>
        <p:nvSpPr>
          <p:cNvPr id="49156" name="Rectangle 2"/>
          <p:cNvSpPr>
            <a:spLocks noGrp="1" noRot="1" noChangeAspect="1" noChangeArrowheads="1" noTextEdit="1"/>
          </p:cNvSpPr>
          <p:nvPr>
            <p:ph type="sldImg"/>
          </p:nvPr>
        </p:nvSpPr>
        <p:spPr bwMode="auto">
          <a:xfrm>
            <a:off x="407988" y="696913"/>
            <a:ext cx="6203950"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a:t>Welcome to the False Alarm Reduction Association’s Alarm System Orientation course.  Just as 100 level courses in college provide the building blocks for later courses, this course is designed as a quick “alarms 101” overview to familiarize users with alarm systems and how to prevent false alarms. This course is a product of FARA’s Training &amp; Certification Committee.  </a:t>
            </a:r>
          </a:p>
          <a:p>
            <a:pPr eaLnBrk="1" hangingPunct="1">
              <a:spcBef>
                <a:spcPct val="0"/>
              </a:spcBef>
            </a:pP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BFE3F704-BA30-40E8-81A1-FB5432BA3F52}" type="slidenum">
              <a:rPr lang="en-US" smtClean="0">
                <a:solidFill>
                  <a:srgbClr val="000000"/>
                </a:solidFill>
                <a:latin typeface="Calibri" pitchFamily="34" charset="0"/>
              </a:rPr>
              <a:pPr eaLnBrk="1" fontAlgn="base" hangingPunct="1">
                <a:spcBef>
                  <a:spcPct val="0"/>
                </a:spcBef>
                <a:spcAft>
                  <a:spcPct val="0"/>
                </a:spcAft>
              </a:pPr>
              <a:t>10</a:t>
            </a:fld>
            <a:endParaRPr lang="en-US" dirty="0">
              <a:solidFill>
                <a:srgbClr val="000000"/>
              </a:solidFill>
              <a:latin typeface="Calibri" pitchFamily="34" charset="0"/>
            </a:endParaRPr>
          </a:p>
        </p:txBody>
      </p:sp>
      <p:sp>
        <p:nvSpPr>
          <p:cNvPr id="59395" name="Rectangle 2"/>
          <p:cNvSpPr>
            <a:spLocks noGrp="1" noRot="1" noChangeAspect="1" noChangeArrowheads="1" noTextEdit="1"/>
          </p:cNvSpPr>
          <p:nvPr>
            <p:ph type="sldImg"/>
          </p:nvPr>
        </p:nvSpPr>
        <p:spPr bwMode="auto">
          <a:xfrm>
            <a:off x="407988" y="696913"/>
            <a:ext cx="6203950"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p:cNvSpPr>
            <a:spLocks noGrp="1" noChangeArrowheads="1"/>
          </p:cNvSpPr>
          <p:nvPr>
            <p:ph type="body" idx="1"/>
          </p:nvPr>
        </p:nvSpPr>
        <p:spPr bwMode="auto">
          <a:xfrm>
            <a:off x="466725" y="4421188"/>
            <a:ext cx="6164263" cy="4187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If motion detectors are the eyes, contact sensors can be considered the “ears” of the system. Before audio was available, these sensors warned of unauthorized entry.  They still perform the same task, but they also warn the monitoring center to listen to an audio feed, if one is available. Door and window contacts are designed to detect the opening and closing of each door or window on the perimeter of an alarm site.  Today, these sensors are also often applied to the doors of interior spaces such as cash offices.  These sensors work by placing a sensor on the frame and a magnet on the door or window.  When the door or window is opened, the contact is broken and a signal is sent.   </a:t>
            </a:r>
          </a:p>
          <a:p>
            <a:pPr eaLnBrk="1" hangingPunct="1">
              <a:spcBef>
                <a:spcPct val="0"/>
              </a:spcBef>
            </a:pPr>
            <a:endParaRPr lang="en-US" dirty="0"/>
          </a:p>
          <a:p>
            <a:pPr eaLnBrk="1" hangingPunct="1">
              <a:spcBef>
                <a:spcPct val="0"/>
              </a:spcBef>
            </a:pPr>
            <a:r>
              <a:rPr lang="en-US" dirty="0"/>
              <a:t>Remembering to securely close all windows and doors when you leave, will go a long way to reducing false alarms. Know how long you have to reach the keypad once you enter the facility and how long you have to reach the door once the system is armed when you exit. Most systems allow 30-60 seconds but it can be shorter or longer.  Consult with the alarm company on adjusting the time if you need more time to enter or safely depart.  If you’ve forgotten something and must re-enter, be sure to enter the code to turn the system off and then reset it when you leave. Re-entering once the system is set and trying to “beat the clock” is another frequent cause of false alarms.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5C087478-0CFD-4F2B-9B90-3C98EE1A2C04}" type="slidenum">
              <a:rPr lang="en-US" smtClean="0">
                <a:solidFill>
                  <a:srgbClr val="000000"/>
                </a:solidFill>
                <a:latin typeface="Calibri" pitchFamily="34" charset="0"/>
              </a:rPr>
              <a:pPr eaLnBrk="1" fontAlgn="base" hangingPunct="1">
                <a:spcBef>
                  <a:spcPct val="0"/>
                </a:spcBef>
                <a:spcAft>
                  <a:spcPct val="0"/>
                </a:spcAft>
              </a:pPr>
              <a:t>11</a:t>
            </a:fld>
            <a:endParaRPr lang="en-US" dirty="0">
              <a:solidFill>
                <a:srgbClr val="000000"/>
              </a:solidFill>
              <a:latin typeface="Calibri" pitchFamily="34" charset="0"/>
            </a:endParaRPr>
          </a:p>
        </p:txBody>
      </p:sp>
      <p:sp>
        <p:nvSpPr>
          <p:cNvPr id="60419" name="Rectangle 2"/>
          <p:cNvSpPr>
            <a:spLocks noGrp="1" noRot="1" noChangeAspect="1" noChangeArrowheads="1" noTextEdit="1"/>
          </p:cNvSpPr>
          <p:nvPr>
            <p:ph type="sldImg"/>
          </p:nvPr>
        </p:nvSpPr>
        <p:spPr bwMode="auto">
          <a:xfrm>
            <a:off x="407988" y="696913"/>
            <a:ext cx="6203950"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xfrm>
            <a:off x="466725" y="4421188"/>
            <a:ext cx="6164263" cy="4187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Alarm systems typically have two “voices”. The “voice” that users generally hear is the reminder that the system is armed and needs to be turned off, or the warning beep of an incorrect code entry.  Another common beep warns that a door or window is still open when the alarm is being turned on.</a:t>
            </a:r>
          </a:p>
          <a:p>
            <a:pPr eaLnBrk="1" hangingPunct="1">
              <a:spcBef>
                <a:spcPct val="0"/>
              </a:spcBef>
            </a:pPr>
            <a:endParaRPr lang="en-US" dirty="0"/>
          </a:p>
          <a:p>
            <a:pPr eaLnBrk="1" hangingPunct="1">
              <a:spcBef>
                <a:spcPct val="0"/>
              </a:spcBef>
            </a:pPr>
            <a:r>
              <a:rPr lang="en-US" dirty="0"/>
              <a:t>The  “voice” a burglar hears is the siren which is designed to frighten the intruder or be so annoying that they leave. If you are inside and have the perimeter sensors set, the siren can also act as a warning that someone has entered, or snuck out if you have teenagers. </a:t>
            </a:r>
          </a:p>
          <a:p>
            <a:pPr eaLnBrk="1" hangingPunct="1">
              <a:spcBef>
                <a:spcPct val="0"/>
              </a:spcBef>
            </a:pPr>
            <a:endParaRPr lang="en-US" dirty="0"/>
          </a:p>
          <a:p>
            <a:pPr eaLnBrk="1" hangingPunct="1">
              <a:spcBef>
                <a:spcPct val="0"/>
              </a:spcBef>
            </a:pPr>
            <a:r>
              <a:rPr lang="en-US" dirty="0"/>
              <a:t>Many new systems also may have the capability for users to speak directly to a monitoring center operator through the keypad using a two-way radio type communication system. This is especially helpful when a dedicated phone line is not available, because it allows the user to notify the monitoring center of any errors.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407988" y="696913"/>
            <a:ext cx="6203950"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During regular business hours, the alarm system is usually turned off or is placed in the disarmed mode which puts the sensors to “sleep”, allowing for the opening and closing of doors and windows. </a:t>
            </a:r>
          </a:p>
          <a:p>
            <a:pPr eaLnBrk="1" hangingPunct="1">
              <a:spcBef>
                <a:spcPct val="0"/>
              </a:spcBef>
            </a:pPr>
            <a:endParaRPr lang="en-US" dirty="0"/>
          </a:p>
          <a:p>
            <a:pPr eaLnBrk="1" hangingPunct="1">
              <a:spcBef>
                <a:spcPct val="0"/>
              </a:spcBef>
            </a:pPr>
            <a:r>
              <a:rPr lang="en-US" dirty="0"/>
              <a:t>But when the workforce leaves or the business closes, the system is turned on, or armed, which tells the control panel to begin monitoring the doors, windows, motion sensors, glass break detectors, and other sensors. </a:t>
            </a:r>
          </a:p>
          <a:p>
            <a:pPr eaLnBrk="1" hangingPunct="1">
              <a:spcBef>
                <a:spcPct val="0"/>
              </a:spcBef>
            </a:pPr>
            <a:endParaRPr lang="en-US" dirty="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302A1636-C31B-4A91-A843-D4B545114593}" type="slidenum">
              <a:rPr lang="en-US" smtClean="0">
                <a:latin typeface="Calibri" pitchFamily="34" charset="0"/>
              </a:rPr>
              <a:pPr eaLnBrk="1" fontAlgn="base" hangingPunct="1">
                <a:spcBef>
                  <a:spcPct val="0"/>
                </a:spcBef>
                <a:spcAft>
                  <a:spcPct val="0"/>
                </a:spcAft>
              </a:pPr>
              <a:t>12</a:t>
            </a:fld>
            <a:endParaRPr lang="en-US" dirty="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407988" y="696913"/>
            <a:ext cx="6203950"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3263" y="4421188"/>
            <a:ext cx="5613400" cy="4575175"/>
          </a:xfrm>
        </p:spPr>
        <p:txBody>
          <a:bodyPr>
            <a:normAutofit fontScale="77500" lnSpcReduction="20000"/>
          </a:bodyPr>
          <a:lstStyle/>
          <a:p>
            <a:pPr fontAlgn="auto">
              <a:spcBef>
                <a:spcPts val="0"/>
              </a:spcBef>
              <a:spcAft>
                <a:spcPts val="0"/>
              </a:spcAft>
              <a:buClr>
                <a:srgbClr val="000000"/>
              </a:buClr>
              <a:buSzPct val="90000"/>
              <a:defRPr/>
            </a:pPr>
            <a:r>
              <a:rPr lang="en-US" sz="1300" dirty="0">
                <a:solidFill>
                  <a:srgbClr val="000000"/>
                </a:solidFill>
              </a:rPr>
              <a:t>We have been discussing the major parts of a system.  Now we will discuss what happens when the system is armed and a sensor is activated. </a:t>
            </a:r>
          </a:p>
          <a:p>
            <a:pPr fontAlgn="auto">
              <a:spcBef>
                <a:spcPts val="0"/>
              </a:spcBef>
              <a:spcAft>
                <a:spcPts val="0"/>
              </a:spcAft>
              <a:buClr>
                <a:srgbClr val="000000"/>
              </a:buClr>
              <a:buSzPct val="90000"/>
              <a:defRPr/>
            </a:pPr>
            <a:endParaRPr lang="en-US" sz="1300" dirty="0">
              <a:solidFill>
                <a:srgbClr val="000000"/>
              </a:solidFill>
            </a:endParaRPr>
          </a:p>
          <a:p>
            <a:pPr marL="285750" indent="-285750" fontAlgn="auto">
              <a:spcBef>
                <a:spcPts val="0"/>
              </a:spcBef>
              <a:spcAft>
                <a:spcPts val="0"/>
              </a:spcAft>
              <a:buClr>
                <a:srgbClr val="000000"/>
              </a:buClr>
              <a:buSzPct val="90000"/>
              <a:buFont typeface="Arial" pitchFamily="34" charset="0"/>
              <a:buChar char="•"/>
              <a:defRPr/>
            </a:pPr>
            <a:r>
              <a:rPr lang="en-US" sz="1300" dirty="0">
                <a:solidFill>
                  <a:srgbClr val="000000"/>
                </a:solidFill>
              </a:rPr>
              <a:t>First, the alarm is tripped by a door being opened, a window being broken, or motion being detected.</a:t>
            </a:r>
          </a:p>
          <a:p>
            <a:pPr fontAlgn="auto">
              <a:spcBef>
                <a:spcPts val="0"/>
              </a:spcBef>
              <a:spcAft>
                <a:spcPts val="0"/>
              </a:spcAft>
              <a:buClr>
                <a:srgbClr val="000000"/>
              </a:buClr>
              <a:buSzPct val="90000"/>
              <a:buFont typeface="Arial" pitchFamily="34" charset="0"/>
              <a:buNone/>
              <a:defRPr/>
            </a:pPr>
            <a:endParaRPr lang="en-US" sz="1300" dirty="0">
              <a:solidFill>
                <a:srgbClr val="000000"/>
              </a:solidFill>
            </a:endParaRPr>
          </a:p>
          <a:p>
            <a:pPr marL="285750" indent="-285750" fontAlgn="auto">
              <a:spcBef>
                <a:spcPts val="0"/>
              </a:spcBef>
              <a:spcAft>
                <a:spcPts val="0"/>
              </a:spcAft>
              <a:buClr>
                <a:srgbClr val="000000"/>
              </a:buClr>
              <a:buSzPct val="90000"/>
              <a:buFont typeface="Arial" pitchFamily="34" charset="0"/>
              <a:buChar char="•"/>
              <a:defRPr/>
            </a:pPr>
            <a:r>
              <a:rPr lang="en-US" sz="1300" dirty="0">
                <a:solidFill>
                  <a:srgbClr val="000000"/>
                </a:solidFill>
              </a:rPr>
              <a:t>Then, a signal is sent to the control panel.</a:t>
            </a:r>
          </a:p>
          <a:p>
            <a:pPr fontAlgn="auto">
              <a:spcBef>
                <a:spcPts val="0"/>
              </a:spcBef>
              <a:spcAft>
                <a:spcPts val="0"/>
              </a:spcAft>
              <a:buClr>
                <a:srgbClr val="000000"/>
              </a:buClr>
              <a:buSzPct val="90000"/>
              <a:buFont typeface="Arial" pitchFamily="34" charset="0"/>
              <a:buNone/>
              <a:defRPr/>
            </a:pPr>
            <a:endParaRPr lang="en-US" sz="1300" dirty="0">
              <a:solidFill>
                <a:srgbClr val="000000"/>
              </a:solidFill>
            </a:endParaRPr>
          </a:p>
          <a:p>
            <a:pPr marL="285750" indent="-285750" fontAlgn="auto">
              <a:spcBef>
                <a:spcPts val="0"/>
              </a:spcBef>
              <a:spcAft>
                <a:spcPts val="0"/>
              </a:spcAft>
              <a:buClr>
                <a:srgbClr val="000000"/>
              </a:buClr>
              <a:buSzPct val="90000"/>
              <a:buFont typeface="Arial" pitchFamily="34" charset="0"/>
              <a:buChar char="•"/>
              <a:defRPr/>
            </a:pPr>
            <a:r>
              <a:rPr lang="en-US" sz="1300" dirty="0">
                <a:solidFill>
                  <a:srgbClr val="000000"/>
                </a:solidFill>
              </a:rPr>
              <a:t>Which activates a siren at the premises.</a:t>
            </a:r>
          </a:p>
          <a:p>
            <a:pPr fontAlgn="auto">
              <a:spcBef>
                <a:spcPts val="0"/>
              </a:spcBef>
              <a:spcAft>
                <a:spcPts val="0"/>
              </a:spcAft>
              <a:buClr>
                <a:srgbClr val="000000"/>
              </a:buClr>
              <a:buSzPct val="90000"/>
              <a:buFont typeface="Arial" pitchFamily="34" charset="0"/>
              <a:buNone/>
              <a:defRPr/>
            </a:pPr>
            <a:endParaRPr lang="en-US" sz="1300" dirty="0">
              <a:solidFill>
                <a:srgbClr val="000000"/>
              </a:solidFill>
            </a:endParaRPr>
          </a:p>
          <a:p>
            <a:pPr marL="285750" indent="-285750" fontAlgn="auto">
              <a:spcBef>
                <a:spcPts val="0"/>
              </a:spcBef>
              <a:spcAft>
                <a:spcPts val="0"/>
              </a:spcAft>
              <a:buClr>
                <a:srgbClr val="000000"/>
              </a:buClr>
              <a:buSzPct val="90000"/>
              <a:buFont typeface="Arial" pitchFamily="34" charset="0"/>
              <a:buChar char="•"/>
              <a:defRPr/>
            </a:pPr>
            <a:r>
              <a:rPr lang="en-US" sz="1300" dirty="0">
                <a:solidFill>
                  <a:srgbClr val="000000"/>
                </a:solidFill>
              </a:rPr>
              <a:t>This sends a signal to the alarm company monitoring center.</a:t>
            </a:r>
          </a:p>
          <a:p>
            <a:pPr fontAlgn="auto">
              <a:spcBef>
                <a:spcPts val="0"/>
              </a:spcBef>
              <a:spcAft>
                <a:spcPts val="0"/>
              </a:spcAft>
              <a:buClr>
                <a:srgbClr val="000000"/>
              </a:buClr>
              <a:buSzPct val="90000"/>
              <a:buFont typeface="Arial" pitchFamily="34" charset="0"/>
              <a:buNone/>
              <a:defRPr/>
            </a:pPr>
            <a:endParaRPr lang="en-US" sz="1300" dirty="0">
              <a:solidFill>
                <a:srgbClr val="000000"/>
              </a:solidFill>
            </a:endParaRPr>
          </a:p>
          <a:p>
            <a:pPr marL="285750" indent="-285750" fontAlgn="auto">
              <a:spcBef>
                <a:spcPts val="0"/>
              </a:spcBef>
              <a:spcAft>
                <a:spcPts val="0"/>
              </a:spcAft>
              <a:buClr>
                <a:srgbClr val="000000"/>
              </a:buClr>
              <a:buSzPct val="90000"/>
              <a:buFont typeface="Arial" pitchFamily="34" charset="0"/>
              <a:buChar char="•"/>
              <a:defRPr/>
            </a:pPr>
            <a:r>
              <a:rPr lang="en-US" sz="1300" dirty="0">
                <a:solidFill>
                  <a:srgbClr val="000000"/>
                </a:solidFill>
              </a:rPr>
              <a:t>The monitoring center calls the premises or uses the two way speaker at the keypad to verify the alarm.</a:t>
            </a:r>
          </a:p>
          <a:p>
            <a:pPr fontAlgn="auto">
              <a:spcBef>
                <a:spcPts val="0"/>
              </a:spcBef>
              <a:spcAft>
                <a:spcPts val="0"/>
              </a:spcAft>
              <a:buClr>
                <a:srgbClr val="000000"/>
              </a:buClr>
              <a:buSzPct val="90000"/>
              <a:buFont typeface="Arial" pitchFamily="34" charset="0"/>
              <a:buNone/>
              <a:defRPr/>
            </a:pPr>
            <a:endParaRPr lang="en-US" sz="1300" dirty="0">
              <a:solidFill>
                <a:srgbClr val="000000"/>
              </a:solidFill>
            </a:endParaRPr>
          </a:p>
          <a:p>
            <a:pPr marL="285750" indent="-285750" fontAlgn="auto">
              <a:spcBef>
                <a:spcPts val="0"/>
              </a:spcBef>
              <a:spcAft>
                <a:spcPts val="0"/>
              </a:spcAft>
              <a:buClr>
                <a:srgbClr val="000000"/>
              </a:buClr>
              <a:buSzPct val="90000"/>
              <a:buFont typeface="Arial" pitchFamily="34" charset="0"/>
              <a:buChar char="•"/>
              <a:defRPr/>
            </a:pPr>
            <a:r>
              <a:rPr lang="en-US" sz="1300" dirty="0">
                <a:solidFill>
                  <a:srgbClr val="000000"/>
                </a:solidFill>
              </a:rPr>
              <a:t>If the operator reaches someone, the alarm can be cancelled with a password or pass code.</a:t>
            </a:r>
          </a:p>
          <a:p>
            <a:pPr fontAlgn="auto">
              <a:spcBef>
                <a:spcPts val="0"/>
              </a:spcBef>
              <a:spcAft>
                <a:spcPts val="0"/>
              </a:spcAft>
              <a:buClr>
                <a:srgbClr val="000000"/>
              </a:buClr>
              <a:buSzPct val="90000"/>
              <a:buFont typeface="Arial" pitchFamily="34" charset="0"/>
              <a:buNone/>
              <a:defRPr/>
            </a:pPr>
            <a:endParaRPr lang="en-US" sz="1300" dirty="0">
              <a:solidFill>
                <a:srgbClr val="000000"/>
              </a:solidFill>
            </a:endParaRPr>
          </a:p>
          <a:p>
            <a:pPr marL="285750" indent="-285750" fontAlgn="auto">
              <a:spcBef>
                <a:spcPts val="0"/>
              </a:spcBef>
              <a:spcAft>
                <a:spcPts val="0"/>
              </a:spcAft>
              <a:buClr>
                <a:srgbClr val="000000"/>
              </a:buClr>
              <a:buSzPct val="90000"/>
              <a:buFont typeface="Arial" pitchFamily="34" charset="0"/>
              <a:buChar char="•"/>
              <a:defRPr/>
            </a:pPr>
            <a:r>
              <a:rPr lang="en-US" sz="1300" dirty="0">
                <a:solidFill>
                  <a:srgbClr val="000000"/>
                </a:solidFill>
              </a:rPr>
              <a:t>If no one answers or they don’t have the correct password…the monitoring center calls the Police dispatch center, who then send out officers to the alarm site.  </a:t>
            </a:r>
          </a:p>
          <a:p>
            <a:pPr fontAlgn="auto">
              <a:spcBef>
                <a:spcPts val="0"/>
              </a:spcBef>
              <a:spcAft>
                <a:spcPts val="0"/>
              </a:spcAft>
              <a:buClr>
                <a:srgbClr val="000000"/>
              </a:buClr>
              <a:buSzPct val="90000"/>
              <a:buFont typeface="Arial" pitchFamily="34" charset="0"/>
              <a:buNone/>
              <a:defRPr/>
            </a:pPr>
            <a:endParaRPr lang="en-US" sz="1300" dirty="0">
              <a:solidFill>
                <a:srgbClr val="000000"/>
              </a:solidFill>
            </a:endParaRPr>
          </a:p>
          <a:p>
            <a:pPr marL="285750" indent="-285750" fontAlgn="auto">
              <a:spcBef>
                <a:spcPts val="0"/>
              </a:spcBef>
              <a:spcAft>
                <a:spcPts val="0"/>
              </a:spcAft>
              <a:buClr>
                <a:srgbClr val="000000"/>
              </a:buClr>
              <a:buSzPct val="90000"/>
              <a:buFont typeface="Arial" pitchFamily="34" charset="0"/>
              <a:buChar char="•"/>
              <a:defRPr/>
            </a:pPr>
            <a:r>
              <a:rPr lang="en-US" sz="1300" dirty="0">
                <a:solidFill>
                  <a:srgbClr val="000000"/>
                </a:solidFill>
              </a:rPr>
              <a:t>At some point the Alarm Company calls the emergency contacts provided by the customer.</a:t>
            </a:r>
          </a:p>
          <a:p>
            <a:pPr fontAlgn="auto">
              <a:spcBef>
                <a:spcPts val="0"/>
              </a:spcBef>
              <a:spcAft>
                <a:spcPts val="0"/>
              </a:spcAft>
              <a:buClr>
                <a:srgbClr val="000000"/>
              </a:buClr>
              <a:buSzPct val="90000"/>
              <a:defRPr/>
            </a:pPr>
            <a:endParaRPr lang="en-US" sz="1300" dirty="0">
              <a:solidFill>
                <a:srgbClr val="000000"/>
              </a:solidFill>
            </a:endParaRPr>
          </a:p>
          <a:p>
            <a:pPr fontAlgn="auto">
              <a:spcBef>
                <a:spcPts val="0"/>
              </a:spcBef>
              <a:spcAft>
                <a:spcPts val="0"/>
              </a:spcAft>
              <a:buClr>
                <a:srgbClr val="000000"/>
              </a:buClr>
              <a:buSzPct val="90000"/>
              <a:defRPr/>
            </a:pPr>
            <a:r>
              <a:rPr lang="en-US" sz="1300" dirty="0">
                <a:solidFill>
                  <a:srgbClr val="000000"/>
                </a:solidFill>
              </a:rPr>
              <a:t>Many jurisdictions allow the alarm to be cancelled without penalty until the officer arrives on scene; so if you can’t contact the alarm company, keep trying. </a:t>
            </a:r>
          </a:p>
          <a:p>
            <a:pPr marL="233199" indent="-233199" fontAlgn="auto">
              <a:spcBef>
                <a:spcPts val="0"/>
              </a:spcBef>
              <a:spcAft>
                <a:spcPts val="0"/>
              </a:spcAft>
              <a:buClr>
                <a:srgbClr val="000000"/>
              </a:buClr>
              <a:buSzPct val="90000"/>
              <a:defRPr/>
            </a:pPr>
            <a:endParaRPr lang="en-US" sz="1300" dirty="0">
              <a:solidFill>
                <a:srgbClr val="000000"/>
              </a:solidFill>
            </a:endParaRPr>
          </a:p>
          <a:p>
            <a:pPr marL="233199" indent="-233199" fontAlgn="auto">
              <a:spcBef>
                <a:spcPts val="0"/>
              </a:spcBef>
              <a:spcAft>
                <a:spcPts val="0"/>
              </a:spcAft>
              <a:buClr>
                <a:srgbClr val="000000"/>
              </a:buClr>
              <a:buSzPct val="90000"/>
              <a:defRPr/>
            </a:pPr>
            <a:r>
              <a:rPr lang="en-US" sz="1300" dirty="0">
                <a:solidFill>
                  <a:srgbClr val="000000"/>
                </a:solidFill>
              </a:rPr>
              <a:t>Also, it should be pointed out that most monitoring centers do not call the premise for</a:t>
            </a:r>
          </a:p>
          <a:p>
            <a:pPr marL="233199" indent="-233199" fontAlgn="auto">
              <a:spcBef>
                <a:spcPts val="0"/>
              </a:spcBef>
              <a:spcAft>
                <a:spcPts val="0"/>
              </a:spcAft>
              <a:buClr>
                <a:srgbClr val="000000"/>
              </a:buClr>
              <a:buSzPct val="90000"/>
              <a:defRPr/>
            </a:pPr>
            <a:r>
              <a:rPr lang="en-US" sz="1300" dirty="0">
                <a:solidFill>
                  <a:srgbClr val="000000"/>
                </a:solidFill>
              </a:rPr>
              <a:t>hold-up or panic alarms because these signals are meant to be used only in life</a:t>
            </a:r>
          </a:p>
          <a:p>
            <a:pPr marL="233199" indent="-233199" fontAlgn="auto">
              <a:spcBef>
                <a:spcPts val="0"/>
              </a:spcBef>
              <a:spcAft>
                <a:spcPts val="0"/>
              </a:spcAft>
              <a:buClr>
                <a:srgbClr val="000000"/>
              </a:buClr>
              <a:buSzPct val="90000"/>
              <a:defRPr/>
            </a:pPr>
            <a:r>
              <a:rPr lang="en-US" sz="1300" dirty="0">
                <a:solidFill>
                  <a:srgbClr val="000000"/>
                </a:solidFill>
              </a:rPr>
              <a:t>threatening situations and taking the time to call the site could mean the difference</a:t>
            </a:r>
          </a:p>
          <a:p>
            <a:pPr marL="233199" indent="-233199" fontAlgn="auto">
              <a:spcBef>
                <a:spcPts val="0"/>
              </a:spcBef>
              <a:spcAft>
                <a:spcPts val="0"/>
              </a:spcAft>
              <a:buClr>
                <a:srgbClr val="000000"/>
              </a:buClr>
              <a:buSzPct val="90000"/>
              <a:defRPr/>
            </a:pPr>
            <a:r>
              <a:rPr lang="en-US" sz="1300" dirty="0">
                <a:solidFill>
                  <a:srgbClr val="000000"/>
                </a:solidFill>
              </a:rPr>
              <a:t>between life and death.  Also, if a crime is in progress, they don’t want to alert the</a:t>
            </a:r>
          </a:p>
          <a:p>
            <a:pPr marL="233199" indent="-233199" fontAlgn="auto">
              <a:spcBef>
                <a:spcPts val="0"/>
              </a:spcBef>
              <a:spcAft>
                <a:spcPts val="0"/>
              </a:spcAft>
              <a:buClr>
                <a:srgbClr val="000000"/>
              </a:buClr>
              <a:buSzPct val="90000"/>
              <a:defRPr/>
            </a:pPr>
            <a:r>
              <a:rPr lang="en-US" sz="1300" dirty="0">
                <a:solidFill>
                  <a:srgbClr val="000000"/>
                </a:solidFill>
              </a:rPr>
              <a:t>criminal that law enforcement is on the way.</a:t>
            </a:r>
          </a:p>
          <a:p>
            <a:pPr marL="233199" indent="-233199" fontAlgn="auto">
              <a:spcBef>
                <a:spcPts val="0"/>
              </a:spcBef>
              <a:spcAft>
                <a:spcPts val="0"/>
              </a:spcAft>
              <a:buClr>
                <a:srgbClr val="000000"/>
              </a:buClr>
              <a:buSzPct val="90000"/>
              <a:defRPr/>
            </a:pPr>
            <a:endParaRPr lang="en-US" sz="1300" dirty="0"/>
          </a:p>
          <a:p>
            <a:pPr marL="233199" indent="-233199" fontAlgn="auto">
              <a:spcBef>
                <a:spcPts val="0"/>
              </a:spcBef>
              <a:spcAft>
                <a:spcPts val="0"/>
              </a:spcAft>
              <a:buClr>
                <a:srgbClr val="000000"/>
              </a:buClr>
              <a:buSzPct val="90000"/>
              <a:defRPr/>
            </a:pPr>
            <a:r>
              <a:rPr lang="en-US" sz="1300" dirty="0"/>
              <a:t>Now let’s go into more detail about your role in using your alarm system accurately and</a:t>
            </a:r>
          </a:p>
          <a:p>
            <a:pPr marL="233199" indent="-233199" fontAlgn="auto">
              <a:spcBef>
                <a:spcPts val="0"/>
              </a:spcBef>
              <a:spcAft>
                <a:spcPts val="0"/>
              </a:spcAft>
              <a:buClr>
                <a:srgbClr val="000000"/>
              </a:buClr>
              <a:buSzPct val="90000"/>
              <a:defRPr/>
            </a:pPr>
            <a:r>
              <a:rPr lang="en-US" sz="1300" dirty="0"/>
              <a:t>how you can prevent false alarms from occurring. </a:t>
            </a:r>
          </a:p>
          <a:p>
            <a:pPr marL="233199" indent="-233199" fontAlgn="auto">
              <a:spcBef>
                <a:spcPts val="0"/>
              </a:spcBef>
              <a:spcAft>
                <a:spcPts val="0"/>
              </a:spcAft>
              <a:buClr>
                <a:srgbClr val="000000"/>
              </a:buClr>
              <a:buSzPct val="90000"/>
              <a:defRPr/>
            </a:pPr>
            <a:endParaRPr lang="en-US" sz="1300" dirty="0">
              <a:solidFill>
                <a:srgbClr val="000000"/>
              </a:solidFill>
            </a:endParaRPr>
          </a:p>
          <a:p>
            <a:pPr marL="457703" indent="-457703" fontAlgn="auto">
              <a:spcBef>
                <a:spcPts val="0"/>
              </a:spcBef>
              <a:spcAft>
                <a:spcPts val="0"/>
              </a:spcAft>
              <a:buClr>
                <a:srgbClr val="000000"/>
              </a:buClr>
              <a:buSzPct val="90000"/>
              <a:defRPr/>
            </a:pPr>
            <a:endParaRPr lang="en-US" sz="2400" dirty="0">
              <a:latin typeface="Times New Roman" pitchFamily="18" charset="0"/>
            </a:endParaRPr>
          </a:p>
          <a:p>
            <a:pPr eaLnBrk="1" fontAlgn="auto" hangingPunct="1">
              <a:spcBef>
                <a:spcPts val="0"/>
              </a:spcBef>
              <a:spcAft>
                <a:spcPts val="0"/>
              </a:spcAft>
              <a:defRPr/>
            </a:pPr>
            <a:endParaRPr lang="en-US" dirty="0"/>
          </a:p>
          <a:p>
            <a:pPr eaLnBrk="1" fontAlgn="auto" hangingPunct="1">
              <a:spcBef>
                <a:spcPts val="0"/>
              </a:spcBef>
              <a:spcAft>
                <a:spcPts val="0"/>
              </a:spcAft>
              <a:defRPr/>
            </a:pPr>
            <a:endParaRPr lang="en-US" dirty="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72E5CA61-482D-4BAC-8712-05051A26FB93}" type="slidenum">
              <a:rPr lang="en-US" smtClean="0">
                <a:latin typeface="Calibri" pitchFamily="34" charset="0"/>
              </a:rPr>
              <a:pPr eaLnBrk="1" fontAlgn="base" hangingPunct="1">
                <a:spcBef>
                  <a:spcPct val="0"/>
                </a:spcBef>
                <a:spcAft>
                  <a:spcPct val="0"/>
                </a:spcAft>
              </a:pPr>
              <a:t>13</a:t>
            </a:fld>
            <a:endParaRPr lang="en-US" dirty="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AD8D633F-B830-4BCC-BE09-6852E17AE9AB}" type="slidenum">
              <a:rPr lang="en-US" smtClean="0">
                <a:latin typeface="Calibri" pitchFamily="34" charset="0"/>
              </a:rPr>
              <a:pPr eaLnBrk="1" fontAlgn="base" hangingPunct="1">
                <a:spcBef>
                  <a:spcPct val="0"/>
                </a:spcBef>
                <a:spcAft>
                  <a:spcPct val="0"/>
                </a:spcAft>
              </a:pPr>
              <a:t>14</a:t>
            </a:fld>
            <a:endParaRPr lang="en-US" dirty="0">
              <a:latin typeface="Calibri" pitchFamily="34" charset="0"/>
            </a:endParaRPr>
          </a:p>
        </p:txBody>
      </p:sp>
      <p:sp>
        <p:nvSpPr>
          <p:cNvPr id="63491" name="Rectangle 2"/>
          <p:cNvSpPr>
            <a:spLocks noGrp="1" noRot="1" noChangeAspect="1" noChangeArrowheads="1" noTextEdit="1"/>
          </p:cNvSpPr>
          <p:nvPr>
            <p:ph type="sldImg"/>
          </p:nvPr>
        </p:nvSpPr>
        <p:spPr bwMode="auto">
          <a:xfrm>
            <a:off x="407988" y="696913"/>
            <a:ext cx="6203950"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2" name="Rectangle 3"/>
          <p:cNvSpPr>
            <a:spLocks noGrp="1" noChangeArrowheads="1"/>
          </p:cNvSpPr>
          <p:nvPr>
            <p:ph type="body" idx="1"/>
          </p:nvPr>
        </p:nvSpPr>
        <p:spPr bwMode="auto">
          <a:xfrm>
            <a:off x="466725" y="4421188"/>
            <a:ext cx="6164263" cy="4187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In the early years of alarm systems, a majority of false alarms were caused by equipment failure, poor system design, and poor installation. User errors contributed to the problem but were not the major causes. </a:t>
            </a:r>
          </a:p>
          <a:p>
            <a:pPr eaLnBrk="1" hangingPunct="1">
              <a:spcBef>
                <a:spcPct val="0"/>
              </a:spcBef>
            </a:pPr>
            <a:endParaRPr lang="en-US" dirty="0"/>
          </a:p>
          <a:p>
            <a:pPr eaLnBrk="1" hangingPunct="1">
              <a:spcBef>
                <a:spcPct val="0"/>
              </a:spcBef>
            </a:pPr>
            <a:r>
              <a:rPr lang="en-US" dirty="0"/>
              <a:t>With new systems, improvements in system design and equipment standards adopted by the industry have virtually eliminated these issues as causes of false alarms. Poor installation does still have some impact, but today, most false alarms can be attributed to user error.  One survey of alarm users shows that problems when entering and exiting the site  account for the majority of false alarms.  Lack of training and unsecured pets were also cited as causes.  </a:t>
            </a:r>
          </a:p>
          <a:p>
            <a:pPr eaLnBrk="1" hangingPunct="1">
              <a:spcBef>
                <a:spcPct val="0"/>
              </a:spcBef>
            </a:pP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69CF43B9-9A78-42E3-AA24-A26156562739}" type="slidenum">
              <a:rPr lang="en-US" smtClean="0">
                <a:latin typeface="Calibri" pitchFamily="34" charset="0"/>
              </a:rPr>
              <a:pPr eaLnBrk="1" fontAlgn="base" hangingPunct="1">
                <a:spcBef>
                  <a:spcPct val="0"/>
                </a:spcBef>
                <a:spcAft>
                  <a:spcPct val="0"/>
                </a:spcAft>
              </a:pPr>
              <a:t>15</a:t>
            </a:fld>
            <a:endParaRPr lang="en-US" dirty="0">
              <a:latin typeface="Calibri" pitchFamily="34" charset="0"/>
            </a:endParaRPr>
          </a:p>
        </p:txBody>
      </p:sp>
      <p:sp>
        <p:nvSpPr>
          <p:cNvPr id="64515" name="Rectangle 2"/>
          <p:cNvSpPr>
            <a:spLocks noGrp="1" noRot="1" noChangeAspect="1" noChangeArrowheads="1" noTextEdit="1"/>
          </p:cNvSpPr>
          <p:nvPr>
            <p:ph type="sldImg"/>
          </p:nvPr>
        </p:nvSpPr>
        <p:spPr bwMode="auto">
          <a:xfrm>
            <a:off x="407988" y="696913"/>
            <a:ext cx="6203950"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p:cNvSpPr>
            <a:spLocks noGrp="1" noChangeArrowheads="1"/>
          </p:cNvSpPr>
          <p:nvPr>
            <p:ph type="body" idx="1"/>
          </p:nvPr>
        </p:nvSpPr>
        <p:spPr bwMode="auto">
          <a:xfrm>
            <a:off x="466725" y="4421188"/>
            <a:ext cx="6164263" cy="41878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dirty="0"/>
              <a:t>As an alarm user, it is your responsibility to prevent false alarms.  This is an easy task that can be facilitated by understanding how the system works.  This course is a good start on that knowledge.  However, this knowledge needs to be passed along to all who have access to the system.  Many businesses will train their employees but forget to provide training to cleaning crews or suppliers. </a:t>
            </a:r>
          </a:p>
          <a:p>
            <a:pPr algn="just" eaLnBrk="1" hangingPunct="1">
              <a:spcBef>
                <a:spcPct val="0"/>
              </a:spcBef>
              <a:defRPr/>
            </a:pPr>
            <a:endParaRPr lang="en-US" dirty="0"/>
          </a:p>
          <a:p>
            <a:pPr marL="171450" indent="-171450" algn="just" eaLnBrk="1" hangingPunct="1">
              <a:spcBef>
                <a:spcPct val="0"/>
              </a:spcBef>
              <a:buFont typeface="Arial" pitchFamily="34" charset="0"/>
              <a:buChar char="•"/>
              <a:defRPr/>
            </a:pPr>
            <a:r>
              <a:rPr lang="en-US" dirty="0"/>
              <a:t>Before arming the system, users should lock and secure all doors and windows. Make sure everyone is out of the building or residence before arming the system.  </a:t>
            </a:r>
          </a:p>
          <a:p>
            <a:pPr algn="just" eaLnBrk="1" hangingPunct="1">
              <a:spcBef>
                <a:spcPct val="0"/>
              </a:spcBef>
              <a:defRPr/>
            </a:pPr>
            <a:endParaRPr lang="en-US" dirty="0"/>
          </a:p>
          <a:p>
            <a:pPr marL="171450" indent="-171450" algn="just" eaLnBrk="1" hangingPunct="1">
              <a:spcBef>
                <a:spcPct val="0"/>
              </a:spcBef>
              <a:buFont typeface="Arial" pitchFamily="34" charset="0"/>
              <a:buChar char="•"/>
              <a:defRPr/>
            </a:pPr>
            <a:r>
              <a:rPr lang="en-US" dirty="0"/>
              <a:t>Be sure to know the cancellation code and make sure all authorized users know the code as well.  If the code is changed, make sure everyone is notified.  </a:t>
            </a:r>
          </a:p>
          <a:p>
            <a:pPr algn="just" eaLnBrk="1" hangingPunct="1">
              <a:spcBef>
                <a:spcPct val="0"/>
              </a:spcBef>
              <a:defRPr/>
            </a:pPr>
            <a:endParaRPr lang="en-US" dirty="0"/>
          </a:p>
          <a:p>
            <a:pPr marL="171450" indent="-171450" eaLnBrk="1" hangingPunct="1">
              <a:spcBef>
                <a:spcPct val="0"/>
              </a:spcBef>
              <a:buFont typeface="Arial" pitchFamily="34" charset="0"/>
              <a:buChar char="•"/>
              <a:defRPr/>
            </a:pPr>
            <a:r>
              <a:rPr lang="en-US" dirty="0"/>
              <a:t>Perform the required maintenance and replace the battery no less than once every 5 years. In the event of an alarm, be available to respond to the site to meet officers.  If you are unable to respond, have another responsible person who is willing to go for you.  </a:t>
            </a:r>
          </a:p>
          <a:p>
            <a:pPr eaLnBrk="1" hangingPunct="1">
              <a:spcBef>
                <a:spcPct val="0"/>
              </a:spcBef>
              <a:buFont typeface="Arial" pitchFamily="34" charset="0"/>
              <a:buNone/>
              <a:defRPr/>
            </a:pPr>
            <a:endParaRPr lang="en-US" dirty="0"/>
          </a:p>
          <a:p>
            <a:pPr eaLnBrk="1" hangingPunct="1">
              <a:spcBef>
                <a:spcPct val="0"/>
              </a:spcBef>
              <a:defRPr/>
            </a:pPr>
            <a:r>
              <a:rPr lang="en-US" dirty="0"/>
              <a:t>These are the basics, but the following section will discuss in more detail what alarm users can do to prevent false alarms.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4E51C85E-A7BF-4947-B6DB-1431C475CB8A}" type="slidenum">
              <a:rPr lang="en-US" smtClean="0">
                <a:latin typeface="Calibri" pitchFamily="34" charset="0"/>
              </a:rPr>
              <a:pPr eaLnBrk="1" fontAlgn="base" hangingPunct="1">
                <a:spcBef>
                  <a:spcPct val="0"/>
                </a:spcBef>
                <a:spcAft>
                  <a:spcPct val="0"/>
                </a:spcAft>
              </a:pPr>
              <a:t>16</a:t>
            </a:fld>
            <a:endParaRPr lang="en-US" dirty="0">
              <a:latin typeface="Calibri" pitchFamily="34" charset="0"/>
            </a:endParaRPr>
          </a:p>
        </p:txBody>
      </p:sp>
      <p:sp>
        <p:nvSpPr>
          <p:cNvPr id="65539" name="Rectangle 2"/>
          <p:cNvSpPr>
            <a:spLocks noGrp="1" noRot="1" noChangeAspect="1" noChangeArrowheads="1" noTextEdit="1"/>
          </p:cNvSpPr>
          <p:nvPr>
            <p:ph type="sldImg"/>
          </p:nvPr>
        </p:nvSpPr>
        <p:spPr bwMode="auto">
          <a:xfrm>
            <a:off x="407988" y="696913"/>
            <a:ext cx="6203950"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p:cNvSpPr>
            <a:spLocks noGrp="1" noChangeArrowheads="1"/>
          </p:cNvSpPr>
          <p:nvPr>
            <p:ph type="body" idx="1"/>
          </p:nvPr>
        </p:nvSpPr>
        <p:spPr bwMode="auto">
          <a:xfrm>
            <a:off x="466725" y="4421188"/>
            <a:ext cx="6164263" cy="4187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en-US" dirty="0"/>
              <a:t>Alarm users should keep the responsible party or key holder list up to date.</a:t>
            </a:r>
          </a:p>
          <a:p>
            <a:pPr algn="just" eaLnBrk="1" hangingPunct="1">
              <a:spcBef>
                <a:spcPct val="0"/>
              </a:spcBef>
            </a:pPr>
            <a:endParaRPr lang="en-US" dirty="0"/>
          </a:p>
          <a:p>
            <a:pPr algn="just" eaLnBrk="1" hangingPunct="1">
              <a:spcBef>
                <a:spcPct val="0"/>
              </a:spcBef>
            </a:pPr>
            <a:r>
              <a:rPr lang="en-US" dirty="0"/>
              <a:t>Call the central station and inform them of any remodeling, repair, electrical, or telephone line work that is going to be done at the premises.</a:t>
            </a:r>
          </a:p>
          <a:p>
            <a:pPr algn="just" eaLnBrk="1" hangingPunct="1">
              <a:spcBef>
                <a:spcPct val="0"/>
              </a:spcBef>
            </a:pPr>
            <a:endParaRPr lang="en-US" dirty="0"/>
          </a:p>
          <a:p>
            <a:pPr algn="just" eaLnBrk="1" hangingPunct="1">
              <a:spcBef>
                <a:spcPct val="0"/>
              </a:spcBef>
            </a:pPr>
            <a:r>
              <a:rPr lang="en-US" dirty="0"/>
              <a:t>If you change anything at the premises, please call your alarm company to see if sensors need to be moved or adjusted.</a:t>
            </a:r>
          </a:p>
          <a:p>
            <a:pPr algn="just" eaLnBrk="1" hangingPunct="1">
              <a:spcBef>
                <a:spcPct val="0"/>
              </a:spcBef>
            </a:pPr>
            <a:endParaRPr lang="en-US" dirty="0"/>
          </a:p>
          <a:p>
            <a:pPr algn="just" eaLnBrk="1" hangingPunct="1">
              <a:spcBef>
                <a:spcPct val="0"/>
              </a:spcBef>
            </a:pPr>
            <a:endParaRPr lang="en-US" dirty="0"/>
          </a:p>
          <a:p>
            <a:pPr eaLnBrk="1" hangingPunct="1">
              <a:spcBef>
                <a:spcPct val="0"/>
              </a:spcBef>
            </a:pP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4B304F02-D230-49C3-92D1-80B346D07F7C}" type="slidenum">
              <a:rPr lang="en-US" smtClean="0">
                <a:latin typeface="Calibri" pitchFamily="34" charset="0"/>
              </a:rPr>
              <a:pPr eaLnBrk="1" fontAlgn="base" hangingPunct="1">
                <a:spcBef>
                  <a:spcPct val="0"/>
                </a:spcBef>
                <a:spcAft>
                  <a:spcPct val="0"/>
                </a:spcAft>
              </a:pPr>
              <a:t>17</a:t>
            </a:fld>
            <a:endParaRPr lang="en-US" dirty="0">
              <a:latin typeface="Calibri" pitchFamily="34" charset="0"/>
            </a:endParaRPr>
          </a:p>
        </p:txBody>
      </p:sp>
      <p:sp>
        <p:nvSpPr>
          <p:cNvPr id="66563" name="Rectangle 2"/>
          <p:cNvSpPr>
            <a:spLocks noGrp="1" noRot="1" noChangeAspect="1" noChangeArrowheads="1" noTextEdit="1"/>
          </p:cNvSpPr>
          <p:nvPr>
            <p:ph type="sldImg"/>
          </p:nvPr>
        </p:nvSpPr>
        <p:spPr bwMode="auto">
          <a:xfrm>
            <a:off x="407988" y="696913"/>
            <a:ext cx="6203950"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3"/>
          <p:cNvSpPr>
            <a:spLocks noGrp="1" noChangeArrowheads="1"/>
          </p:cNvSpPr>
          <p:nvPr>
            <p:ph type="body" idx="1"/>
          </p:nvPr>
        </p:nvSpPr>
        <p:spPr bwMode="auto">
          <a:xfrm>
            <a:off x="466725" y="4421188"/>
            <a:ext cx="6164263" cy="41878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pPr algn="just" eaLnBrk="1" hangingPunct="1">
              <a:spcBef>
                <a:spcPct val="0"/>
              </a:spcBef>
              <a:defRPr/>
            </a:pPr>
            <a:r>
              <a:rPr lang="en-US" dirty="0"/>
              <a:t>Make sure everyone who has authorized access to the premises knows how to arm and disarm the alarm system and knows how to clear a false alarm with the monitoring company.  This includes baby-sitters, maids, realtors, relatives, teachers, janitors, cleaning crews, contractors, and employees.  Be sure that telephone repairmen, electricians, carpenters and other repairmen or servicemen are aware and careful of the alarm system.  Every person who uses the system should know their password or identification code for verification with the central station.</a:t>
            </a:r>
          </a:p>
          <a:p>
            <a:pPr eaLnBrk="1" hangingPunct="1">
              <a:spcBef>
                <a:spcPct val="0"/>
              </a:spcBef>
              <a:defRPr/>
            </a:pPr>
            <a:endParaRPr lang="en-US" dirty="0"/>
          </a:p>
          <a:p>
            <a:pPr eaLnBrk="1" hangingPunct="1">
              <a:spcBef>
                <a:spcPct val="0"/>
              </a:spcBef>
              <a:defRPr/>
            </a:pPr>
            <a:r>
              <a:rPr lang="en-US" dirty="0"/>
              <a:t>Entry/exit errors are the leading cause of false alarms:</a:t>
            </a:r>
          </a:p>
          <a:p>
            <a:pPr eaLnBrk="1" hangingPunct="1">
              <a:spcBef>
                <a:spcPct val="0"/>
              </a:spcBef>
              <a:defRPr/>
            </a:pPr>
            <a:endParaRPr lang="en-US" dirty="0"/>
          </a:p>
          <a:p>
            <a:pPr eaLnBrk="1" hangingPunct="1">
              <a:spcBef>
                <a:spcPct val="0"/>
              </a:spcBef>
              <a:defRPr/>
            </a:pPr>
            <a:r>
              <a:rPr lang="en-US" dirty="0"/>
              <a:t>•How much time users have to set the alarm and exit.</a:t>
            </a:r>
          </a:p>
          <a:p>
            <a:pPr eaLnBrk="1" hangingPunct="1">
              <a:spcBef>
                <a:spcPct val="0"/>
              </a:spcBef>
              <a:defRPr/>
            </a:pPr>
            <a:endParaRPr lang="en-US" dirty="0"/>
          </a:p>
          <a:p>
            <a:pPr eaLnBrk="1" hangingPunct="1">
              <a:spcBef>
                <a:spcPct val="0"/>
              </a:spcBef>
              <a:defRPr/>
            </a:pPr>
            <a:r>
              <a:rPr lang="en-US" dirty="0"/>
              <a:t>•Ensure users know how much time they have to enter a location and disarm</a:t>
            </a:r>
          </a:p>
          <a:p>
            <a:pPr eaLnBrk="1" hangingPunct="1">
              <a:spcBef>
                <a:spcPct val="0"/>
              </a:spcBef>
              <a:defRPr/>
            </a:pPr>
            <a:r>
              <a:rPr lang="en-US" dirty="0"/>
              <a:t>the alarm system.</a:t>
            </a:r>
          </a:p>
          <a:p>
            <a:pPr eaLnBrk="1" hangingPunct="1">
              <a:spcBef>
                <a:spcPct val="0"/>
              </a:spcBef>
              <a:defRPr/>
            </a:pPr>
            <a:endParaRPr lang="en-US" dirty="0"/>
          </a:p>
          <a:p>
            <a:pPr eaLnBrk="1" hangingPunct="1">
              <a:spcBef>
                <a:spcPct val="0"/>
              </a:spcBef>
              <a:defRPr/>
            </a:pPr>
            <a:r>
              <a:rPr lang="en-US" dirty="0"/>
              <a:t>•Identify special entry/exit delay time requirements.</a:t>
            </a:r>
          </a:p>
          <a:p>
            <a:pPr eaLnBrk="1" hangingPunct="1">
              <a:spcBef>
                <a:spcPct val="0"/>
              </a:spcBef>
              <a:defRPr/>
            </a:pPr>
            <a:endParaRPr lang="en-US" dirty="0"/>
          </a:p>
          <a:p>
            <a:pPr eaLnBrk="1" hangingPunct="1">
              <a:spcBef>
                <a:spcPct val="0"/>
              </a:spcBef>
              <a:defRPr/>
            </a:pPr>
            <a:r>
              <a:rPr lang="en-US" dirty="0"/>
              <a:t>•Ensure that they know what door(s) is to be used for exit and entry as well as</a:t>
            </a:r>
          </a:p>
          <a:p>
            <a:pPr eaLnBrk="1" hangingPunct="1">
              <a:spcBef>
                <a:spcPct val="0"/>
              </a:spcBef>
              <a:defRPr/>
            </a:pPr>
            <a:r>
              <a:rPr lang="en-US" dirty="0"/>
              <a:t>where all the other system components are installed (cleaning crews are especially important—they often will exit the building to take out the trash which may not be the entry or exit door).</a:t>
            </a:r>
          </a:p>
          <a:p>
            <a:pPr eaLnBrk="1" hangingPunct="1">
              <a:spcBef>
                <a:spcPct val="0"/>
              </a:spcBef>
              <a:defRPr/>
            </a:pPr>
            <a:endParaRPr lang="en-US" dirty="0"/>
          </a:p>
          <a:p>
            <a:pPr eaLnBrk="1" hangingPunct="1">
              <a:spcBef>
                <a:spcPct val="0"/>
              </a:spcBef>
              <a:defRPr/>
            </a:pPr>
            <a:r>
              <a:rPr lang="en-US" dirty="0"/>
              <a:t>•Adjust the system during training to eliminate customer errors.</a:t>
            </a:r>
          </a:p>
          <a:p>
            <a:pPr eaLnBrk="1" hangingPunct="1">
              <a:spcBef>
                <a:spcPct val="0"/>
              </a:spcBef>
              <a:defRPr/>
            </a:pPr>
            <a:endParaRPr lang="en-US" dirty="0"/>
          </a:p>
          <a:p>
            <a:pPr eaLnBrk="1" hangingPunct="1">
              <a:spcBef>
                <a:spcPct val="0"/>
              </a:spcBef>
              <a:defRPr/>
            </a:pPr>
            <a:r>
              <a:rPr lang="en-US" dirty="0"/>
              <a:t>•Ensure that users understand the difference between knowing their</a:t>
            </a:r>
          </a:p>
          <a:p>
            <a:pPr eaLnBrk="1" hangingPunct="1">
              <a:spcBef>
                <a:spcPct val="0"/>
              </a:spcBef>
              <a:defRPr/>
            </a:pPr>
            <a:r>
              <a:rPr lang="en-US" dirty="0"/>
              <a:t>numeric entry/exit code (a sequence of numbers used to arm or disarm the alarm)</a:t>
            </a:r>
          </a:p>
          <a:p>
            <a:pPr eaLnBrk="1" hangingPunct="1">
              <a:spcBef>
                <a:spcPct val="0"/>
              </a:spcBef>
              <a:defRPr/>
            </a:pPr>
            <a:r>
              <a:rPr lang="en-US" dirty="0"/>
              <a:t>and having a password (a code word used to identify the customer as an authorized</a:t>
            </a:r>
          </a:p>
          <a:p>
            <a:pPr eaLnBrk="1" hangingPunct="1">
              <a:spcBef>
                <a:spcPct val="0"/>
              </a:spcBef>
              <a:defRPr/>
            </a:pPr>
            <a:r>
              <a:rPr lang="en-US" dirty="0"/>
              <a:t>user).</a:t>
            </a:r>
          </a:p>
          <a:p>
            <a:pPr eaLnBrk="1" hangingPunct="1">
              <a:spcBef>
                <a:spcPct val="0"/>
              </a:spcBef>
              <a:defRPr/>
            </a:pPr>
            <a:endParaRPr lang="en-US" dirty="0"/>
          </a:p>
          <a:p>
            <a:pPr eaLnBrk="1" hangingPunct="1">
              <a:spcBef>
                <a:spcPct val="0"/>
              </a:spcBef>
              <a:defRPr/>
            </a:pPr>
            <a:r>
              <a:rPr lang="en-US" dirty="0"/>
              <a:t>•Spend the extra time going over how to cancel a false alarm response.</a:t>
            </a:r>
          </a:p>
          <a:p>
            <a:pPr eaLnBrk="1" hangingPunct="1">
              <a:spcBef>
                <a:spcPct val="0"/>
              </a:spcBef>
              <a:defRPr/>
            </a:pPr>
            <a:endParaRPr lang="en-US" dirty="0"/>
          </a:p>
          <a:p>
            <a:pPr eaLnBrk="1" hangingPunct="1">
              <a:spcBef>
                <a:spcPct val="0"/>
              </a:spcBef>
              <a:defRPr/>
            </a:pPr>
            <a:r>
              <a:rPr lang="en-US" dirty="0"/>
              <a:t>•Explain how answering machines or call waiting will affect a cancellation</a:t>
            </a:r>
          </a:p>
          <a:p>
            <a:pPr eaLnBrk="1" hangingPunct="1">
              <a:spcBef>
                <a:spcPct val="0"/>
              </a:spcBef>
              <a:defRPr/>
            </a:pPr>
            <a:r>
              <a:rPr lang="en-US" dirty="0"/>
              <a:t>verification.</a:t>
            </a:r>
          </a:p>
          <a:p>
            <a:pPr eaLnBrk="1" hangingPunct="1">
              <a:spcBef>
                <a:spcPct val="0"/>
              </a:spcBef>
              <a:defRPr/>
            </a:pPr>
            <a:endParaRPr lang="en-US" dirty="0"/>
          </a:p>
          <a:p>
            <a:pPr eaLnBrk="1" hangingPunct="1">
              <a:spcBef>
                <a:spcPct val="0"/>
              </a:spcBef>
              <a:defRPr/>
            </a:pPr>
            <a:r>
              <a:rPr lang="en-US" dirty="0"/>
              <a:t>•Always show the alarm user how to cancel an accidental alarm activation. Let</a:t>
            </a:r>
          </a:p>
          <a:p>
            <a:pPr eaLnBrk="1" hangingPunct="1">
              <a:spcBef>
                <a:spcPct val="0"/>
              </a:spcBef>
              <a:defRPr/>
            </a:pPr>
            <a:r>
              <a:rPr lang="en-US" dirty="0"/>
              <a:t>them know whether you expect them to call the central station or whether they</a:t>
            </a:r>
          </a:p>
          <a:p>
            <a:pPr eaLnBrk="1" hangingPunct="1">
              <a:spcBef>
                <a:spcPct val="0"/>
              </a:spcBef>
              <a:defRPr/>
            </a:pPr>
            <a:r>
              <a:rPr lang="en-US" dirty="0"/>
              <a:t>should stay at the premises until the central station calls them. Different alarm</a:t>
            </a:r>
          </a:p>
          <a:p>
            <a:pPr eaLnBrk="1" hangingPunct="1">
              <a:spcBef>
                <a:spcPct val="0"/>
              </a:spcBef>
              <a:defRPr/>
            </a:pPr>
            <a:r>
              <a:rPr lang="en-US" dirty="0"/>
              <a:t>companies have varying procedures.</a:t>
            </a:r>
          </a:p>
          <a:p>
            <a:pPr eaLnBrk="1" hangingPunct="1">
              <a:spcBef>
                <a:spcPct val="0"/>
              </a:spcBef>
              <a:defRPr/>
            </a:pPr>
            <a:endParaRPr lang="en-US" dirty="0"/>
          </a:p>
          <a:p>
            <a:pPr eaLnBrk="1" hangingPunct="1">
              <a:spcBef>
                <a:spcPct val="0"/>
              </a:spcBef>
              <a:defRPr/>
            </a:pPr>
            <a:r>
              <a:rPr lang="en-US" dirty="0"/>
              <a:t>•Make sure user is aware of jurisdictional requirements (permits/fines).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8111455B-61BB-40A4-AF82-449F40CF5F7C}" type="slidenum">
              <a:rPr lang="en-US" smtClean="0">
                <a:latin typeface="Calibri" pitchFamily="34" charset="0"/>
              </a:rPr>
              <a:pPr eaLnBrk="1" fontAlgn="base" hangingPunct="1">
                <a:spcBef>
                  <a:spcPct val="0"/>
                </a:spcBef>
                <a:spcAft>
                  <a:spcPct val="0"/>
                </a:spcAft>
              </a:pPr>
              <a:t>18</a:t>
            </a:fld>
            <a:endParaRPr lang="en-US" dirty="0">
              <a:latin typeface="Calibri" pitchFamily="34" charset="0"/>
            </a:endParaRPr>
          </a:p>
        </p:txBody>
      </p:sp>
      <p:sp>
        <p:nvSpPr>
          <p:cNvPr id="67587" name="Rectangle 2"/>
          <p:cNvSpPr>
            <a:spLocks noGrp="1" noRot="1" noChangeAspect="1" noChangeArrowheads="1" noTextEdit="1"/>
          </p:cNvSpPr>
          <p:nvPr>
            <p:ph type="sldImg"/>
          </p:nvPr>
        </p:nvSpPr>
        <p:spPr bwMode="auto">
          <a:xfrm>
            <a:off x="407988" y="696913"/>
            <a:ext cx="6203950"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p:cNvSpPr>
            <a:spLocks noGrp="1" noChangeArrowheads="1"/>
          </p:cNvSpPr>
          <p:nvPr>
            <p:ph type="body" idx="1"/>
          </p:nvPr>
        </p:nvSpPr>
        <p:spPr bwMode="auto">
          <a:xfrm>
            <a:off x="466725" y="4421188"/>
            <a:ext cx="6164263" cy="4187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If you re-enter the premises because you've forgotten something, turn off the alarm &amp; re-set it when you leave again.  Do this even if you think it will only be a few seconds!</a:t>
            </a:r>
          </a:p>
          <a:p>
            <a:pPr eaLnBrk="1" hangingPunct="1">
              <a:spcBef>
                <a:spcPct val="0"/>
              </a:spcBef>
            </a:pP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02501BC1-4EC7-404B-8CC5-86090E8F750D}" type="slidenum">
              <a:rPr lang="en-US" smtClean="0">
                <a:latin typeface="Calibri" pitchFamily="34" charset="0"/>
              </a:rPr>
              <a:pPr eaLnBrk="1" fontAlgn="base" hangingPunct="1">
                <a:spcBef>
                  <a:spcPct val="0"/>
                </a:spcBef>
                <a:spcAft>
                  <a:spcPct val="0"/>
                </a:spcAft>
              </a:pPr>
              <a:t>19</a:t>
            </a:fld>
            <a:endParaRPr lang="en-US" dirty="0">
              <a:latin typeface="Calibri" pitchFamily="34" charset="0"/>
            </a:endParaRPr>
          </a:p>
        </p:txBody>
      </p:sp>
      <p:sp>
        <p:nvSpPr>
          <p:cNvPr id="68611" name="Rectangle 2"/>
          <p:cNvSpPr>
            <a:spLocks noGrp="1" noRot="1" noChangeAspect="1" noChangeArrowheads="1" noTextEdit="1"/>
          </p:cNvSpPr>
          <p:nvPr>
            <p:ph type="sldImg"/>
          </p:nvPr>
        </p:nvSpPr>
        <p:spPr bwMode="auto">
          <a:xfrm>
            <a:off x="407988" y="696913"/>
            <a:ext cx="6203950"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p:cNvSpPr>
            <a:spLocks noGrp="1" noChangeArrowheads="1"/>
          </p:cNvSpPr>
          <p:nvPr>
            <p:ph type="body" idx="1"/>
          </p:nvPr>
        </p:nvSpPr>
        <p:spPr bwMode="auto">
          <a:xfrm>
            <a:off x="466725" y="4421188"/>
            <a:ext cx="6164263" cy="4187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pPr eaLnBrk="1" hangingPunct="1">
              <a:spcBef>
                <a:spcPct val="0"/>
              </a:spcBef>
            </a:pPr>
            <a:r>
              <a:rPr lang="en-US" dirty="0"/>
              <a:t>When an alarm is activated, most systems will send a signal to a monitoring station. If the alarm is a mistake, it is important for the user to communicate with the monitoring station to make sure that no police dispatch request is made. Keep the monitoring company phone number in a convenient, easily visible place near the phone, enter it as a contact in your cell phone, and put the phone number on a label at the keypad.  </a:t>
            </a:r>
          </a:p>
          <a:p>
            <a:pPr eaLnBrk="1" hangingPunct="1">
              <a:spcBef>
                <a:spcPct val="0"/>
              </a:spcBef>
            </a:pPr>
            <a:endParaRPr lang="en-US" dirty="0"/>
          </a:p>
          <a:p>
            <a:pPr eaLnBrk="1" hangingPunct="1">
              <a:spcBef>
                <a:spcPct val="0"/>
              </a:spcBef>
            </a:pPr>
            <a:r>
              <a:rPr lang="en-US" dirty="0"/>
              <a:t>Many alarm companies instruct their customers to wait for a phone call. Unfortunately, the alarm system often uses the same phone line to send in the alarm signal that the user would use to call the monitoring station. This is why many alarm companies will instruct users to wait for them to call after the alarm. Some companies want users to call them as soon as the line clears. It is a common complaint that the alarm company never called.  What people don’t realize is that the operator may have tried to call while the phone line was still tied up with the alarm.  The operator has satisfied their requirement and they have moved on to the next alarm.  Users are the ones who will pay the bill for a false alarm, if you don’t hear from the monitoring center in a reasonable time, contact them.</a:t>
            </a:r>
          </a:p>
          <a:p>
            <a:pPr eaLnBrk="1" hangingPunct="1">
              <a:spcBef>
                <a:spcPct val="0"/>
              </a:spcBef>
            </a:pPr>
            <a:endParaRPr lang="en-US" dirty="0"/>
          </a:p>
          <a:p>
            <a:pPr eaLnBrk="1" hangingPunct="1">
              <a:spcBef>
                <a:spcPct val="0"/>
              </a:spcBef>
            </a:pPr>
            <a:r>
              <a:rPr lang="en-US" dirty="0"/>
              <a:t>The second thing that users should do when they have an alarm is to stay put!  Do not leave the alarm site until you have spoken with the monitoring station and assured them there is no emergency.  If law enforcement response was requested, users need to wait until they have confirmation that the response was cancelled.</a:t>
            </a:r>
          </a:p>
          <a:p>
            <a:pPr eaLnBrk="1" hangingPunct="1">
              <a:spcBef>
                <a:spcPct val="0"/>
              </a:spcBef>
            </a:pPr>
            <a:endParaRPr lang="en-US" dirty="0"/>
          </a:p>
          <a:p>
            <a:pPr eaLnBrk="1" hangingPunct="1">
              <a:spcBef>
                <a:spcPct val="0"/>
              </a:spcBef>
            </a:pPr>
            <a:r>
              <a:rPr lang="en-US" dirty="0"/>
              <a:t>When the user makes contact with the monitoring station, they will need to verify that they are an authorized user. All alarm users should be prepared for this and know how to identify themselves to the alarm company.</a:t>
            </a:r>
          </a:p>
          <a:p>
            <a:pPr eaLnBrk="1" hangingPunct="1">
              <a:spcBef>
                <a:spcPct val="0"/>
              </a:spcBef>
            </a:pPr>
            <a:endParaRPr lang="en-US" dirty="0"/>
          </a:p>
          <a:p>
            <a:pPr eaLnBrk="1" hangingPunct="1">
              <a:spcBef>
                <a:spcPct val="0"/>
              </a:spcBef>
            </a:pPr>
            <a:r>
              <a:rPr lang="en-US" dirty="0"/>
              <a:t>And remember, it May Not Be Too Late When The Alarm Sounds. If the disarm code is entered fast enough, some systems will stop the alarm signal before it is sent to the monitoring station. Other systems may change the type of signal that is sent, so that the monitoring station knows there is no emergency. In any case, turning off the system as fast as possible after a mistake is a good idea.</a:t>
            </a:r>
          </a:p>
          <a:p>
            <a:pPr eaLnBrk="1" hangingPunct="1">
              <a:spcBef>
                <a:spcPct val="0"/>
              </a:spcBef>
            </a:pP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C8FAEB79-FB5A-47D2-B120-A144D5525854}" type="slidenum">
              <a:rPr lang="en-US" smtClean="0">
                <a:solidFill>
                  <a:srgbClr val="000000"/>
                </a:solidFill>
                <a:latin typeface="Calibri" pitchFamily="34" charset="0"/>
              </a:rPr>
              <a:pPr eaLnBrk="1" fontAlgn="base" hangingPunct="1">
                <a:spcBef>
                  <a:spcPct val="0"/>
                </a:spcBef>
                <a:spcAft>
                  <a:spcPct val="0"/>
                </a:spcAft>
              </a:pPr>
              <a:t>2</a:t>
            </a:fld>
            <a:endParaRPr lang="en-US" dirty="0">
              <a:solidFill>
                <a:srgbClr val="000000"/>
              </a:solidFill>
              <a:latin typeface="Calibri" pitchFamily="34" charset="0"/>
            </a:endParaRPr>
          </a:p>
        </p:txBody>
      </p:sp>
      <p:sp>
        <p:nvSpPr>
          <p:cNvPr id="51203" name="Rectangle 2"/>
          <p:cNvSpPr>
            <a:spLocks noGrp="1" noRot="1" noChangeAspect="1" noChangeArrowheads="1" noTextEdit="1"/>
          </p:cNvSpPr>
          <p:nvPr>
            <p:ph type="sldImg"/>
          </p:nvPr>
        </p:nvSpPr>
        <p:spPr bwMode="auto">
          <a:xfrm>
            <a:off x="407988" y="696913"/>
            <a:ext cx="6203950"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Alarm systems are designed to alert occupants to smoke and fire, to ward off intruders, and to summon emergency personnel. Unfortunately, alarm systems used or maintained improperly can have negative impacts as well. </a:t>
            </a:r>
          </a:p>
          <a:p>
            <a:pPr eaLnBrk="1" hangingPunct="1">
              <a:spcBef>
                <a:spcPct val="0"/>
              </a:spcBef>
            </a:pPr>
            <a:endParaRPr lang="en-US" dirty="0"/>
          </a:p>
          <a:p>
            <a:pPr eaLnBrk="1" hangingPunct="1">
              <a:spcBef>
                <a:spcPct val="0"/>
              </a:spcBef>
            </a:pPr>
            <a:r>
              <a:rPr lang="en-US" dirty="0"/>
              <a:t>Owning an alarm system comes with the responsibility to use it correctly.</a:t>
            </a:r>
          </a:p>
          <a:p>
            <a:pPr eaLnBrk="1" hangingPunct="1">
              <a:spcBef>
                <a:spcPct val="0"/>
              </a:spcBef>
            </a:pPr>
            <a:endParaRPr lang="en-US" dirty="0"/>
          </a:p>
          <a:p>
            <a:pPr eaLnBrk="1" hangingPunct="1">
              <a:spcBef>
                <a:spcPct val="0"/>
              </a:spcBef>
            </a:pPr>
            <a:r>
              <a:rPr lang="en-US" dirty="0"/>
              <a:t>During the course, we will define a false alarm.  We will also discuss the components of an alarm system and how those components work together.  As we progress through the course, we will look at common causes of false alarms. Finally, we will discuss how to reduce and prevent, false alarms.</a:t>
            </a:r>
          </a:p>
          <a:p>
            <a:pPr eaLnBrk="1" hangingPunct="1">
              <a:spcBef>
                <a:spcPct val="0"/>
              </a:spcBef>
            </a:pPr>
            <a:endParaRPr lang="en-US" sz="1100" dirty="0"/>
          </a:p>
          <a:p>
            <a:pPr eaLnBrk="1" hangingPunct="1">
              <a:spcBef>
                <a:spcPct val="0"/>
              </a:spcBef>
            </a:pPr>
            <a:endParaRPr lang="en-US" sz="11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C9CAA3F3-E7C0-450D-9ED6-EA8C16D7B3C3}" type="slidenum">
              <a:rPr lang="en-US" smtClean="0">
                <a:latin typeface="Calibri" pitchFamily="34" charset="0"/>
              </a:rPr>
              <a:pPr eaLnBrk="1" fontAlgn="base" hangingPunct="1">
                <a:spcBef>
                  <a:spcPct val="0"/>
                </a:spcBef>
                <a:spcAft>
                  <a:spcPct val="0"/>
                </a:spcAft>
              </a:pPr>
              <a:t>20</a:t>
            </a:fld>
            <a:endParaRPr lang="en-US" dirty="0">
              <a:latin typeface="Calibri" pitchFamily="34" charset="0"/>
            </a:endParaRPr>
          </a:p>
        </p:txBody>
      </p:sp>
      <p:sp>
        <p:nvSpPr>
          <p:cNvPr id="69635" name="Rectangle 2"/>
          <p:cNvSpPr>
            <a:spLocks noGrp="1" noRot="1" noChangeAspect="1" noChangeArrowheads="1" noTextEdit="1"/>
          </p:cNvSpPr>
          <p:nvPr>
            <p:ph type="sldImg"/>
          </p:nvPr>
        </p:nvSpPr>
        <p:spPr bwMode="auto">
          <a:xfrm>
            <a:off x="407988" y="696913"/>
            <a:ext cx="6203950"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6" name="Rectangle 3"/>
          <p:cNvSpPr>
            <a:spLocks noGrp="1" noChangeArrowheads="1"/>
          </p:cNvSpPr>
          <p:nvPr>
            <p:ph type="body" idx="1"/>
          </p:nvPr>
        </p:nvSpPr>
        <p:spPr bwMode="auto">
          <a:xfrm>
            <a:off x="466725" y="4421188"/>
            <a:ext cx="6164263" cy="4187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Alarm users should know what activity is permitted if the system is going to be armed and someone will be moving around inside.</a:t>
            </a:r>
          </a:p>
          <a:p>
            <a:pPr eaLnBrk="1" hangingPunct="1">
              <a:spcBef>
                <a:spcPct val="0"/>
              </a:spcBef>
            </a:pPr>
            <a:endParaRPr lang="en-US" dirty="0"/>
          </a:p>
          <a:p>
            <a:pPr eaLnBrk="1" hangingPunct="1">
              <a:spcBef>
                <a:spcPct val="0"/>
              </a:spcBef>
            </a:pPr>
            <a:r>
              <a:rPr lang="en-US" dirty="0"/>
              <a:t>Many alarm systems will allow interior motion and/or glass break sensors to be bypassed or “ignored” by the system when the alarm is turned on. The idea behind this is to allow the rest of the system to be active while the user occupies the site. Sometimes, the way that the user tells the system to turn on all or just part of the system is very similar. If the interior sensors are activated by mistake while the user is on site, this will lead to an alarm.</a:t>
            </a:r>
          </a:p>
          <a:p>
            <a:pPr eaLnBrk="1" hangingPunct="1">
              <a:spcBef>
                <a:spcPct val="0"/>
              </a:spcBef>
            </a:pPr>
            <a:endParaRPr lang="en-US" dirty="0"/>
          </a:p>
          <a:p>
            <a:pPr eaLnBrk="1" hangingPunct="1">
              <a:spcBef>
                <a:spcPct val="0"/>
              </a:spcBef>
            </a:pPr>
            <a:r>
              <a:rPr lang="en-US" dirty="0"/>
              <a:t>Some systems are designed to rely on doors to be closed to keep pets or people from entering certain rooms. If one of these doors is left unlocked or a person goes through the door by mistake, it will lead to an alarm.  This happens frequently at local stores with cash rooms.</a:t>
            </a:r>
          </a:p>
          <a:p>
            <a:pPr eaLnBrk="1" hangingPunct="1">
              <a:spcBef>
                <a:spcPct val="0"/>
              </a:spcBef>
            </a:pPr>
            <a:endParaRPr lang="en-US" dirty="0"/>
          </a:p>
          <a:p>
            <a:pPr eaLnBrk="1" hangingPunct="1">
              <a:spcBef>
                <a:spcPct val="0"/>
              </a:spcBef>
            </a:pP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40E36534-3B53-48C1-AFE5-2137E99AF81A}" type="slidenum">
              <a:rPr lang="en-US" smtClean="0">
                <a:latin typeface="Calibri" pitchFamily="34" charset="0"/>
              </a:rPr>
              <a:pPr eaLnBrk="1" fontAlgn="base" hangingPunct="1">
                <a:spcBef>
                  <a:spcPct val="0"/>
                </a:spcBef>
                <a:spcAft>
                  <a:spcPct val="0"/>
                </a:spcAft>
              </a:pPr>
              <a:t>21</a:t>
            </a:fld>
            <a:endParaRPr lang="en-US" dirty="0">
              <a:latin typeface="Calibri" pitchFamily="34" charset="0"/>
            </a:endParaRPr>
          </a:p>
        </p:txBody>
      </p:sp>
      <p:sp>
        <p:nvSpPr>
          <p:cNvPr id="70659" name="Rectangle 2"/>
          <p:cNvSpPr>
            <a:spLocks noGrp="1" noRot="1" noChangeAspect="1" noChangeArrowheads="1" noTextEdit="1"/>
          </p:cNvSpPr>
          <p:nvPr>
            <p:ph type="sldImg"/>
          </p:nvPr>
        </p:nvSpPr>
        <p:spPr bwMode="auto">
          <a:xfrm>
            <a:off x="449263" y="690563"/>
            <a:ext cx="6203950"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8" name="Rectangle 3"/>
          <p:cNvSpPr>
            <a:spLocks noGrp="1" noChangeArrowheads="1"/>
          </p:cNvSpPr>
          <p:nvPr>
            <p:ph type="body" idx="1"/>
          </p:nvPr>
        </p:nvSpPr>
        <p:spPr>
          <a:xfrm>
            <a:off x="466725" y="4421188"/>
            <a:ext cx="6164263" cy="4187825"/>
          </a:xfrm>
          <a:ln/>
        </p:spPr>
        <p:txBody>
          <a:bodyPr>
            <a:normAutofit fontScale="92500"/>
          </a:bodyPr>
          <a:lstStyle/>
          <a:p>
            <a:pPr eaLnBrk="1" fontAlgn="auto" hangingPunct="1">
              <a:spcBef>
                <a:spcPts val="0"/>
              </a:spcBef>
              <a:spcAft>
                <a:spcPts val="0"/>
              </a:spcAft>
              <a:defRPr/>
            </a:pPr>
            <a:r>
              <a:rPr lang="en-US" dirty="0"/>
              <a:t>A good way to prevent false alarms is to make frequent inspections of the system.</a:t>
            </a:r>
          </a:p>
          <a:p>
            <a:pPr eaLnBrk="1" fontAlgn="auto" hangingPunct="1">
              <a:spcBef>
                <a:spcPts val="0"/>
              </a:spcBef>
              <a:spcAft>
                <a:spcPts val="0"/>
              </a:spcAft>
              <a:defRPr/>
            </a:pPr>
            <a:r>
              <a:rPr lang="en-US" dirty="0"/>
              <a:t>Almost all security systems have a rechargeable battery that powers the system in the event of a power outage. Low batteries are the most common equipment</a:t>
            </a:r>
            <a:r>
              <a:rPr lang="en-US" b="1" dirty="0"/>
              <a:t> </a:t>
            </a:r>
            <a:r>
              <a:rPr lang="en-US" dirty="0"/>
              <a:t>reason for false alarm activations. Even a short power failure of a second or less may be long enough to cause a false alarm if the battery is not charged. </a:t>
            </a:r>
          </a:p>
          <a:p>
            <a:pPr eaLnBrk="1" fontAlgn="auto" hangingPunct="1">
              <a:spcBef>
                <a:spcPts val="0"/>
              </a:spcBef>
              <a:spcAft>
                <a:spcPts val="0"/>
              </a:spcAft>
              <a:defRPr/>
            </a:pPr>
            <a:endParaRPr lang="en-US" dirty="0"/>
          </a:p>
          <a:p>
            <a:pPr algn="just" eaLnBrk="1" fontAlgn="auto" hangingPunct="1">
              <a:spcBef>
                <a:spcPts val="0"/>
              </a:spcBef>
              <a:spcAft>
                <a:spcPts val="0"/>
              </a:spcAft>
              <a:defRPr/>
            </a:pPr>
            <a:r>
              <a:rPr lang="en-US" dirty="0"/>
              <a:t>The battery’s life depends on how often power outages occur and how many accessories the system is driving (i.e., keypads, motion detectors, smoke detectors, etc.)  Most panels will send a low battery signal to the monitoring station when the battery’s voltage lowers to a certain level. </a:t>
            </a:r>
          </a:p>
          <a:p>
            <a:pPr algn="just" eaLnBrk="1" fontAlgn="auto" hangingPunct="1">
              <a:spcBef>
                <a:spcPts val="0"/>
              </a:spcBef>
              <a:spcAft>
                <a:spcPts val="0"/>
              </a:spcAft>
              <a:defRPr/>
            </a:pPr>
            <a:endParaRPr lang="en-US" dirty="0"/>
          </a:p>
          <a:p>
            <a:pPr algn="just" eaLnBrk="1" fontAlgn="auto" hangingPunct="1">
              <a:spcBef>
                <a:spcPts val="0"/>
              </a:spcBef>
              <a:spcAft>
                <a:spcPts val="0"/>
              </a:spcAft>
              <a:defRPr/>
            </a:pPr>
            <a:r>
              <a:rPr lang="en-US" dirty="0"/>
              <a:t>For battery backup to be successful, the alarm panel transformer must be plugged into a 24-hour outlet.  The alarm system must have AC power.  NEVER unplug the transformer,  because you may forget to plug it back in.  If you know your power must be off for more than 10 hours, please call your alarm company.  They can give instructions on how to preserve the battery life.  If you have a wireless system, you may have batteries in the sensors as well that will require maintenance.</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Alarm users should test the system monthly &amp; have annual inspections by the alarm company.</a:t>
            </a:r>
          </a:p>
          <a:p>
            <a:pPr eaLnBrk="1" fontAlgn="auto" hangingPunct="1">
              <a:spcBef>
                <a:spcPts val="0"/>
              </a:spcBef>
              <a:spcAft>
                <a:spcPts val="0"/>
              </a:spcAft>
              <a:defRPr/>
            </a:pPr>
            <a:endParaRPr lang="en-US" dirty="0"/>
          </a:p>
          <a:p>
            <a:pPr marL="171450" indent="-171450" eaLnBrk="1" fontAlgn="auto" hangingPunct="1">
              <a:spcBef>
                <a:spcPts val="0"/>
              </a:spcBef>
              <a:spcAft>
                <a:spcPts val="0"/>
              </a:spcAft>
              <a:buFont typeface="Arial" pitchFamily="34" charset="0"/>
              <a:buChar char="•"/>
              <a:defRPr/>
            </a:pPr>
            <a:r>
              <a:rPr lang="en-US" dirty="0"/>
              <a:t>Always contact your alarm company before you test the system so that they won’t call the police.</a:t>
            </a:r>
          </a:p>
          <a:p>
            <a:pPr marL="171450" indent="-171450" eaLnBrk="1" fontAlgn="auto" hangingPunct="1">
              <a:spcBef>
                <a:spcPts val="0"/>
              </a:spcBef>
              <a:spcAft>
                <a:spcPts val="0"/>
              </a:spcAft>
              <a:buFont typeface="Arial" pitchFamily="34" charset="0"/>
              <a:buChar char="•"/>
              <a:defRPr/>
            </a:pPr>
            <a:endParaRPr lang="en-US" dirty="0"/>
          </a:p>
          <a:p>
            <a:pPr marL="171450" indent="-171450" eaLnBrk="1" fontAlgn="auto" hangingPunct="1">
              <a:spcBef>
                <a:spcPts val="0"/>
              </a:spcBef>
              <a:spcAft>
                <a:spcPts val="0"/>
              </a:spcAft>
              <a:buFont typeface="Arial" pitchFamily="34" charset="0"/>
              <a:buChar char="•"/>
              <a:defRPr/>
            </a:pPr>
            <a:r>
              <a:rPr lang="en-US" dirty="0"/>
              <a:t>At a minimum, have your system tested by a technician annually and any time you have an unexplained false activation.</a:t>
            </a:r>
          </a:p>
          <a:p>
            <a:pPr marL="171450" indent="-171450" eaLnBrk="1" fontAlgn="auto" hangingPunct="1">
              <a:spcBef>
                <a:spcPts val="0"/>
              </a:spcBef>
              <a:spcAft>
                <a:spcPts val="0"/>
              </a:spcAft>
              <a:buFont typeface="Arial" pitchFamily="34" charset="0"/>
              <a:buChar char="•"/>
              <a:defRPr/>
            </a:pPr>
            <a:endParaRPr lang="en-US" dirty="0"/>
          </a:p>
          <a:p>
            <a:pPr marL="171450" indent="-171450" eaLnBrk="1" fontAlgn="auto" hangingPunct="1">
              <a:spcBef>
                <a:spcPts val="0"/>
              </a:spcBef>
              <a:spcAft>
                <a:spcPts val="0"/>
              </a:spcAft>
              <a:buFont typeface="Arial" pitchFamily="34" charset="0"/>
              <a:buChar char="•"/>
              <a:defRPr/>
            </a:pPr>
            <a:r>
              <a:rPr lang="en-US" dirty="0"/>
              <a:t>Your system battery should be checked during the annual inspection and after any storm-related false alarm.  It should be replaced when needed.</a:t>
            </a:r>
          </a:p>
          <a:p>
            <a:pPr eaLnBrk="1" fontAlgn="auto" hangingPunct="1">
              <a:spcBef>
                <a:spcPts val="0"/>
              </a:spcBef>
              <a:spcAft>
                <a:spcPts val="0"/>
              </a:spcAft>
              <a:defRPr/>
            </a:pPr>
            <a:endParaRPr lang="en-US" dirty="0"/>
          </a:p>
          <a:p>
            <a:pPr algn="just" eaLnBrk="1" fontAlgn="auto" hangingPunct="1">
              <a:spcBef>
                <a:spcPts val="0"/>
              </a:spcBef>
              <a:spcAft>
                <a:spcPts val="0"/>
              </a:spcAft>
              <a:defRPr/>
            </a:pPr>
            <a:endParaRPr lang="en-US" dirty="0"/>
          </a:p>
          <a:p>
            <a:pPr algn="just" eaLnBrk="1" fontAlgn="auto" hangingPunct="1">
              <a:spcBef>
                <a:spcPts val="0"/>
              </a:spcBef>
              <a:spcAft>
                <a:spcPts val="0"/>
              </a:spcAft>
              <a:defRPr/>
            </a:pPr>
            <a:endParaRPr lang="en-US" dirty="0"/>
          </a:p>
          <a:p>
            <a:pPr eaLnBrk="1" fontAlgn="auto" hangingPunct="1">
              <a:spcBef>
                <a:spcPts val="0"/>
              </a:spcBef>
              <a:spcAft>
                <a:spcPts val="0"/>
              </a:spcAft>
              <a:defRPr/>
            </a:pP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3E418E9C-A667-468C-87A0-812CB3D98242}" type="slidenum">
              <a:rPr lang="en-US" smtClean="0">
                <a:latin typeface="Calibri" pitchFamily="34" charset="0"/>
              </a:rPr>
              <a:pPr eaLnBrk="1" fontAlgn="base" hangingPunct="1">
                <a:spcBef>
                  <a:spcPct val="0"/>
                </a:spcBef>
                <a:spcAft>
                  <a:spcPct val="0"/>
                </a:spcAft>
              </a:pPr>
              <a:t>22</a:t>
            </a:fld>
            <a:endParaRPr lang="en-US" dirty="0">
              <a:latin typeface="Calibri" pitchFamily="34" charset="0"/>
            </a:endParaRPr>
          </a:p>
        </p:txBody>
      </p:sp>
      <p:sp>
        <p:nvSpPr>
          <p:cNvPr id="71683" name="Rectangle 2"/>
          <p:cNvSpPr>
            <a:spLocks noGrp="1" noRot="1" noChangeAspect="1" noChangeArrowheads="1" noTextEdit="1"/>
          </p:cNvSpPr>
          <p:nvPr>
            <p:ph type="sldImg"/>
          </p:nvPr>
        </p:nvSpPr>
        <p:spPr bwMode="auto">
          <a:xfrm>
            <a:off x="407988" y="696913"/>
            <a:ext cx="6203950"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2" name="Rectangle 3"/>
          <p:cNvSpPr>
            <a:spLocks noGrp="1" noChangeArrowheads="1"/>
          </p:cNvSpPr>
          <p:nvPr>
            <p:ph type="body" idx="1"/>
          </p:nvPr>
        </p:nvSpPr>
        <p:spPr>
          <a:xfrm>
            <a:off x="233363" y="4421188"/>
            <a:ext cx="6553200" cy="4187825"/>
          </a:xfrm>
          <a:ln/>
        </p:spPr>
        <p:txBody>
          <a:bodyPr>
            <a:noAutofit/>
          </a:bodyPr>
          <a:lstStyle/>
          <a:p>
            <a:pPr eaLnBrk="1" fontAlgn="auto" hangingPunct="1">
              <a:spcBef>
                <a:spcPts val="0"/>
              </a:spcBef>
              <a:spcAft>
                <a:spcPts val="0"/>
              </a:spcAft>
              <a:defRPr/>
            </a:pPr>
            <a:r>
              <a:rPr lang="en-US" dirty="0"/>
              <a:t>The features that we will be discussing next are particularly prone to false alarms if users are not adequately trained.</a:t>
            </a:r>
          </a:p>
          <a:p>
            <a:pPr eaLnBrk="1" fontAlgn="auto" hangingPunct="1">
              <a:spcBef>
                <a:spcPts val="0"/>
              </a:spcBef>
              <a:spcAft>
                <a:spcPts val="0"/>
              </a:spcAft>
              <a:defRPr/>
            </a:pPr>
            <a:r>
              <a:rPr lang="en-US" dirty="0"/>
              <a:t> </a:t>
            </a:r>
          </a:p>
          <a:p>
            <a:pPr eaLnBrk="1" fontAlgn="auto" hangingPunct="1">
              <a:spcBef>
                <a:spcPts val="0"/>
              </a:spcBef>
              <a:spcAft>
                <a:spcPts val="0"/>
              </a:spcAft>
              <a:defRPr/>
            </a:pPr>
            <a:r>
              <a:rPr lang="en-US" dirty="0"/>
              <a:t>Duress, hold-up and panic alarms are designed to allow alarm users to activate the system under specific emergency situations. They generally result in a heightened response, sometimes with lights and sirens, due to a raised likelihood of a criminal event in progress. </a:t>
            </a:r>
            <a:br>
              <a:rPr lang="en-US" dirty="0"/>
            </a:br>
            <a:br>
              <a:rPr lang="en-US" dirty="0"/>
            </a:br>
            <a:r>
              <a:rPr lang="en-US" dirty="0"/>
              <a:t>It is very important that you understand that activation of these types of alarms in non-emergency or improper situations may place law enforcement officers, alarm users and the general public at increased risk.</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The use of hold-up alarms is not recommended for the general public, and businesses should consider carefully if this option is needed. Hold-up alarms should be reserved for those alarm users who are at greater risk because they have custody of large amounts of money or highly valuable goods, or for those who can otherwise demonstrate an extreme need for a hold-up alarm. </a:t>
            </a:r>
            <a:br>
              <a:rPr lang="en-US" dirty="0"/>
            </a:br>
            <a:br>
              <a:rPr lang="en-US" dirty="0"/>
            </a:br>
            <a:r>
              <a:rPr lang="en-US" dirty="0"/>
              <a:t>If a hold-up or panic option is available with your alarm system, training is a must.</a:t>
            </a:r>
          </a:p>
          <a:p>
            <a:pPr eaLnBrk="1" fontAlgn="auto" hangingPunct="1">
              <a:spcBef>
                <a:spcPts val="0"/>
              </a:spcBef>
              <a:spcAft>
                <a:spcPts val="0"/>
              </a:spcAft>
              <a:buFont typeface="Arial" pitchFamily="34" charset="0"/>
              <a:buNone/>
              <a:defRPr/>
            </a:pPr>
            <a:r>
              <a:rPr lang="en-US" dirty="0"/>
              <a:t>These systems are usually activated by inconspicuous devices, such as a foot rail, money clip, or hidden button. Effective use of hold-up alarms requires special training and frequent drills to prevent false activations. Remember, nothing gets law enforcement response faster than placing a call to 9-1-1 --so do not use these except for what they are designed—to summon help without alerting the criminal.</a:t>
            </a:r>
            <a:br>
              <a:rPr lang="en-US" dirty="0"/>
            </a:br>
            <a:br>
              <a:rPr lang="en-US" dirty="0"/>
            </a:br>
            <a:r>
              <a:rPr lang="en-US" dirty="0"/>
              <a:t>The problem with hold-up devices is that they are used improperly which causes increased risk to law enforcement and the general public. The following instances are examples of when NOT to use the hold-up:</a:t>
            </a:r>
          </a:p>
          <a:p>
            <a:pPr eaLnBrk="1" fontAlgn="auto" hangingPunct="1">
              <a:spcBef>
                <a:spcPts val="0"/>
              </a:spcBef>
              <a:spcAft>
                <a:spcPts val="0"/>
              </a:spcAft>
              <a:buFont typeface="Arial" pitchFamily="34" charset="0"/>
              <a:buNone/>
              <a:defRPr/>
            </a:pPr>
            <a:endParaRPr lang="en-US" dirty="0"/>
          </a:p>
          <a:p>
            <a:pPr marL="171450" indent="-171450" eaLnBrk="1" fontAlgn="auto" hangingPunct="1">
              <a:spcBef>
                <a:spcPts val="0"/>
              </a:spcBef>
              <a:spcAft>
                <a:spcPts val="0"/>
              </a:spcAft>
              <a:buFont typeface="Arial" pitchFamily="34" charset="0"/>
              <a:buChar char="•"/>
              <a:defRPr/>
            </a:pPr>
            <a:r>
              <a:rPr lang="en-US" dirty="0"/>
              <a:t> When you need fire or medical assistance.</a:t>
            </a:r>
          </a:p>
          <a:p>
            <a:pPr eaLnBrk="1" fontAlgn="auto" hangingPunct="1">
              <a:spcBef>
                <a:spcPts val="0"/>
              </a:spcBef>
              <a:spcAft>
                <a:spcPts val="0"/>
              </a:spcAft>
              <a:buFont typeface="Arial" pitchFamily="34" charset="0"/>
              <a:buNone/>
              <a:defRPr/>
            </a:pPr>
            <a:endParaRPr lang="en-US" dirty="0"/>
          </a:p>
          <a:p>
            <a:pPr marL="171450" indent="-171450" eaLnBrk="1" fontAlgn="auto" hangingPunct="1">
              <a:spcBef>
                <a:spcPts val="0"/>
              </a:spcBef>
              <a:spcAft>
                <a:spcPts val="0"/>
              </a:spcAft>
              <a:buFont typeface="Arial" pitchFamily="34" charset="0"/>
              <a:buChar char="•"/>
              <a:defRPr/>
            </a:pPr>
            <a:r>
              <a:rPr lang="en-US" dirty="0"/>
              <a:t>To check to see how long it takes law enforcement officers to respond.</a:t>
            </a:r>
          </a:p>
          <a:p>
            <a:pPr marL="171450" indent="-171450" eaLnBrk="1" fontAlgn="auto" hangingPunct="1">
              <a:spcBef>
                <a:spcPts val="0"/>
              </a:spcBef>
              <a:spcAft>
                <a:spcPts val="0"/>
              </a:spcAft>
              <a:buFont typeface="Arial" pitchFamily="34" charset="0"/>
              <a:buChar char="•"/>
              <a:defRPr/>
            </a:pPr>
            <a:endParaRPr lang="en-US" dirty="0"/>
          </a:p>
          <a:p>
            <a:pPr marL="171450" indent="-171450" eaLnBrk="1" fontAlgn="auto" hangingPunct="1">
              <a:spcBef>
                <a:spcPts val="0"/>
              </a:spcBef>
              <a:spcAft>
                <a:spcPts val="0"/>
              </a:spcAft>
              <a:buFont typeface="Arial" pitchFamily="34" charset="0"/>
              <a:buChar char="•"/>
              <a:defRPr/>
            </a:pPr>
            <a:r>
              <a:rPr lang="en-US" dirty="0"/>
              <a:t>When someone has shoplifted merchandise.</a:t>
            </a:r>
          </a:p>
          <a:p>
            <a:pPr marL="171450" indent="-171450" eaLnBrk="1" fontAlgn="auto" hangingPunct="1">
              <a:spcBef>
                <a:spcPts val="0"/>
              </a:spcBef>
              <a:spcAft>
                <a:spcPts val="0"/>
              </a:spcAft>
              <a:buFont typeface="Arial" pitchFamily="34" charset="0"/>
              <a:buChar char="•"/>
              <a:defRPr/>
            </a:pPr>
            <a:endParaRPr lang="en-US" dirty="0"/>
          </a:p>
          <a:p>
            <a:pPr marL="171450" indent="-171450" eaLnBrk="1" fontAlgn="auto" hangingPunct="1">
              <a:spcBef>
                <a:spcPts val="0"/>
              </a:spcBef>
              <a:spcAft>
                <a:spcPts val="0"/>
              </a:spcAft>
              <a:buFont typeface="Arial" pitchFamily="34" charset="0"/>
              <a:buChar char="•"/>
              <a:defRPr/>
            </a:pPr>
            <a:r>
              <a:rPr lang="en-US" dirty="0"/>
              <a:t>To report a fight in a parking lot.</a:t>
            </a:r>
          </a:p>
          <a:p>
            <a:pPr marL="171450" indent="-171450" eaLnBrk="1" fontAlgn="auto" hangingPunct="1">
              <a:spcBef>
                <a:spcPts val="0"/>
              </a:spcBef>
              <a:spcAft>
                <a:spcPts val="0"/>
              </a:spcAft>
              <a:buFont typeface="Arial" pitchFamily="34" charset="0"/>
              <a:buChar char="•"/>
              <a:defRPr/>
            </a:pPr>
            <a:endParaRPr lang="en-US" dirty="0"/>
          </a:p>
          <a:p>
            <a:pPr marL="171450" indent="-171450" eaLnBrk="1" fontAlgn="auto" hangingPunct="1">
              <a:spcBef>
                <a:spcPts val="0"/>
              </a:spcBef>
              <a:spcAft>
                <a:spcPts val="0"/>
              </a:spcAft>
              <a:buFont typeface="Arial" pitchFamily="34" charset="0"/>
              <a:buChar char="•"/>
              <a:defRPr/>
            </a:pPr>
            <a:r>
              <a:rPr lang="en-US" dirty="0"/>
              <a:t>Any other circumstances in which you are not in a life-threatening or emergency situation.</a:t>
            </a:r>
          </a:p>
          <a:p>
            <a:pPr eaLnBrk="1" fontAlgn="auto" hangingPunct="1">
              <a:spcBef>
                <a:spcPts val="0"/>
              </a:spcBef>
              <a:spcAft>
                <a:spcPts val="0"/>
              </a:spcAft>
              <a:buFontTx/>
              <a:buChar char="-"/>
              <a:defRPr/>
            </a:pP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01DE9B9B-6F86-4FEA-B274-BAC5DDD66BC1}" type="slidenum">
              <a:rPr lang="en-US" smtClean="0">
                <a:latin typeface="Calibri" pitchFamily="34" charset="0"/>
              </a:rPr>
              <a:pPr eaLnBrk="1" fontAlgn="base" hangingPunct="1">
                <a:spcBef>
                  <a:spcPct val="0"/>
                </a:spcBef>
                <a:spcAft>
                  <a:spcPct val="0"/>
                </a:spcAft>
              </a:pPr>
              <a:t>23</a:t>
            </a:fld>
            <a:endParaRPr lang="en-US" dirty="0">
              <a:latin typeface="Calibri" pitchFamily="34" charset="0"/>
            </a:endParaRPr>
          </a:p>
        </p:txBody>
      </p:sp>
      <p:sp>
        <p:nvSpPr>
          <p:cNvPr id="72707" name="Rectangle 2"/>
          <p:cNvSpPr>
            <a:spLocks noGrp="1" noRot="1" noChangeAspect="1" noChangeArrowheads="1" noTextEdit="1"/>
          </p:cNvSpPr>
          <p:nvPr>
            <p:ph type="sldImg"/>
          </p:nvPr>
        </p:nvSpPr>
        <p:spPr bwMode="auto">
          <a:xfrm>
            <a:off x="407988" y="696913"/>
            <a:ext cx="6203950"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6" name="Rectangle 3"/>
          <p:cNvSpPr>
            <a:spLocks noGrp="1" noChangeArrowheads="1"/>
          </p:cNvSpPr>
          <p:nvPr>
            <p:ph type="body" idx="1"/>
          </p:nvPr>
        </p:nvSpPr>
        <p:spPr>
          <a:xfrm>
            <a:off x="466725" y="4421188"/>
            <a:ext cx="6164263" cy="4187825"/>
          </a:xfrm>
          <a:ln/>
        </p:spPr>
        <p:txBody>
          <a:bodyPr>
            <a:noAutofit/>
          </a:bodyPr>
          <a:lstStyle/>
          <a:p>
            <a:pPr eaLnBrk="1" fontAlgn="auto" hangingPunct="1">
              <a:spcBef>
                <a:spcPts val="0"/>
              </a:spcBef>
              <a:spcAft>
                <a:spcPts val="0"/>
              </a:spcAft>
              <a:defRPr/>
            </a:pPr>
            <a:r>
              <a:rPr lang="en-US" dirty="0"/>
              <a:t>The one plus duress alarm feature is designed to allow alarm users to indicate when they are forced to disarm the alarm system under duress. To use this feature, the user is instructed to add the number one to the last digit of the code when faced with dangerous situation such as an intruder.</a:t>
            </a:r>
            <a:br>
              <a:rPr lang="en-US" dirty="0"/>
            </a:br>
            <a:endParaRPr lang="en-US" dirty="0"/>
          </a:p>
          <a:p>
            <a:pPr eaLnBrk="1" fontAlgn="auto" hangingPunct="1">
              <a:spcBef>
                <a:spcPts val="0"/>
              </a:spcBef>
              <a:spcAft>
                <a:spcPts val="0"/>
              </a:spcAft>
              <a:defRPr/>
            </a:pPr>
            <a:r>
              <a:rPr lang="en-US" dirty="0"/>
              <a:t>For example: a normal code might be 1234, the one plus duress code  would be 1235</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After the one plus duress code is entered, the alarm seems to be disarmed normally (turned off) and there is no indication at the alarm site that this function has been activated. However, a silent alarm is sent to the monitoring center to indicate a duress situation. Usually, no attempt is made to verify the situation so as not to alert the criminal, and a dispatch request is made immediately.</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This is an equation for false alarms for a variety of reasons which include:</a:t>
            </a:r>
          </a:p>
          <a:p>
            <a:pPr eaLnBrk="1" fontAlgn="auto" hangingPunct="1">
              <a:spcBef>
                <a:spcPts val="0"/>
              </a:spcBef>
              <a:spcAft>
                <a:spcPts val="0"/>
              </a:spcAft>
              <a:defRPr/>
            </a:pPr>
            <a:endParaRPr lang="en-US" dirty="0"/>
          </a:p>
          <a:p>
            <a:pPr marL="171450" indent="-171450" eaLnBrk="1" fontAlgn="auto" hangingPunct="1">
              <a:spcBef>
                <a:spcPts val="0"/>
              </a:spcBef>
              <a:spcAft>
                <a:spcPts val="0"/>
              </a:spcAft>
              <a:buFont typeface="Arial" pitchFamily="34" charset="0"/>
              <a:buChar char="•"/>
              <a:defRPr/>
            </a:pPr>
            <a:r>
              <a:rPr lang="en-US" dirty="0"/>
              <a:t>Users have too many codes to remember (internet, credit card PIN, alarm codes, etc), and it is too easy to confuse the regular code with the one plus duress code.</a:t>
            </a:r>
          </a:p>
          <a:p>
            <a:pPr eaLnBrk="1" fontAlgn="auto" hangingPunct="1">
              <a:spcBef>
                <a:spcPts val="0"/>
              </a:spcBef>
              <a:spcAft>
                <a:spcPts val="0"/>
              </a:spcAft>
              <a:defRPr/>
            </a:pPr>
            <a:endParaRPr lang="en-US" dirty="0"/>
          </a:p>
          <a:p>
            <a:pPr marL="171450" indent="-171450" eaLnBrk="1" fontAlgn="auto" hangingPunct="1">
              <a:spcBef>
                <a:spcPts val="0"/>
              </a:spcBef>
              <a:spcAft>
                <a:spcPts val="0"/>
              </a:spcAft>
              <a:buFont typeface="Arial" pitchFamily="34" charset="0"/>
              <a:buChar char="•"/>
              <a:defRPr/>
            </a:pPr>
            <a:r>
              <a:rPr lang="en-US" dirty="0"/>
              <a:t>The user is often unaware of the mistake until the police arrive because no indication is made at the site that the duress alarm has been activated.</a:t>
            </a:r>
          </a:p>
          <a:p>
            <a:pPr eaLnBrk="1" fontAlgn="auto" hangingPunct="1">
              <a:spcBef>
                <a:spcPts val="0"/>
              </a:spcBef>
              <a:spcAft>
                <a:spcPts val="0"/>
              </a:spcAft>
              <a:buFont typeface="Arial" pitchFamily="34" charset="0"/>
              <a:buNone/>
              <a:defRPr/>
            </a:pPr>
            <a:endParaRPr lang="en-US" dirty="0"/>
          </a:p>
          <a:p>
            <a:pPr marL="171450" indent="-171450" eaLnBrk="1" fontAlgn="auto" hangingPunct="1">
              <a:spcBef>
                <a:spcPts val="0"/>
              </a:spcBef>
              <a:spcAft>
                <a:spcPts val="0"/>
              </a:spcAft>
              <a:buFont typeface="Arial" pitchFamily="34" charset="0"/>
              <a:buChar char="•"/>
              <a:defRPr/>
            </a:pPr>
            <a:r>
              <a:rPr lang="en-US" dirty="0"/>
              <a:t>Because no attempt is usually made by the monitoring center to verify a one plus duress signal, the user does not get the opportunity to cancel a mistake.</a:t>
            </a:r>
          </a:p>
          <a:p>
            <a:pPr marL="171450" indent="-171450" eaLnBrk="1" fontAlgn="auto" hangingPunct="1">
              <a:spcBef>
                <a:spcPts val="0"/>
              </a:spcBef>
              <a:spcAft>
                <a:spcPts val="0"/>
              </a:spcAft>
              <a:buFont typeface="Arial" pitchFamily="34" charset="0"/>
              <a:buChar char="•"/>
              <a:defRPr/>
            </a:pPr>
            <a:endParaRPr lang="en-US" dirty="0"/>
          </a:p>
          <a:p>
            <a:pPr marL="171450" indent="-171450" eaLnBrk="1" fontAlgn="auto" hangingPunct="1">
              <a:spcBef>
                <a:spcPts val="0"/>
              </a:spcBef>
              <a:spcAft>
                <a:spcPts val="0"/>
              </a:spcAft>
              <a:buFont typeface="Arial" pitchFamily="34" charset="0"/>
              <a:buChar char="•"/>
              <a:defRPr/>
            </a:pPr>
            <a:r>
              <a:rPr lang="en-US" dirty="0"/>
              <a:t>Officer and user safety is threatened when public safety officers are asked to respond to a reported duress situation that is actually user error. Authorized users can be mistaken for intruders and users may confront the officers when surprised by a response.</a:t>
            </a:r>
          </a:p>
          <a:p>
            <a:pPr eaLnBrk="1" fontAlgn="auto" hangingPunct="1">
              <a:spcBef>
                <a:spcPts val="0"/>
              </a:spcBef>
              <a:spcAft>
                <a:spcPts val="0"/>
              </a:spcAft>
              <a:buFont typeface="Arial" pitchFamily="34" charset="0"/>
              <a:buNone/>
              <a:defRPr/>
            </a:pPr>
            <a:endParaRPr lang="en-US" dirty="0"/>
          </a:p>
          <a:p>
            <a:pPr marL="171450" indent="-171450" eaLnBrk="1" fontAlgn="auto" hangingPunct="1">
              <a:spcBef>
                <a:spcPts val="0"/>
              </a:spcBef>
              <a:spcAft>
                <a:spcPts val="0"/>
              </a:spcAft>
              <a:buFont typeface="Arial" pitchFamily="34" charset="0"/>
              <a:buChar char="•"/>
              <a:defRPr/>
            </a:pPr>
            <a:r>
              <a:rPr lang="en-US" dirty="0"/>
              <a:t>Repeated inquiries at national, state and local alarm association meetings failed to find a single instance when this feature had been used as intended.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60240F22-76F3-4ED1-BE0E-B639466B8A1F}" type="slidenum">
              <a:rPr lang="en-US" smtClean="0">
                <a:latin typeface="Calibri" pitchFamily="34" charset="0"/>
              </a:rPr>
              <a:pPr eaLnBrk="1" fontAlgn="base" hangingPunct="1">
                <a:spcBef>
                  <a:spcPct val="0"/>
                </a:spcBef>
                <a:spcAft>
                  <a:spcPct val="0"/>
                </a:spcAft>
              </a:pPr>
              <a:t>24</a:t>
            </a:fld>
            <a:endParaRPr lang="en-US" dirty="0">
              <a:latin typeface="Calibri" pitchFamily="34" charset="0"/>
            </a:endParaRPr>
          </a:p>
        </p:txBody>
      </p:sp>
      <p:sp>
        <p:nvSpPr>
          <p:cNvPr id="73731" name="Rectangle 2"/>
          <p:cNvSpPr>
            <a:spLocks noGrp="1" noRot="1" noChangeAspect="1" noChangeArrowheads="1" noTextEdit="1"/>
          </p:cNvSpPr>
          <p:nvPr>
            <p:ph type="sldImg"/>
          </p:nvPr>
        </p:nvSpPr>
        <p:spPr bwMode="auto">
          <a:xfrm>
            <a:off x="407988" y="696913"/>
            <a:ext cx="6203950"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We have been discussing ways to prevent false alarms, now it is time to discuss why preventing them is a good idea.</a:t>
            </a:r>
          </a:p>
          <a:p>
            <a:pPr eaLnBrk="1" hangingPunct="1">
              <a:spcBef>
                <a:spcPct val="0"/>
              </a:spcBef>
            </a:pPr>
            <a:endParaRPr lang="en-US" b="1" dirty="0"/>
          </a:p>
          <a:p>
            <a:pPr eaLnBrk="1" hangingPunct="1">
              <a:spcBef>
                <a:spcPct val="0"/>
              </a:spcBef>
            </a:pPr>
            <a:r>
              <a:rPr lang="en-US" dirty="0"/>
              <a:t>The single most dangerous result of false alarms is officer and fire fighter </a:t>
            </a:r>
            <a:r>
              <a:rPr lang="en-US" b="1" dirty="0"/>
              <a:t>complacency.  </a:t>
            </a:r>
            <a:r>
              <a:rPr lang="en-US" dirty="0"/>
              <a:t>Responding to the same location over and over again and not finding any criminal activity or fire event creates a situation in the mind of the public safety official that the next call will also be a false alarm when it may be the real thing.  When that happens, the officer or fire fighter may not be as prepared as he or she should be, which could lead to catastrophic results.  This is when officers, fire fighters and others, can get hurt or worse.</a:t>
            </a:r>
          </a:p>
          <a:p>
            <a:pPr eaLnBrk="1" hangingPunct="1">
              <a:spcBef>
                <a:spcPct val="0"/>
              </a:spcBef>
            </a:pPr>
            <a:endParaRPr lang="en-US" b="1" dirty="0"/>
          </a:p>
          <a:p>
            <a:pPr eaLnBrk="1" hangingPunct="1">
              <a:spcBef>
                <a:spcPct val="0"/>
              </a:spcBef>
            </a:pPr>
            <a:r>
              <a:rPr lang="en-US" dirty="0"/>
              <a:t>False alarms cost police, fire and EMS billions of dollars every year in wasted time, manpower and money.  These are resources that can never be recovered.  </a:t>
            </a:r>
          </a:p>
          <a:p>
            <a:pPr eaLnBrk="1" hangingPunct="1">
              <a:spcBef>
                <a:spcPct val="0"/>
              </a:spcBef>
            </a:pPr>
            <a:endParaRPr lang="en-US" dirty="0"/>
          </a:p>
          <a:p>
            <a:pPr eaLnBrk="1" hangingPunct="1">
              <a:spcBef>
                <a:spcPct val="0"/>
              </a:spcBef>
            </a:pPr>
            <a:r>
              <a:rPr lang="en-US" dirty="0"/>
              <a:t>How would you like to be the victim of a crime and have no police officer available to help you because he or she is on scene at what turns out to be a false alarm?  What if a fire starts in your business and the closest fire trucks are already out on a false alarm call?  Everything you own and your life savings have been put into your business and you are watching it go up in smoke because a fire company from farther away had to be called to assist.  False alarms take police and fire units out of service, where they are not able to respond to true emergencies, placing the entire community at increased risk.  This is a risk that we cannot afford.</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xfrm>
            <a:off x="407988" y="696913"/>
            <a:ext cx="6203950"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a:xfrm>
            <a:off x="703263" y="4421188"/>
            <a:ext cx="5613400" cy="4497387"/>
          </a:xfrm>
          <a:ln/>
        </p:spPr>
        <p:txBody>
          <a:bodyPr/>
          <a:lstStyle/>
          <a:p>
            <a:pPr eaLnBrk="1" fontAlgn="auto" hangingPunct="1">
              <a:spcBef>
                <a:spcPts val="0"/>
              </a:spcBef>
              <a:spcAft>
                <a:spcPts val="0"/>
              </a:spcAft>
              <a:defRPr/>
            </a:pPr>
            <a:r>
              <a:rPr lang="en-US" dirty="0"/>
              <a:t>You might think that there is no cost to the alarm industry for false alarms.  After all, alarm systems are their business.  However, there is a great cost.</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More false alarms mean more:</a:t>
            </a:r>
          </a:p>
          <a:p>
            <a:pPr eaLnBrk="1" fontAlgn="auto" hangingPunct="1">
              <a:spcBef>
                <a:spcPts val="0"/>
              </a:spcBef>
              <a:spcAft>
                <a:spcPts val="0"/>
              </a:spcAft>
              <a:defRPr/>
            </a:pPr>
            <a:endParaRPr lang="en-US" dirty="0"/>
          </a:p>
          <a:p>
            <a:pPr marL="171450" indent="-171450" eaLnBrk="1" fontAlgn="auto" hangingPunct="1">
              <a:spcBef>
                <a:spcPts val="0"/>
              </a:spcBef>
              <a:spcAft>
                <a:spcPts val="0"/>
              </a:spcAft>
              <a:buFont typeface="Arial" pitchFamily="34" charset="0"/>
              <a:buChar char="•"/>
              <a:defRPr/>
            </a:pPr>
            <a:r>
              <a:rPr lang="en-US" dirty="0"/>
              <a:t>Staff at central stations to answer calls, technicians to respond to troubleshoot, customer service staff to deal with alarm users.</a:t>
            </a:r>
          </a:p>
          <a:p>
            <a:pPr eaLnBrk="1" fontAlgn="auto" hangingPunct="1">
              <a:spcBef>
                <a:spcPts val="0"/>
              </a:spcBef>
              <a:spcAft>
                <a:spcPts val="0"/>
              </a:spcAft>
              <a:buFont typeface="Arial" pitchFamily="34" charset="0"/>
              <a:buNone/>
              <a:defRPr/>
            </a:pPr>
            <a:endParaRPr lang="en-US" dirty="0"/>
          </a:p>
          <a:p>
            <a:pPr marL="171450" indent="-171450" eaLnBrk="1" fontAlgn="auto" hangingPunct="1">
              <a:spcBef>
                <a:spcPts val="0"/>
              </a:spcBef>
              <a:spcAft>
                <a:spcPts val="0"/>
              </a:spcAft>
              <a:buFont typeface="Arial" pitchFamily="34" charset="0"/>
              <a:buChar char="•"/>
              <a:defRPr/>
            </a:pPr>
            <a:r>
              <a:rPr lang="en-US" dirty="0"/>
              <a:t>Increased training costs, and time.</a:t>
            </a:r>
          </a:p>
          <a:p>
            <a:pPr marL="0" indent="0" eaLnBrk="1" fontAlgn="auto" hangingPunct="1">
              <a:spcBef>
                <a:spcPts val="0"/>
              </a:spcBef>
              <a:spcAft>
                <a:spcPts val="0"/>
              </a:spcAft>
              <a:buFont typeface="Arial" pitchFamily="34" charset="0"/>
              <a:buNone/>
              <a:defRPr/>
            </a:pPr>
            <a:endParaRPr lang="en-US" dirty="0"/>
          </a:p>
          <a:p>
            <a:pPr marL="171450" indent="-171450" eaLnBrk="1" fontAlgn="auto" hangingPunct="1">
              <a:spcBef>
                <a:spcPts val="0"/>
              </a:spcBef>
              <a:spcAft>
                <a:spcPts val="0"/>
              </a:spcAft>
              <a:buFont typeface="Arial" pitchFamily="34" charset="0"/>
              <a:buChar char="•"/>
              <a:defRPr/>
            </a:pPr>
            <a:r>
              <a:rPr lang="en-US" dirty="0"/>
              <a:t>False alarms cause central station operators dispatching to the same location over and over again and hearing no criminal activity to become complacent, so they may not be prepared for the “real thing” when it happens.</a:t>
            </a:r>
          </a:p>
          <a:p>
            <a:pPr eaLnBrk="1" fontAlgn="auto" hangingPunct="1">
              <a:spcBef>
                <a:spcPts val="0"/>
              </a:spcBef>
              <a:spcAft>
                <a:spcPts val="0"/>
              </a:spcAft>
              <a:buFont typeface="Arial" pitchFamily="34" charset="0"/>
              <a:buNone/>
              <a:defRPr/>
            </a:pPr>
            <a:endParaRPr lang="en-US" dirty="0"/>
          </a:p>
          <a:p>
            <a:pPr marL="171450" indent="-171450" eaLnBrk="1" fontAlgn="auto" hangingPunct="1">
              <a:spcBef>
                <a:spcPts val="0"/>
              </a:spcBef>
              <a:spcAft>
                <a:spcPts val="0"/>
              </a:spcAft>
              <a:buFont typeface="Arial" pitchFamily="34" charset="0"/>
              <a:buChar char="•"/>
              <a:defRPr/>
            </a:pPr>
            <a:r>
              <a:rPr lang="en-US" dirty="0"/>
              <a:t>Many jurisdictions fine alarm companies</a:t>
            </a:r>
          </a:p>
          <a:p>
            <a:pPr eaLnBrk="1" fontAlgn="auto" hangingPunct="1">
              <a:spcBef>
                <a:spcPts val="0"/>
              </a:spcBef>
              <a:spcAft>
                <a:spcPts val="0"/>
              </a:spcAft>
              <a:defRPr/>
            </a:pPr>
            <a:endParaRPr lang="en-US" dirty="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6150F441-EF85-4694-A25D-E509B0DE8B43}" type="slidenum">
              <a:rPr lang="en-US" smtClean="0">
                <a:latin typeface="Calibri" pitchFamily="34" charset="0"/>
              </a:rPr>
              <a:pPr eaLnBrk="1" fontAlgn="base" hangingPunct="1">
                <a:spcBef>
                  <a:spcPct val="0"/>
                </a:spcBef>
                <a:spcAft>
                  <a:spcPct val="0"/>
                </a:spcAft>
              </a:pPr>
              <a:t>25</a:t>
            </a:fld>
            <a:endParaRPr lang="en-US" dirty="0">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40D4A5BF-8E6D-4086-863C-3E8873EA29B4}" type="slidenum">
              <a:rPr lang="en-US" smtClean="0">
                <a:latin typeface="Calibri" pitchFamily="34" charset="0"/>
              </a:rPr>
              <a:pPr eaLnBrk="1" fontAlgn="base" hangingPunct="1">
                <a:spcBef>
                  <a:spcPct val="0"/>
                </a:spcBef>
                <a:spcAft>
                  <a:spcPct val="0"/>
                </a:spcAft>
              </a:pPr>
              <a:t>26</a:t>
            </a:fld>
            <a:endParaRPr lang="en-US" dirty="0">
              <a:latin typeface="Calibri" pitchFamily="34" charset="0"/>
            </a:endParaRPr>
          </a:p>
        </p:txBody>
      </p:sp>
      <p:sp>
        <p:nvSpPr>
          <p:cNvPr id="75779" name="Rectangle 2"/>
          <p:cNvSpPr>
            <a:spLocks noGrp="1" noRot="1" noChangeAspect="1" noChangeArrowheads="1" noTextEdit="1"/>
          </p:cNvSpPr>
          <p:nvPr>
            <p:ph type="sldImg"/>
          </p:nvPr>
        </p:nvSpPr>
        <p:spPr bwMode="auto">
          <a:xfrm>
            <a:off x="407988" y="696913"/>
            <a:ext cx="6203950"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0"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eaLnBrk="1" hangingPunct="1">
              <a:spcBef>
                <a:spcPct val="0"/>
              </a:spcBef>
              <a:defRPr/>
            </a:pPr>
            <a:r>
              <a:rPr lang="en-US" dirty="0"/>
              <a:t>False alarms cost consumers as well.</a:t>
            </a:r>
          </a:p>
          <a:p>
            <a:pPr eaLnBrk="1" hangingPunct="1">
              <a:spcBef>
                <a:spcPct val="0"/>
              </a:spcBef>
              <a:defRPr/>
            </a:pPr>
            <a:endParaRPr lang="en-US" dirty="0"/>
          </a:p>
          <a:p>
            <a:pPr marL="171450" indent="-171450" eaLnBrk="1" hangingPunct="1">
              <a:spcBef>
                <a:spcPct val="0"/>
              </a:spcBef>
              <a:buFont typeface="Arial" pitchFamily="34" charset="0"/>
              <a:buChar char="•"/>
              <a:defRPr/>
            </a:pPr>
            <a:r>
              <a:rPr lang="en-US" dirty="0"/>
              <a:t> Alarm users are faced with paying false alarm response fees/fines imposed by local jurisdictions, which may range from $25 to as much as $4000 per false alarm.  It can be very difficult to justify throwing money away in fees and fines on a problem that is easily correctible.</a:t>
            </a:r>
          </a:p>
          <a:p>
            <a:pPr eaLnBrk="1" hangingPunct="1">
              <a:spcBef>
                <a:spcPct val="0"/>
              </a:spcBef>
              <a:defRPr/>
            </a:pPr>
            <a:endParaRPr lang="en-US" dirty="0"/>
          </a:p>
          <a:p>
            <a:pPr marL="171450" indent="-171450" eaLnBrk="1" hangingPunct="1">
              <a:spcBef>
                <a:spcPct val="0"/>
              </a:spcBef>
              <a:buFont typeface="Arial" pitchFamily="34" charset="0"/>
              <a:buChar char="•"/>
              <a:defRPr/>
            </a:pPr>
            <a:r>
              <a:rPr lang="en-US" dirty="0"/>
              <a:t> If a user doesn’t have a maintenance agreement with their alarm company, they can incur significant costs to troubleshoot and repair any equipment related alarm problems.  </a:t>
            </a:r>
          </a:p>
          <a:p>
            <a:pPr eaLnBrk="1" hangingPunct="1">
              <a:spcBef>
                <a:spcPct val="0"/>
              </a:spcBef>
              <a:defRPr/>
            </a:pPr>
            <a:endParaRPr lang="en-US" dirty="0"/>
          </a:p>
          <a:p>
            <a:pPr marL="171450" indent="-171450" eaLnBrk="1" hangingPunct="1">
              <a:spcBef>
                <a:spcPct val="0"/>
              </a:spcBef>
              <a:buFont typeface="Arial" pitchFamily="34" charset="0"/>
              <a:buChar char="•"/>
              <a:defRPr/>
            </a:pPr>
            <a:r>
              <a:rPr lang="en-US" dirty="0"/>
              <a:t> Users can expend a great deal of time and aggravation trying to understanding why they were charged with a false alarm and what can be done to correct the problem.  For business owners, this can mean taking time away from managing the business and possibly missing out on opportunities that could increase income and keep the business going.</a:t>
            </a:r>
          </a:p>
          <a:p>
            <a:pPr eaLnBrk="1" hangingPunct="1">
              <a:spcBef>
                <a:spcPct val="0"/>
              </a:spcBef>
              <a:defRPr/>
            </a:pPr>
            <a:endParaRPr lang="en-US" dirty="0"/>
          </a:p>
          <a:p>
            <a:pPr marL="171450" indent="-171450" eaLnBrk="1" hangingPunct="1">
              <a:spcBef>
                <a:spcPct val="0"/>
              </a:spcBef>
              <a:buFont typeface="Arial" pitchFamily="34" charset="0"/>
              <a:buChar char="•"/>
              <a:defRPr/>
            </a:pPr>
            <a:r>
              <a:rPr lang="en-US" dirty="0"/>
              <a:t>Alarm users may become so annoyed with their alarm system that they just stop using it.  This in turn, could affect their insurance rates or a carrier may deny a claim if they find out the system was not in use.</a:t>
            </a:r>
          </a:p>
          <a:p>
            <a:pPr eaLnBrk="1" hangingPunct="1">
              <a:spcBef>
                <a:spcPct val="0"/>
              </a:spcBef>
              <a:defRPr/>
            </a:pPr>
            <a:endParaRPr lang="en-US" dirty="0"/>
          </a:p>
          <a:p>
            <a:pPr eaLnBrk="1" hangingPunct="1">
              <a:spcBef>
                <a:spcPct val="0"/>
              </a:spcBef>
              <a:defRPr/>
            </a:pPr>
            <a:r>
              <a:rPr lang="en-US" dirty="0"/>
              <a:t>False alarms cause alarm users to become complacent as well so they may not be prepared for the “real thing” when it happens.</a:t>
            </a:r>
          </a:p>
          <a:p>
            <a:pPr eaLnBrk="1" hangingPunct="1">
              <a:spcBef>
                <a:spcPct val="0"/>
              </a:spcBef>
              <a:buFontTx/>
              <a:buChar char="-"/>
              <a:defRPr/>
            </a:pPr>
            <a:endParaRPr lang="en-US" b="1" dirty="0"/>
          </a:p>
          <a:p>
            <a:pPr eaLnBrk="1" hangingPunct="1">
              <a:spcBef>
                <a:spcPct val="0"/>
              </a:spcBef>
              <a:defRPr/>
            </a:pP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18A603E2-44AC-4648-AC2B-C3BEF11F15D7}" type="slidenum">
              <a:rPr lang="en-US" smtClean="0">
                <a:latin typeface="Calibri" pitchFamily="34" charset="0"/>
              </a:rPr>
              <a:pPr eaLnBrk="1" fontAlgn="base" hangingPunct="1">
                <a:spcBef>
                  <a:spcPct val="0"/>
                </a:spcBef>
                <a:spcAft>
                  <a:spcPct val="0"/>
                </a:spcAft>
              </a:pPr>
              <a:t>27</a:t>
            </a:fld>
            <a:endParaRPr lang="en-US" dirty="0">
              <a:latin typeface="Calibri" pitchFamily="34" charset="0"/>
            </a:endParaRPr>
          </a:p>
        </p:txBody>
      </p:sp>
      <p:sp>
        <p:nvSpPr>
          <p:cNvPr id="76803" name="Rectangle 2"/>
          <p:cNvSpPr>
            <a:spLocks noGrp="1" noRot="1" noChangeAspect="1" noChangeArrowheads="1" noTextEdit="1"/>
          </p:cNvSpPr>
          <p:nvPr>
            <p:ph type="sldImg"/>
          </p:nvPr>
        </p:nvSpPr>
        <p:spPr bwMode="auto">
          <a:xfrm>
            <a:off x="407988" y="696913"/>
            <a:ext cx="6203950"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pPr eaLnBrk="1" hangingPunct="1">
              <a:spcBef>
                <a:spcPct val="0"/>
              </a:spcBef>
              <a:defRPr/>
            </a:pPr>
            <a:r>
              <a:rPr lang="en-US" dirty="0"/>
              <a:t>The public at large also bears costs associated with false alarms, when they themselves may not even have an alarm system.</a:t>
            </a:r>
          </a:p>
          <a:p>
            <a:pPr eaLnBrk="1" hangingPunct="1">
              <a:spcBef>
                <a:spcPct val="0"/>
              </a:spcBef>
              <a:defRPr/>
            </a:pPr>
            <a:endParaRPr lang="en-US" dirty="0"/>
          </a:p>
          <a:p>
            <a:pPr marL="171450" indent="-171450" eaLnBrk="1" hangingPunct="1">
              <a:spcBef>
                <a:spcPct val="0"/>
              </a:spcBef>
              <a:buFont typeface="Arial" pitchFamily="34" charset="0"/>
              <a:buChar char="•"/>
              <a:defRPr/>
            </a:pPr>
            <a:r>
              <a:rPr lang="en-US" dirty="0"/>
              <a:t>Officers not available when you need them - If officers are responding to what turns out to be a false alarm, they may not be available to respond to real criminal activity, which puts citizens at greater risk.</a:t>
            </a:r>
          </a:p>
          <a:p>
            <a:pPr eaLnBrk="1" hangingPunct="1">
              <a:spcBef>
                <a:spcPct val="0"/>
              </a:spcBef>
              <a:buFont typeface="Arial" pitchFamily="34" charset="0"/>
              <a:buNone/>
              <a:defRPr/>
            </a:pPr>
            <a:endParaRPr lang="en-US" dirty="0"/>
          </a:p>
          <a:p>
            <a:pPr marL="171450" indent="-171450" eaLnBrk="1" hangingPunct="1">
              <a:spcBef>
                <a:spcPct val="0"/>
              </a:spcBef>
              <a:buFont typeface="Arial" pitchFamily="34" charset="0"/>
              <a:buChar char="•"/>
              <a:defRPr/>
            </a:pPr>
            <a:r>
              <a:rPr lang="en-US" dirty="0"/>
              <a:t>Subsidizing those with alarm systems - The huge costs to public safety to respond to false alarms can be borne by the entire community through higher taxes, etc.  So the net result is that those without alarm systems actually subsidize those who have them and cause false alarms.</a:t>
            </a:r>
          </a:p>
          <a:p>
            <a:pPr eaLnBrk="1" hangingPunct="1">
              <a:spcBef>
                <a:spcPct val="0"/>
              </a:spcBef>
              <a:buFont typeface="Arial" pitchFamily="34" charset="0"/>
              <a:buNone/>
              <a:defRPr/>
            </a:pPr>
            <a:endParaRPr lang="en-US" dirty="0"/>
          </a:p>
          <a:p>
            <a:pPr marL="171450" indent="-171450" eaLnBrk="1" hangingPunct="1">
              <a:spcBef>
                <a:spcPct val="0"/>
              </a:spcBef>
              <a:buFont typeface="Arial" pitchFamily="34" charset="0"/>
              <a:buChar char="•"/>
              <a:defRPr/>
            </a:pPr>
            <a:r>
              <a:rPr lang="en-US" dirty="0"/>
              <a:t>Increased risk of car crashes - When officers do respond to alarm signals with lights and sirens, which some still do, there is an increased risk to the general public on the highways.  We see time and time again that drivers have no idea what to do when a fire truck or police car with lights and sirens blaring come up behind them.  Some actually stop right in the middle of the road!  They become a hazard to themselves and everyone else on the road.</a:t>
            </a:r>
          </a:p>
          <a:p>
            <a:pPr eaLnBrk="1" hangingPunct="1">
              <a:spcBef>
                <a:spcPct val="0"/>
              </a:spcBef>
              <a:buFont typeface="Arial" pitchFamily="34" charset="0"/>
              <a:buNone/>
              <a:defRPr/>
            </a:pPr>
            <a:endParaRPr lang="en-US" dirty="0"/>
          </a:p>
          <a:p>
            <a:pPr marL="171450" indent="-171450" eaLnBrk="1" hangingPunct="1">
              <a:spcBef>
                <a:spcPct val="0"/>
              </a:spcBef>
              <a:buFont typeface="Arial" pitchFamily="34" charset="0"/>
              <a:buChar char="•"/>
              <a:defRPr/>
            </a:pPr>
            <a:r>
              <a:rPr lang="en-US" dirty="0"/>
              <a:t>Annoyance - There is also an annoyance factor when the neighboring community, including both residences and other businesses, have to listen to your alarm siren going off all hours of the day and night.  Think about how your alarm affects the entire community and put yourself in their shoes.  This alone should be enough to prompt you to fix whatever your false alarm problem is.  Your false alarms may cost you fees or fines assessed by your local jurisdiction and then you lose business due to an angry community.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0E910836-8787-4504-B41C-AE3C0FFF911B}" type="slidenum">
              <a:rPr lang="en-US" smtClean="0">
                <a:latin typeface="Calibri" pitchFamily="34" charset="0"/>
              </a:rPr>
              <a:pPr eaLnBrk="1" fontAlgn="base" hangingPunct="1">
                <a:spcBef>
                  <a:spcPct val="0"/>
                </a:spcBef>
                <a:spcAft>
                  <a:spcPct val="0"/>
                </a:spcAft>
              </a:pPr>
              <a:t>28</a:t>
            </a:fld>
            <a:endParaRPr lang="en-US" dirty="0">
              <a:latin typeface="Calibri" pitchFamily="34" charset="0"/>
            </a:endParaRPr>
          </a:p>
        </p:txBody>
      </p:sp>
      <p:sp>
        <p:nvSpPr>
          <p:cNvPr id="77827" name="Rectangle 2"/>
          <p:cNvSpPr>
            <a:spLocks noGrp="1" noRot="1" noChangeAspect="1" noChangeArrowheads="1" noTextEdit="1"/>
          </p:cNvSpPr>
          <p:nvPr>
            <p:ph type="sldImg"/>
          </p:nvPr>
        </p:nvSpPr>
        <p:spPr bwMode="auto">
          <a:xfrm>
            <a:off x="407988" y="696913"/>
            <a:ext cx="6203950"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dirty="0"/>
              <a:t>Take the time to familiarize yourself with the regulations in your local area.  Find out if you are required to permit your alarm.  Check to see what the alarm companies are required to do. </a:t>
            </a:r>
          </a:p>
          <a:p>
            <a:pPr eaLnBrk="1" hangingPunct="1">
              <a:spcBef>
                <a:spcPct val="0"/>
              </a:spcBef>
              <a:defRPr/>
            </a:pPr>
            <a:endParaRPr lang="en-US" dirty="0"/>
          </a:p>
          <a:p>
            <a:pPr marL="171450" indent="-171450" eaLnBrk="1" hangingPunct="1">
              <a:spcBef>
                <a:spcPct val="0"/>
              </a:spcBef>
              <a:buFont typeface="Arial" pitchFamily="34" charset="0"/>
              <a:buChar char="•"/>
              <a:defRPr/>
            </a:pPr>
            <a:r>
              <a:rPr lang="en-US" dirty="0"/>
              <a:t>State</a:t>
            </a:r>
          </a:p>
          <a:p>
            <a:pPr marL="171450" indent="-171450" eaLnBrk="1" hangingPunct="1">
              <a:spcBef>
                <a:spcPct val="0"/>
              </a:spcBef>
              <a:buFont typeface="Arial" pitchFamily="34" charset="0"/>
              <a:buChar char="•"/>
              <a:defRPr/>
            </a:pPr>
            <a:r>
              <a:rPr lang="en-US" dirty="0"/>
              <a:t>County</a:t>
            </a:r>
          </a:p>
          <a:p>
            <a:pPr marL="171450" indent="-171450" eaLnBrk="1" hangingPunct="1">
              <a:spcBef>
                <a:spcPct val="0"/>
              </a:spcBef>
              <a:buFont typeface="Arial" pitchFamily="34" charset="0"/>
              <a:buChar char="•"/>
              <a:defRPr/>
            </a:pPr>
            <a:r>
              <a:rPr lang="en-US" dirty="0"/>
              <a:t>City</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There is a great deal of information available at our website Faraonline.org.  If you have any questions, please contact FARA’s Executive Director Brad Shipp.</a:t>
            </a:r>
          </a:p>
          <a:p>
            <a:pPr eaLnBrk="1" hangingPunct="1">
              <a:spcBef>
                <a:spcPct val="0"/>
              </a:spcBef>
            </a:pPr>
            <a:endParaRPr lang="en-US" dirty="0"/>
          </a:p>
          <a:p>
            <a:pPr eaLnBrk="1" hangingPunct="1">
              <a:spcBef>
                <a:spcPct val="0"/>
              </a:spcBef>
            </a:pPr>
            <a:r>
              <a:rPr lang="en-US" dirty="0"/>
              <a:t>Thank you so much for your participation and I hope that you found the information helpful.</a:t>
            </a:r>
          </a:p>
          <a:p>
            <a:endParaRPr lang="en-US" dirty="0"/>
          </a:p>
        </p:txBody>
      </p:sp>
      <p:sp>
        <p:nvSpPr>
          <p:cNvPr id="4" name="Slide Number Placeholder 3"/>
          <p:cNvSpPr>
            <a:spLocks noGrp="1"/>
          </p:cNvSpPr>
          <p:nvPr>
            <p:ph type="sldNum" sz="quarter" idx="5"/>
          </p:nvPr>
        </p:nvSpPr>
        <p:spPr/>
        <p:txBody>
          <a:bodyPr/>
          <a:lstStyle/>
          <a:p>
            <a:fld id="{BB5CDC30-E7DE-40A8-BE99-B2CB0BF5D221}" type="slidenum">
              <a:rPr lang="en-US" smtClean="0"/>
              <a:t>29</a:t>
            </a:fld>
            <a:endParaRPr lang="en-US"/>
          </a:p>
        </p:txBody>
      </p:sp>
    </p:spTree>
    <p:extLst>
      <p:ext uri="{BB962C8B-B14F-4D97-AF65-F5344CB8AC3E}">
        <p14:creationId xmlns:p14="http://schemas.microsoft.com/office/powerpoint/2010/main" val="1570852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DF4D7B7A-FF87-45ED-8FC0-903B2C22A14E}" type="slidenum">
              <a:rPr lang="en-US" smtClean="0">
                <a:solidFill>
                  <a:srgbClr val="000000"/>
                </a:solidFill>
                <a:latin typeface="Calibri" pitchFamily="34" charset="0"/>
              </a:rPr>
              <a:pPr eaLnBrk="1" fontAlgn="base" hangingPunct="1">
                <a:spcBef>
                  <a:spcPct val="0"/>
                </a:spcBef>
                <a:spcAft>
                  <a:spcPct val="0"/>
                </a:spcAft>
              </a:pPr>
              <a:t>3</a:t>
            </a:fld>
            <a:endParaRPr lang="en-US" dirty="0">
              <a:solidFill>
                <a:srgbClr val="000000"/>
              </a:solidFill>
              <a:latin typeface="Calibri" pitchFamily="34" charset="0"/>
            </a:endParaRPr>
          </a:p>
        </p:txBody>
      </p:sp>
      <p:sp>
        <p:nvSpPr>
          <p:cNvPr id="52227" name="Rectangle 2"/>
          <p:cNvSpPr>
            <a:spLocks noGrp="1" noRot="1" noChangeAspect="1" noChangeArrowheads="1" noTextEdit="1"/>
          </p:cNvSpPr>
          <p:nvPr>
            <p:ph type="sldImg"/>
          </p:nvPr>
        </p:nvSpPr>
        <p:spPr bwMode="auto">
          <a:xfrm>
            <a:off x="407988" y="696913"/>
            <a:ext cx="6203950"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p:cNvSpPr>
            <a:spLocks noGrp="1" noChangeArrowheads="1"/>
          </p:cNvSpPr>
          <p:nvPr>
            <p:ph type="body" idx="1"/>
          </p:nvPr>
        </p:nvSpPr>
        <p:spPr bwMode="auto">
          <a:xfrm>
            <a:off x="466725" y="4421188"/>
            <a:ext cx="6164263" cy="4187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Burglar and fire alarms are important, and they can be the first line of defense for keeping property and employees safe.  They have been proven to lessen the chance of being burglarized. Studies show that just having an alarm system sign can reduce the chances of burglary.  As the cost of alarm systems goes down, the number of alarm systems increase.  Unfortunately, with this increase, the false alarm problem grows as well.  </a:t>
            </a:r>
          </a:p>
          <a:p>
            <a:pPr eaLnBrk="1" hangingPunct="1">
              <a:spcBef>
                <a:spcPct val="0"/>
              </a:spcBef>
            </a:pPr>
            <a:endParaRPr lang="en-US" dirty="0"/>
          </a:p>
          <a:p>
            <a:pPr eaLnBrk="1" hangingPunct="1">
              <a:spcBef>
                <a:spcPct val="0"/>
              </a:spcBef>
            </a:pPr>
            <a:r>
              <a:rPr lang="en-US" dirty="0"/>
              <a:t>False alarms are a significant problem for public safety throughout the country because they waste resources and divert or delay response to calls that may be true emergencies. Working together we can preserve resources and prevent the expense of false alarms. </a:t>
            </a:r>
          </a:p>
          <a:p>
            <a:pPr eaLnBrk="1" hangingPunct="1">
              <a:spcBef>
                <a:spcPct val="0"/>
              </a:spcBef>
            </a:pPr>
            <a:endParaRPr lang="en-US" dirty="0"/>
          </a:p>
          <a:p>
            <a:pPr eaLnBrk="1" hangingPunct="1">
              <a:spcBef>
                <a:spcPct val="0"/>
              </a:spcBef>
            </a:pPr>
            <a:r>
              <a:rPr lang="en-US" dirty="0"/>
              <a:t>In order to prevent them, it is necessary to know what a false alarm is. According to the National Burglar and Fire Alarm Association and the FARA Model Burglar Alarm Ordinance, a “False Alarm means an Alarm Dispatch Request to a law enforcement agency, when the responding law enforcement officer finds no evidence of a criminal offense or attempted criminal offense after having completed a timely investigation of the Alarm Site.” A false fire alarm is “the activation of any Fire Alarm System which results in a response by the fire department and which is caused by the negligence or intentional misuse of the Fire Alarm System by the Owner, its employees, or agents or any other activation of a Fire Alarm System not caused by heat, smoke or fire, exclusive of a Nuisance Fire Alarm.”</a:t>
            </a:r>
          </a:p>
          <a:p>
            <a:pPr eaLnBrk="1" hangingPunct="1">
              <a:spcBef>
                <a:spcPct val="0"/>
              </a:spcBef>
            </a:pP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9B86C927-49EA-4F3E-82D1-229D673F2F56}" type="slidenum">
              <a:rPr lang="en-US" smtClean="0">
                <a:solidFill>
                  <a:srgbClr val="000000"/>
                </a:solidFill>
                <a:latin typeface="Calibri" pitchFamily="34" charset="0"/>
              </a:rPr>
              <a:pPr eaLnBrk="1" fontAlgn="base" hangingPunct="1">
                <a:spcBef>
                  <a:spcPct val="0"/>
                </a:spcBef>
                <a:spcAft>
                  <a:spcPct val="0"/>
                </a:spcAft>
              </a:pPr>
              <a:t>4</a:t>
            </a:fld>
            <a:endParaRPr lang="en-US" dirty="0">
              <a:solidFill>
                <a:srgbClr val="000000"/>
              </a:solidFill>
              <a:latin typeface="Calibri" pitchFamily="34" charset="0"/>
            </a:endParaRPr>
          </a:p>
        </p:txBody>
      </p:sp>
      <p:sp>
        <p:nvSpPr>
          <p:cNvPr id="53251" name="Rectangle 2"/>
          <p:cNvSpPr>
            <a:spLocks noChangeArrowheads="1"/>
          </p:cNvSpPr>
          <p:nvPr/>
        </p:nvSpPr>
        <p:spPr bwMode="auto">
          <a:xfrm>
            <a:off x="3976688" y="0"/>
            <a:ext cx="304323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279" tIns="46640" rIns="93279" bIns="46640" anchor="ctr"/>
          <a:lstStyle/>
          <a:p>
            <a:endParaRPr lang="en-US" dirty="0">
              <a:solidFill>
                <a:srgbClr val="000000"/>
              </a:solidFill>
            </a:endParaRPr>
          </a:p>
        </p:txBody>
      </p:sp>
      <p:sp>
        <p:nvSpPr>
          <p:cNvPr id="53252" name="Rectangle 3"/>
          <p:cNvSpPr>
            <a:spLocks noChangeArrowheads="1"/>
          </p:cNvSpPr>
          <p:nvPr/>
        </p:nvSpPr>
        <p:spPr bwMode="auto">
          <a:xfrm>
            <a:off x="3976688" y="8840788"/>
            <a:ext cx="304323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33" tIns="0" rIns="19433" bIns="0" anchor="b"/>
          <a:lstStyle/>
          <a:p>
            <a:pPr algn="r" eaLnBrk="0" hangingPunct="0"/>
            <a:r>
              <a:rPr lang="en-US" sz="1000" i="1" dirty="0">
                <a:solidFill>
                  <a:srgbClr val="000000"/>
                </a:solidFill>
                <a:latin typeface="Times New Roman" pitchFamily="18" charset="0"/>
              </a:rPr>
              <a:t>65</a:t>
            </a:r>
          </a:p>
        </p:txBody>
      </p:sp>
      <p:sp>
        <p:nvSpPr>
          <p:cNvPr id="53253" name="Rectangle 4"/>
          <p:cNvSpPr>
            <a:spLocks noChangeArrowheads="1"/>
          </p:cNvSpPr>
          <p:nvPr/>
        </p:nvSpPr>
        <p:spPr bwMode="auto">
          <a:xfrm>
            <a:off x="0" y="8840788"/>
            <a:ext cx="30432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279" tIns="46640" rIns="93279" bIns="46640" anchor="ctr"/>
          <a:lstStyle/>
          <a:p>
            <a:endParaRPr lang="en-US" dirty="0">
              <a:solidFill>
                <a:srgbClr val="000000"/>
              </a:solidFill>
            </a:endParaRPr>
          </a:p>
        </p:txBody>
      </p:sp>
      <p:sp>
        <p:nvSpPr>
          <p:cNvPr id="53254" name="Rectangle 5"/>
          <p:cNvSpPr>
            <a:spLocks noChangeArrowheads="1"/>
          </p:cNvSpPr>
          <p:nvPr/>
        </p:nvSpPr>
        <p:spPr bwMode="auto">
          <a:xfrm>
            <a:off x="0" y="0"/>
            <a:ext cx="30432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279" tIns="46640" rIns="93279" bIns="46640" anchor="ctr"/>
          <a:lstStyle/>
          <a:p>
            <a:endParaRPr lang="en-US" dirty="0">
              <a:solidFill>
                <a:srgbClr val="000000"/>
              </a:solidFill>
            </a:endParaRPr>
          </a:p>
        </p:txBody>
      </p:sp>
      <p:sp>
        <p:nvSpPr>
          <p:cNvPr id="53255" name="Rectangle 6"/>
          <p:cNvSpPr>
            <a:spLocks noGrp="1" noRot="1" noChangeAspect="1" noChangeArrowheads="1" noTextEdit="1"/>
          </p:cNvSpPr>
          <p:nvPr>
            <p:ph type="sldImg"/>
          </p:nvPr>
        </p:nvSpPr>
        <p:spPr bwMode="auto">
          <a:xfrm>
            <a:off x="407988" y="696913"/>
            <a:ext cx="6203950"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6" name="Rectangle 7"/>
          <p:cNvSpPr>
            <a:spLocks noGrp="1" noChangeArrowheads="1"/>
          </p:cNvSpPr>
          <p:nvPr>
            <p:ph type="body" idx="1"/>
          </p:nvPr>
        </p:nvSpPr>
        <p:spPr bwMode="auto">
          <a:xfrm>
            <a:off x="466725" y="4421188"/>
            <a:ext cx="6164263" cy="4187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We are going to change gears now and discuss the workings of a system. When an alarm system is armed and a sensor is tripped, the system sends a signal alerting the monitoring center of a possible breach. Whatever the cause or whatever the type of sensor, an alarm system follows the same basic steps to communicate what is happening at the alarm site to the monitoring center. </a:t>
            </a:r>
          </a:p>
          <a:p>
            <a:pPr eaLnBrk="1" hangingPunct="1">
              <a:spcBef>
                <a:spcPct val="0"/>
              </a:spcBef>
            </a:pPr>
            <a:endParaRPr lang="en-US" dirty="0"/>
          </a:p>
          <a:p>
            <a:pPr eaLnBrk="1" hangingPunct="1">
              <a:spcBef>
                <a:spcPct val="0"/>
              </a:spcBef>
            </a:pPr>
            <a:r>
              <a:rPr lang="en-US" dirty="0"/>
              <a:t>But lets delve a little deeper into the system and understand how each part operates so that you can understand why what you do on scene can make a difference. </a:t>
            </a:r>
          </a:p>
          <a:p>
            <a:pPr eaLnBrk="1" hangingPunct="1">
              <a:spcBef>
                <a:spcPct val="0"/>
              </a:spcBef>
            </a:pP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9CE8C4D2-9852-4C1E-9EA4-2F0936F83DC9}" type="slidenum">
              <a:rPr lang="en-US" smtClean="0">
                <a:solidFill>
                  <a:srgbClr val="000000"/>
                </a:solidFill>
                <a:latin typeface="Calibri" pitchFamily="34" charset="0"/>
              </a:rPr>
              <a:pPr eaLnBrk="1" fontAlgn="base" hangingPunct="1">
                <a:spcBef>
                  <a:spcPct val="0"/>
                </a:spcBef>
                <a:spcAft>
                  <a:spcPct val="0"/>
                </a:spcAft>
              </a:pPr>
              <a:t>5</a:t>
            </a:fld>
            <a:endParaRPr lang="en-US" dirty="0">
              <a:solidFill>
                <a:srgbClr val="000000"/>
              </a:solidFill>
              <a:latin typeface="Calibri" pitchFamily="34" charset="0"/>
            </a:endParaRPr>
          </a:p>
        </p:txBody>
      </p:sp>
      <p:sp>
        <p:nvSpPr>
          <p:cNvPr id="54275" name="Rectangle 2"/>
          <p:cNvSpPr>
            <a:spLocks noGrp="1" noRot="1" noChangeAspect="1" noChangeArrowheads="1" noTextEdit="1"/>
          </p:cNvSpPr>
          <p:nvPr>
            <p:ph type="sldImg"/>
          </p:nvPr>
        </p:nvSpPr>
        <p:spPr bwMode="auto">
          <a:xfrm>
            <a:off x="407988" y="696913"/>
            <a:ext cx="6203950"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1"/>
          </p:nvPr>
        </p:nvSpPr>
        <p:spPr bwMode="auto">
          <a:xfrm>
            <a:off x="466725" y="4421188"/>
            <a:ext cx="6164263" cy="4187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The control panel is the “brain” of an alarm system. When a sensor of any kind is activated, the signal is transmitted to the control panel which in turn can then activate a siren and/or make notification to a monitoring center.  Depending on the type of connections installed, the alarm signal may seize the phone line and prevent any incoming or outgoing calls which can make it impossible for users to cancel the alarm. Having a phone line dedicated to the alarm system helps to eliminate this problem. New systems can also take advantage of modern technology and have a dedicated wireless phone capability which works exactly like your cell phone.</a:t>
            </a:r>
          </a:p>
          <a:p>
            <a:pPr eaLnBrk="1" hangingPunct="1">
              <a:spcBef>
                <a:spcPct val="0"/>
              </a:spcBef>
            </a:pPr>
            <a:endParaRPr lang="en-US" dirty="0"/>
          </a:p>
          <a:p>
            <a:pPr eaLnBrk="1" hangingPunct="1">
              <a:spcBef>
                <a:spcPct val="0"/>
              </a:spcBef>
            </a:pPr>
            <a:r>
              <a:rPr lang="en-US" dirty="0"/>
              <a:t>The control panel also includes the alarm system’s power supply and back-up battery. The control panel continuously monitors the system and can report any troubles within the system, such as a low battery,  a communication failure, or power loss. Unfortunately, most users are either not informed or forget that the battery requires regular maintenance and replacement just like the batteries in a smoke detector.  The alarm industry has set the standard that batteries should have enough power to run the system for a minimum of four hours in a power outage. Many jurisdictions charge for false alarms generated by low batteries when a power outage is shorter than 4 hours--so it is important to check the battery regularly.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6E1DA494-A8B3-4A33-87B6-5E2AD3C5C744}" type="slidenum">
              <a:rPr lang="en-US" smtClean="0">
                <a:solidFill>
                  <a:srgbClr val="000000"/>
                </a:solidFill>
                <a:latin typeface="Calibri" pitchFamily="34" charset="0"/>
              </a:rPr>
              <a:pPr eaLnBrk="1" fontAlgn="base" hangingPunct="1">
                <a:spcBef>
                  <a:spcPct val="0"/>
                </a:spcBef>
                <a:spcAft>
                  <a:spcPct val="0"/>
                </a:spcAft>
              </a:pPr>
              <a:t>6</a:t>
            </a:fld>
            <a:endParaRPr lang="en-US" dirty="0">
              <a:solidFill>
                <a:srgbClr val="000000"/>
              </a:solidFill>
              <a:latin typeface="Calibri" pitchFamily="34" charset="0"/>
            </a:endParaRPr>
          </a:p>
        </p:txBody>
      </p:sp>
      <p:sp>
        <p:nvSpPr>
          <p:cNvPr id="55299" name="Rectangle 2"/>
          <p:cNvSpPr>
            <a:spLocks noGrp="1" noRot="1" noChangeAspect="1" noChangeArrowheads="1" noTextEdit="1"/>
          </p:cNvSpPr>
          <p:nvPr>
            <p:ph type="sldImg"/>
          </p:nvPr>
        </p:nvSpPr>
        <p:spPr bwMode="auto">
          <a:xfrm>
            <a:off x="407988" y="696913"/>
            <a:ext cx="6203950"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a:xfrm>
            <a:off x="466725" y="4421188"/>
            <a:ext cx="6164263" cy="4187825"/>
          </a:xfrm>
          <a:ln/>
        </p:spPr>
        <p:txBody>
          <a:bodyPr/>
          <a:lstStyle/>
          <a:p>
            <a:pPr eaLnBrk="1" fontAlgn="auto" hangingPunct="1">
              <a:spcBef>
                <a:spcPts val="0"/>
              </a:spcBef>
              <a:spcAft>
                <a:spcPts val="0"/>
              </a:spcAft>
              <a:defRPr/>
            </a:pPr>
            <a:r>
              <a:rPr lang="en-US" dirty="0"/>
              <a:t>You can think of the keypad as the “translator” for the system and it is how users communicate with the system.  The keypad is used to arm and disarm the system, and notify the monitoring center that you are authorized to be on the premises. The most important thing you can learn is how to responsibly use the keypad and your associated codes. Knowledge of the system keypad is essential to proper operation of the alarm system. Anyone who has a key to enter the premises should be fully trained in the basic features of the system keypad. </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Entry/exit errors are one of the most common causes of false alarms. To prevent these errors:</a:t>
            </a:r>
          </a:p>
          <a:p>
            <a:pPr eaLnBrk="1" fontAlgn="auto" hangingPunct="1">
              <a:spcBef>
                <a:spcPts val="0"/>
              </a:spcBef>
              <a:spcAft>
                <a:spcPts val="0"/>
              </a:spcAft>
              <a:defRPr/>
            </a:pPr>
            <a:r>
              <a:rPr lang="en-US" dirty="0"/>
              <a:t> </a:t>
            </a:r>
          </a:p>
          <a:p>
            <a:pPr marL="171450" indent="-171450" eaLnBrk="1" fontAlgn="auto" hangingPunct="1">
              <a:spcBef>
                <a:spcPts val="0"/>
              </a:spcBef>
              <a:spcAft>
                <a:spcPts val="0"/>
              </a:spcAft>
              <a:buFont typeface="Arial" pitchFamily="34" charset="0"/>
              <a:buChar char="•"/>
              <a:defRPr/>
            </a:pPr>
            <a:r>
              <a:rPr lang="en-US" dirty="0"/>
              <a:t>Find out what your entry/exit delay times are and what doors can be used to exit the premises. It does matter.</a:t>
            </a:r>
          </a:p>
          <a:p>
            <a:pPr marL="171450" indent="-171450" eaLnBrk="1" fontAlgn="auto" hangingPunct="1">
              <a:spcBef>
                <a:spcPts val="0"/>
              </a:spcBef>
              <a:spcAft>
                <a:spcPts val="0"/>
              </a:spcAft>
              <a:buFont typeface="Arial" pitchFamily="34" charset="0"/>
              <a:buChar char="•"/>
              <a:defRPr/>
            </a:pPr>
            <a:endParaRPr lang="en-US" dirty="0"/>
          </a:p>
          <a:p>
            <a:pPr marL="171450" indent="-171450" eaLnBrk="1" fontAlgn="auto" hangingPunct="1">
              <a:spcBef>
                <a:spcPts val="0"/>
              </a:spcBef>
              <a:spcAft>
                <a:spcPts val="0"/>
              </a:spcAft>
              <a:buFont typeface="Arial" pitchFamily="34" charset="0"/>
              <a:buChar char="•"/>
              <a:defRPr/>
            </a:pPr>
            <a:r>
              <a:rPr lang="en-US" dirty="0"/>
              <a:t>Make sure all doors and windows are locked and that all other employees have exited before setting the alarm.</a:t>
            </a:r>
          </a:p>
          <a:p>
            <a:pPr marL="171450" indent="-171450" eaLnBrk="1" fontAlgn="auto" hangingPunct="1">
              <a:spcBef>
                <a:spcPts val="0"/>
              </a:spcBef>
              <a:spcAft>
                <a:spcPts val="0"/>
              </a:spcAft>
              <a:buFont typeface="Arial" pitchFamily="34" charset="0"/>
              <a:buChar char="•"/>
              <a:defRPr/>
            </a:pPr>
            <a:endParaRPr lang="en-US" dirty="0"/>
          </a:p>
          <a:p>
            <a:pPr marL="171450" indent="-171450" eaLnBrk="1" fontAlgn="auto" hangingPunct="1">
              <a:spcBef>
                <a:spcPts val="0"/>
              </a:spcBef>
              <a:spcAft>
                <a:spcPts val="0"/>
              </a:spcAft>
              <a:buFont typeface="Arial" pitchFamily="34" charset="0"/>
              <a:buChar char="•"/>
              <a:defRPr/>
            </a:pPr>
            <a:r>
              <a:rPr lang="en-US" dirty="0"/>
              <a:t>Understand how and when to use the hold-up/panic button, if there is one available.</a:t>
            </a:r>
          </a:p>
          <a:p>
            <a:pPr marL="171450" indent="-171450" eaLnBrk="1" fontAlgn="auto" hangingPunct="1">
              <a:spcBef>
                <a:spcPts val="0"/>
              </a:spcBef>
              <a:spcAft>
                <a:spcPts val="0"/>
              </a:spcAft>
              <a:buFont typeface="Arial" pitchFamily="34" charset="0"/>
              <a:buChar char="•"/>
              <a:defRPr/>
            </a:pPr>
            <a:endParaRPr lang="en-US" dirty="0"/>
          </a:p>
          <a:p>
            <a:pPr marL="171450" indent="-171450" eaLnBrk="1" fontAlgn="auto" hangingPunct="1">
              <a:spcBef>
                <a:spcPts val="0"/>
              </a:spcBef>
              <a:spcAft>
                <a:spcPts val="0"/>
              </a:spcAft>
              <a:buFont typeface="Arial" pitchFamily="34" charset="0"/>
              <a:buChar char="•"/>
              <a:defRPr/>
            </a:pPr>
            <a:r>
              <a:rPr lang="en-US" dirty="0"/>
              <a:t>And if you make a mistake, CALL the monitoring center and use your </a:t>
            </a:r>
            <a:r>
              <a:rPr lang="en-US" u="sng" dirty="0"/>
              <a:t>password</a:t>
            </a:r>
            <a:r>
              <a:rPr lang="en-US" dirty="0"/>
              <a:t> to prevent a police dispatch. </a:t>
            </a:r>
          </a:p>
          <a:p>
            <a:pPr marL="228851" indent="-228851" eaLnBrk="1" fontAlgn="auto" hangingPunct="1">
              <a:spcBef>
                <a:spcPts val="0"/>
              </a:spcBef>
              <a:spcAft>
                <a:spcPts val="0"/>
              </a:spcAft>
              <a:defRPr/>
            </a:pPr>
            <a:endParaRPr lang="en-US" dirty="0"/>
          </a:p>
          <a:p>
            <a:pPr marL="228851" indent="-228851" eaLnBrk="1" fontAlgn="auto" hangingPunct="1">
              <a:spcBef>
                <a:spcPts val="0"/>
              </a:spcBef>
              <a:spcAft>
                <a:spcPts val="0"/>
              </a:spcAft>
              <a:defRPr/>
            </a:pPr>
            <a:r>
              <a:rPr lang="en-US" dirty="0"/>
              <a:t>These are just a few of the errors alarm units see on a daily basis, and we will be discussing</a:t>
            </a:r>
          </a:p>
          <a:p>
            <a:pPr marL="228851" indent="-228851" eaLnBrk="1" fontAlgn="auto" hangingPunct="1">
              <a:spcBef>
                <a:spcPts val="0"/>
              </a:spcBef>
              <a:spcAft>
                <a:spcPts val="0"/>
              </a:spcAft>
              <a:defRPr/>
            </a:pPr>
            <a:r>
              <a:rPr lang="en-US" dirty="0"/>
              <a:t>them further later on in the course.  </a:t>
            </a:r>
          </a:p>
          <a:p>
            <a:pPr eaLnBrk="1" fontAlgn="auto" hangingPunct="1">
              <a:spcBef>
                <a:spcPts val="0"/>
              </a:spcBef>
              <a:spcAft>
                <a:spcPts val="0"/>
              </a:spcAft>
              <a:defRPr/>
            </a:pPr>
            <a:endParaRPr lang="en-US" dirty="0"/>
          </a:p>
          <a:p>
            <a:pPr eaLnBrk="1" fontAlgn="auto" hangingPunct="1">
              <a:spcBef>
                <a:spcPts val="0"/>
              </a:spcBef>
              <a:spcAft>
                <a:spcPts val="0"/>
              </a:spcAft>
              <a:defRPr/>
            </a:pP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407988" y="696913"/>
            <a:ext cx="6203950"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Sensors are the figurative eyes and ears of an alarm system. These components are generally designed to detect one specific thing so well designed systems will use several types of sensors.  Some of the sensors available today include:</a:t>
            </a:r>
          </a:p>
          <a:p>
            <a:pPr eaLnBrk="1" hangingPunct="1">
              <a:spcBef>
                <a:spcPct val="0"/>
              </a:spcBef>
            </a:pPr>
            <a:endParaRPr lang="en-US" dirty="0"/>
          </a:p>
          <a:p>
            <a:pPr lvl="1" eaLnBrk="1" hangingPunct="1">
              <a:spcBef>
                <a:spcPct val="0"/>
              </a:spcBef>
              <a:buFontTx/>
              <a:buChar char="•"/>
            </a:pPr>
            <a:r>
              <a:rPr lang="en-US" dirty="0"/>
              <a:t>Motion detectors</a:t>
            </a:r>
          </a:p>
          <a:p>
            <a:pPr lvl="1" eaLnBrk="1" hangingPunct="1">
              <a:spcBef>
                <a:spcPct val="0"/>
              </a:spcBef>
              <a:buFontTx/>
              <a:buChar char="•"/>
            </a:pPr>
            <a:endParaRPr lang="en-US" dirty="0"/>
          </a:p>
          <a:p>
            <a:pPr lvl="1" eaLnBrk="1" hangingPunct="1">
              <a:spcBef>
                <a:spcPct val="0"/>
              </a:spcBef>
              <a:buFontTx/>
              <a:buChar char="•"/>
            </a:pPr>
            <a:r>
              <a:rPr lang="en-US" dirty="0"/>
              <a:t>Sound detectors</a:t>
            </a:r>
          </a:p>
          <a:p>
            <a:pPr lvl="1" eaLnBrk="1" hangingPunct="1">
              <a:spcBef>
                <a:spcPct val="0"/>
              </a:spcBef>
              <a:buFontTx/>
              <a:buChar char="•"/>
            </a:pPr>
            <a:endParaRPr lang="en-US" dirty="0"/>
          </a:p>
          <a:p>
            <a:pPr lvl="1" eaLnBrk="1" hangingPunct="1">
              <a:spcBef>
                <a:spcPct val="0"/>
              </a:spcBef>
              <a:buFontTx/>
              <a:buChar char="•"/>
            </a:pPr>
            <a:r>
              <a:rPr lang="en-US" dirty="0"/>
              <a:t>Environmental sensors</a:t>
            </a:r>
          </a:p>
          <a:p>
            <a:pPr lvl="1" eaLnBrk="1" hangingPunct="1">
              <a:spcBef>
                <a:spcPct val="0"/>
              </a:spcBef>
              <a:buFontTx/>
              <a:buChar char="•"/>
            </a:pPr>
            <a:endParaRPr lang="en-US" dirty="0"/>
          </a:p>
          <a:p>
            <a:pPr lvl="1" eaLnBrk="1" hangingPunct="1">
              <a:spcBef>
                <a:spcPct val="0"/>
              </a:spcBef>
              <a:buFontTx/>
              <a:buChar char="•"/>
            </a:pPr>
            <a:r>
              <a:rPr lang="en-US" dirty="0"/>
              <a:t>Video equipment</a:t>
            </a:r>
          </a:p>
          <a:p>
            <a:pPr eaLnBrk="1" hangingPunct="1">
              <a:spcBef>
                <a:spcPct val="0"/>
              </a:spcBef>
            </a:pPr>
            <a:endParaRPr lang="en-US" i="1" dirty="0"/>
          </a:p>
          <a:p>
            <a:pPr eaLnBrk="1" hangingPunct="1">
              <a:spcBef>
                <a:spcPct val="0"/>
              </a:spcBef>
            </a:pPr>
            <a:r>
              <a:rPr lang="en-US" dirty="0"/>
              <a:t>Let’s look at some of these in more detail.</a:t>
            </a:r>
            <a:endParaRPr lang="en-US" i="1" dirty="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66BA8072-0A29-4988-A66B-549DA215B653}" type="slidenum">
              <a:rPr lang="en-US" smtClean="0">
                <a:latin typeface="Calibri" pitchFamily="34" charset="0"/>
              </a:rPr>
              <a:pPr eaLnBrk="1" fontAlgn="base" hangingPunct="1">
                <a:spcBef>
                  <a:spcPct val="0"/>
                </a:spcBef>
                <a:spcAft>
                  <a:spcPct val="0"/>
                </a:spcAft>
              </a:pPr>
              <a:t>7</a:t>
            </a:fld>
            <a:endParaRPr lang="en-US" dirty="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F80CFEDC-68B3-4601-A5CA-129F6EA1A6DF}" type="slidenum">
              <a:rPr lang="en-US" smtClean="0">
                <a:solidFill>
                  <a:srgbClr val="000000"/>
                </a:solidFill>
                <a:latin typeface="Calibri" pitchFamily="34" charset="0"/>
              </a:rPr>
              <a:pPr eaLnBrk="1" fontAlgn="base" hangingPunct="1">
                <a:spcBef>
                  <a:spcPct val="0"/>
                </a:spcBef>
                <a:spcAft>
                  <a:spcPct val="0"/>
                </a:spcAft>
              </a:pPr>
              <a:t>8</a:t>
            </a:fld>
            <a:endParaRPr lang="en-US" dirty="0">
              <a:solidFill>
                <a:srgbClr val="000000"/>
              </a:solidFill>
              <a:latin typeface="Calibri" pitchFamily="34" charset="0"/>
            </a:endParaRPr>
          </a:p>
        </p:txBody>
      </p:sp>
      <p:sp>
        <p:nvSpPr>
          <p:cNvPr id="57347" name="Rectangle 2"/>
          <p:cNvSpPr>
            <a:spLocks noGrp="1" noRot="1" noChangeAspect="1" noChangeArrowheads="1" noTextEdit="1"/>
          </p:cNvSpPr>
          <p:nvPr>
            <p:ph type="sldImg"/>
          </p:nvPr>
        </p:nvSpPr>
        <p:spPr bwMode="auto">
          <a:xfrm>
            <a:off x="407988" y="696913"/>
            <a:ext cx="6203950"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a:xfrm>
            <a:off x="466725" y="4421188"/>
            <a:ext cx="6164263" cy="4187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Motion detectors do just what the name implies, they sense motion in an area and act as the “eyes” of the system.  Today, many systems also include cameras which can act as true eyes into an alarm site. However, the motion detectors are still needed to warn someone at the monitoring center of the need to look at the video.  </a:t>
            </a:r>
          </a:p>
          <a:p>
            <a:pPr eaLnBrk="1" hangingPunct="1">
              <a:spcBef>
                <a:spcPct val="0"/>
              </a:spcBef>
            </a:pPr>
            <a:endParaRPr lang="en-US" dirty="0"/>
          </a:p>
          <a:p>
            <a:pPr eaLnBrk="1" hangingPunct="1">
              <a:spcBef>
                <a:spcPct val="0"/>
              </a:spcBef>
            </a:pPr>
            <a:r>
              <a:rPr lang="en-US" dirty="0"/>
              <a:t>In retail environments, one of the most common errors is hanging signs or other items from the ceiling or placing balloons in an area monitored by a motion detector.  Because the motion detector is off during the day, there is no response.  However, when the heat or A/C comes on at night, the balloons or signs move and can activate the motion sensor.  This problem can be avoided by consulting with the alarm company and hanging signs out of the range of the motion detector.  Another solution may be to turn off the heat or A/C at night.</a:t>
            </a:r>
          </a:p>
          <a:p>
            <a:pPr eaLnBrk="1" hangingPunct="1">
              <a:spcBef>
                <a:spcPct val="0"/>
              </a:spcBef>
            </a:pPr>
            <a:endParaRPr lang="en-US" dirty="0"/>
          </a:p>
          <a:p>
            <a:pPr eaLnBrk="1" hangingPunct="1">
              <a:spcBef>
                <a:spcPct val="0"/>
              </a:spcBef>
            </a:pPr>
            <a:r>
              <a:rPr lang="en-US" dirty="0"/>
              <a:t>Birds or small animals are another common cause of motion detector signals.  If you have birds inside your business frequently, then do not set the motion sensors when you close. Another option might be to ask the alarm company to call you first if they receive a motion detector signal.  If there is no signal from a perimeter sensor, it may be safe to assume that the signal is due to the bird and can be ignored.  Remember to clean these devices regularly so that bugs or spiders don’t “move in” and set off the alarm. </a:t>
            </a:r>
          </a:p>
          <a:p>
            <a:pPr eaLnBrk="1" hangingPunct="1">
              <a:spcBef>
                <a:spcPct val="0"/>
              </a:spcBef>
            </a:pPr>
            <a:r>
              <a:rPr lang="en-US" dirty="0"/>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1F293BFA-1ED9-498F-AE3A-B9D6523FA4C7}" type="slidenum">
              <a:rPr lang="en-US" smtClean="0">
                <a:solidFill>
                  <a:srgbClr val="000000"/>
                </a:solidFill>
                <a:latin typeface="Calibri" pitchFamily="34" charset="0"/>
              </a:rPr>
              <a:pPr eaLnBrk="1" fontAlgn="base" hangingPunct="1">
                <a:spcBef>
                  <a:spcPct val="0"/>
                </a:spcBef>
                <a:spcAft>
                  <a:spcPct val="0"/>
                </a:spcAft>
              </a:pPr>
              <a:t>9</a:t>
            </a:fld>
            <a:endParaRPr lang="en-US" dirty="0">
              <a:solidFill>
                <a:srgbClr val="000000"/>
              </a:solidFill>
              <a:latin typeface="Calibri" pitchFamily="34" charset="0"/>
            </a:endParaRPr>
          </a:p>
        </p:txBody>
      </p:sp>
      <p:sp>
        <p:nvSpPr>
          <p:cNvPr id="58371" name="Rectangle 2"/>
          <p:cNvSpPr>
            <a:spLocks noGrp="1" noRot="1" noChangeAspect="1" noChangeArrowheads="1" noTextEdit="1"/>
          </p:cNvSpPr>
          <p:nvPr>
            <p:ph type="sldImg"/>
          </p:nvPr>
        </p:nvSpPr>
        <p:spPr bwMode="auto">
          <a:xfrm>
            <a:off x="407988" y="696913"/>
            <a:ext cx="6203950"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p:cNvSpPr>
            <a:spLocks noGrp="1" noChangeArrowheads="1"/>
          </p:cNvSpPr>
          <p:nvPr>
            <p:ph type="body" idx="1"/>
          </p:nvPr>
        </p:nvSpPr>
        <p:spPr bwMode="auto">
          <a:xfrm>
            <a:off x="466725" y="4421188"/>
            <a:ext cx="6164263" cy="4187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Glass doors or windows can be the easiest entry point for intruders --unless there is an unlocked door of course.  Glass break detectors are designed to  “listen” for the sound of breaking glass. They are generally installed on the ceiling or wall near a window. Once activated, the device sends a signal to the control panel.</a:t>
            </a:r>
          </a:p>
          <a:p>
            <a:pPr eaLnBrk="1" hangingPunct="1">
              <a:spcBef>
                <a:spcPct val="0"/>
              </a:spcBef>
            </a:pPr>
            <a:endParaRPr lang="en-US" dirty="0"/>
          </a:p>
          <a:p>
            <a:pPr eaLnBrk="1" hangingPunct="1">
              <a:spcBef>
                <a:spcPct val="0"/>
              </a:spcBef>
            </a:pPr>
            <a:r>
              <a:rPr lang="en-US" dirty="0"/>
              <a:t>Glass break detectors have limitations.  They can only protect a limited area or space and should not be installed in high noise environments.  Because the detectors work by detecting the frequency of a noise--if the frequency of any sound matches that of breaking glass, the detector will respond. Thus, they can be activated by thunder, weed-eaters, and barking dogs.  Newer improved glass break sensors are “dual” technology and must sense a shock or “thump” along with the glass break frequency before they send a signal.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323C7-CAFE-6A7B-14B2-A30E2CFD0FB9}"/>
              </a:ext>
            </a:extLst>
          </p:cNvPr>
          <p:cNvSpPr>
            <a:spLocks noGrp="1"/>
          </p:cNvSpPr>
          <p:nvPr>
            <p:ph type="ctrTitle"/>
          </p:nvPr>
        </p:nvSpPr>
        <p:spPr>
          <a:xfrm>
            <a:off x="1524000" y="2364509"/>
            <a:ext cx="9144000" cy="1145454"/>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2651DE7-3C89-D940-2281-A4ECAE8E5C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BCD292-C5FF-F64E-6FB4-2C1E87F429FF}"/>
              </a:ext>
            </a:extLst>
          </p:cNvPr>
          <p:cNvSpPr>
            <a:spLocks noGrp="1"/>
          </p:cNvSpPr>
          <p:nvPr>
            <p:ph type="dt" sz="half" idx="10"/>
          </p:nvPr>
        </p:nvSpPr>
        <p:spPr>
          <a:xfrm>
            <a:off x="838200" y="6356350"/>
            <a:ext cx="2743200" cy="365125"/>
          </a:xfrm>
          <a:prstGeom prst="rect">
            <a:avLst/>
          </a:prstGeom>
        </p:spPr>
        <p:txBody>
          <a:bodyPr/>
          <a:lstStyle/>
          <a:p>
            <a:fld id="{0E9E3303-CE36-490A-A6C8-9C6685A1C1A7}" type="datetimeFigureOut">
              <a:rPr lang="en-US" smtClean="0"/>
              <a:t>1/18/2023</a:t>
            </a:fld>
            <a:endParaRPr lang="en-US"/>
          </a:p>
        </p:txBody>
      </p:sp>
      <p:sp>
        <p:nvSpPr>
          <p:cNvPr id="5" name="Footer Placeholder 4">
            <a:extLst>
              <a:ext uri="{FF2B5EF4-FFF2-40B4-BE49-F238E27FC236}">
                <a16:creationId xmlns:a16="http://schemas.microsoft.com/office/drawing/2014/main" id="{C3247A2E-5EE3-61E5-D93C-8CAD5302F4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18D646-E298-EC30-82F1-621B1D7CFA63}"/>
              </a:ext>
            </a:extLst>
          </p:cNvPr>
          <p:cNvSpPr>
            <a:spLocks noGrp="1"/>
          </p:cNvSpPr>
          <p:nvPr>
            <p:ph type="sldNum" sz="quarter" idx="12"/>
          </p:nvPr>
        </p:nvSpPr>
        <p:spPr/>
        <p:txBody>
          <a:bodyPr/>
          <a:lstStyle/>
          <a:p>
            <a:fld id="{5A92615F-889F-4C08-BF69-BEF13233377D}" type="slidenum">
              <a:rPr lang="en-US" smtClean="0"/>
              <a:t>‹#›</a:t>
            </a:fld>
            <a:endParaRPr lang="en-US"/>
          </a:p>
        </p:txBody>
      </p:sp>
      <p:pic>
        <p:nvPicPr>
          <p:cNvPr id="7" name="Picture 6" descr="A picture containing text&#10;&#10;Description automatically generated">
            <a:extLst>
              <a:ext uri="{FF2B5EF4-FFF2-40B4-BE49-F238E27FC236}">
                <a16:creationId xmlns:a16="http://schemas.microsoft.com/office/drawing/2014/main" id="{A25F1DDE-65C3-36B4-6CC0-BBD6E3AB8D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00200" y="498347"/>
            <a:ext cx="9145276" cy="1829055"/>
          </a:xfrm>
          <a:prstGeom prst="rect">
            <a:avLst/>
          </a:prstGeom>
        </p:spPr>
      </p:pic>
    </p:spTree>
    <p:extLst>
      <p:ext uri="{BB962C8B-B14F-4D97-AF65-F5344CB8AC3E}">
        <p14:creationId xmlns:p14="http://schemas.microsoft.com/office/powerpoint/2010/main" val="4115042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999C8-98F7-AE4E-2DE1-0816E4A0CA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A3BCC2-C7FE-F884-74FE-86277D7C6F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8F95B9-A5E5-7BAC-F4C9-448A3E373181}"/>
              </a:ext>
            </a:extLst>
          </p:cNvPr>
          <p:cNvSpPr>
            <a:spLocks noGrp="1"/>
          </p:cNvSpPr>
          <p:nvPr>
            <p:ph type="dt" sz="half" idx="10"/>
          </p:nvPr>
        </p:nvSpPr>
        <p:spPr>
          <a:xfrm>
            <a:off x="838200" y="6356350"/>
            <a:ext cx="2743200" cy="365125"/>
          </a:xfrm>
          <a:prstGeom prst="rect">
            <a:avLst/>
          </a:prstGeom>
        </p:spPr>
        <p:txBody>
          <a:bodyPr/>
          <a:lstStyle/>
          <a:p>
            <a:fld id="{0E9E3303-CE36-490A-A6C8-9C6685A1C1A7}" type="datetimeFigureOut">
              <a:rPr lang="en-US" smtClean="0"/>
              <a:t>1/18/2023</a:t>
            </a:fld>
            <a:endParaRPr lang="en-US"/>
          </a:p>
        </p:txBody>
      </p:sp>
      <p:sp>
        <p:nvSpPr>
          <p:cNvPr id="5" name="Footer Placeholder 4">
            <a:extLst>
              <a:ext uri="{FF2B5EF4-FFF2-40B4-BE49-F238E27FC236}">
                <a16:creationId xmlns:a16="http://schemas.microsoft.com/office/drawing/2014/main" id="{BD2F2E65-F0BB-177C-A433-D228FEE530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4DDBBB-0BC1-13EF-286F-9EEFD1F6881C}"/>
              </a:ext>
            </a:extLst>
          </p:cNvPr>
          <p:cNvSpPr>
            <a:spLocks noGrp="1"/>
          </p:cNvSpPr>
          <p:nvPr>
            <p:ph type="sldNum" sz="quarter" idx="12"/>
          </p:nvPr>
        </p:nvSpPr>
        <p:spPr/>
        <p:txBody>
          <a:bodyPr/>
          <a:lstStyle/>
          <a:p>
            <a:fld id="{5A92615F-889F-4C08-BF69-BEF13233377D}" type="slidenum">
              <a:rPr lang="en-US" smtClean="0"/>
              <a:t>‹#›</a:t>
            </a:fld>
            <a:endParaRPr lang="en-US"/>
          </a:p>
        </p:txBody>
      </p:sp>
    </p:spTree>
    <p:extLst>
      <p:ext uri="{BB962C8B-B14F-4D97-AF65-F5344CB8AC3E}">
        <p14:creationId xmlns:p14="http://schemas.microsoft.com/office/powerpoint/2010/main" val="2890315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34004D-15CA-FA83-226A-926A275B81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7990E9-DAF0-38BF-593A-9A2D521472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534033-7032-52E2-D0D2-598A0F5B0188}"/>
              </a:ext>
            </a:extLst>
          </p:cNvPr>
          <p:cNvSpPr>
            <a:spLocks noGrp="1"/>
          </p:cNvSpPr>
          <p:nvPr>
            <p:ph type="dt" sz="half" idx="10"/>
          </p:nvPr>
        </p:nvSpPr>
        <p:spPr>
          <a:xfrm>
            <a:off x="838200" y="6356350"/>
            <a:ext cx="2743200" cy="365125"/>
          </a:xfrm>
          <a:prstGeom prst="rect">
            <a:avLst/>
          </a:prstGeom>
        </p:spPr>
        <p:txBody>
          <a:bodyPr/>
          <a:lstStyle/>
          <a:p>
            <a:fld id="{0E9E3303-CE36-490A-A6C8-9C6685A1C1A7}" type="datetimeFigureOut">
              <a:rPr lang="en-US" smtClean="0"/>
              <a:t>1/18/2023</a:t>
            </a:fld>
            <a:endParaRPr lang="en-US"/>
          </a:p>
        </p:txBody>
      </p:sp>
      <p:sp>
        <p:nvSpPr>
          <p:cNvPr id="5" name="Footer Placeholder 4">
            <a:extLst>
              <a:ext uri="{FF2B5EF4-FFF2-40B4-BE49-F238E27FC236}">
                <a16:creationId xmlns:a16="http://schemas.microsoft.com/office/drawing/2014/main" id="{C3D13C38-CB9C-5186-11A5-5401833475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E0D57F-CA6F-6CB0-63CE-5B6BF5DA0F8E}"/>
              </a:ext>
            </a:extLst>
          </p:cNvPr>
          <p:cNvSpPr>
            <a:spLocks noGrp="1"/>
          </p:cNvSpPr>
          <p:nvPr>
            <p:ph type="sldNum" sz="quarter" idx="12"/>
          </p:nvPr>
        </p:nvSpPr>
        <p:spPr/>
        <p:txBody>
          <a:bodyPr/>
          <a:lstStyle/>
          <a:p>
            <a:fld id="{5A92615F-889F-4C08-BF69-BEF13233377D}" type="slidenum">
              <a:rPr lang="en-US" smtClean="0"/>
              <a:t>‹#›</a:t>
            </a:fld>
            <a:endParaRPr lang="en-US"/>
          </a:p>
        </p:txBody>
      </p:sp>
    </p:spTree>
    <p:extLst>
      <p:ext uri="{BB962C8B-B14F-4D97-AF65-F5344CB8AC3E}">
        <p14:creationId xmlns:p14="http://schemas.microsoft.com/office/powerpoint/2010/main" val="178275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57FFC-B4A5-762B-712E-80D536506E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2E16FF-D57D-B135-CC98-B7815B42C1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DF3F598-5C60-5FB9-B845-098852FD18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4FEB2-82BF-A258-16B6-BDE85E8BB635}"/>
              </a:ext>
            </a:extLst>
          </p:cNvPr>
          <p:cNvSpPr>
            <a:spLocks noGrp="1"/>
          </p:cNvSpPr>
          <p:nvPr>
            <p:ph type="sldNum" sz="quarter" idx="12"/>
          </p:nvPr>
        </p:nvSpPr>
        <p:spPr/>
        <p:txBody>
          <a:bodyPr/>
          <a:lstStyle/>
          <a:p>
            <a:fld id="{5A92615F-889F-4C08-BF69-BEF13233377D}" type="slidenum">
              <a:rPr lang="en-US" smtClean="0"/>
              <a:t>‹#›</a:t>
            </a:fld>
            <a:endParaRPr lang="en-US"/>
          </a:p>
        </p:txBody>
      </p:sp>
    </p:spTree>
    <p:extLst>
      <p:ext uri="{BB962C8B-B14F-4D97-AF65-F5344CB8AC3E}">
        <p14:creationId xmlns:p14="http://schemas.microsoft.com/office/powerpoint/2010/main" val="1178296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850ED-3776-8EA5-EB36-7621F952FDEA}"/>
              </a:ext>
            </a:extLst>
          </p:cNvPr>
          <p:cNvSpPr>
            <a:spLocks noGrp="1"/>
          </p:cNvSpPr>
          <p:nvPr>
            <p:ph type="title"/>
          </p:nvPr>
        </p:nvSpPr>
        <p:spPr>
          <a:xfrm>
            <a:off x="831850" y="2733420"/>
            <a:ext cx="10515600" cy="1829055"/>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FCDEB80-1DB1-0988-C02F-960D77B75F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DBAAA0-A438-49BE-9434-01CD9AB93E4E}"/>
              </a:ext>
            </a:extLst>
          </p:cNvPr>
          <p:cNvSpPr>
            <a:spLocks noGrp="1"/>
          </p:cNvSpPr>
          <p:nvPr>
            <p:ph type="dt" sz="half" idx="10"/>
          </p:nvPr>
        </p:nvSpPr>
        <p:spPr>
          <a:xfrm>
            <a:off x="838200" y="6356350"/>
            <a:ext cx="2743200" cy="365125"/>
          </a:xfrm>
          <a:prstGeom prst="rect">
            <a:avLst/>
          </a:prstGeom>
        </p:spPr>
        <p:txBody>
          <a:bodyPr/>
          <a:lstStyle/>
          <a:p>
            <a:fld id="{0E9E3303-CE36-490A-A6C8-9C6685A1C1A7}" type="datetimeFigureOut">
              <a:rPr lang="en-US" smtClean="0"/>
              <a:t>1/18/2023</a:t>
            </a:fld>
            <a:endParaRPr lang="en-US"/>
          </a:p>
        </p:txBody>
      </p:sp>
      <p:sp>
        <p:nvSpPr>
          <p:cNvPr id="5" name="Footer Placeholder 4">
            <a:extLst>
              <a:ext uri="{FF2B5EF4-FFF2-40B4-BE49-F238E27FC236}">
                <a16:creationId xmlns:a16="http://schemas.microsoft.com/office/drawing/2014/main" id="{8C676383-D8CC-B9BE-2ED2-C578A315D7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C804B9-0E88-569A-1103-A5FAA7FB1AA4}"/>
              </a:ext>
            </a:extLst>
          </p:cNvPr>
          <p:cNvSpPr>
            <a:spLocks noGrp="1"/>
          </p:cNvSpPr>
          <p:nvPr>
            <p:ph type="sldNum" sz="quarter" idx="12"/>
          </p:nvPr>
        </p:nvSpPr>
        <p:spPr/>
        <p:txBody>
          <a:bodyPr/>
          <a:lstStyle/>
          <a:p>
            <a:fld id="{5A92615F-889F-4C08-BF69-BEF13233377D}" type="slidenum">
              <a:rPr lang="en-US" smtClean="0"/>
              <a:t>‹#›</a:t>
            </a:fld>
            <a:endParaRPr lang="en-US"/>
          </a:p>
        </p:txBody>
      </p:sp>
      <p:pic>
        <p:nvPicPr>
          <p:cNvPr id="7" name="Picture 6" descr="A picture containing text&#10;&#10;Description automatically generated">
            <a:extLst>
              <a:ext uri="{FF2B5EF4-FFF2-40B4-BE49-F238E27FC236}">
                <a16:creationId xmlns:a16="http://schemas.microsoft.com/office/drawing/2014/main" id="{42873482-81BB-64E1-76B5-7C7D978764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00200" y="498347"/>
            <a:ext cx="9145276" cy="1829055"/>
          </a:xfrm>
          <a:prstGeom prst="rect">
            <a:avLst/>
          </a:prstGeom>
        </p:spPr>
      </p:pic>
    </p:spTree>
    <p:extLst>
      <p:ext uri="{BB962C8B-B14F-4D97-AF65-F5344CB8AC3E}">
        <p14:creationId xmlns:p14="http://schemas.microsoft.com/office/powerpoint/2010/main" val="2373755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36680-E2C0-74A6-C467-CF8F05169A18}"/>
              </a:ext>
            </a:extLst>
          </p:cNvPr>
          <p:cNvSpPr>
            <a:spLocks noGrp="1"/>
          </p:cNvSpPr>
          <p:nvPr>
            <p:ph type="title"/>
          </p:nvPr>
        </p:nvSpPr>
        <p:spPr>
          <a:xfrm>
            <a:off x="838200" y="365125"/>
            <a:ext cx="10515599" cy="1325563"/>
          </a:xfrm>
        </p:spPr>
        <p:txBody>
          <a:bodyPr/>
          <a:lstStyle>
            <a:lvl1pPr>
              <a:defRPr>
                <a:solidFill>
                  <a:srgbClr val="FF000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F1BE7AC-86CF-4E8C-A7ED-1089CAEE2C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271944-E842-0C73-7884-C87D6BBF72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9CDB81-0D40-3725-65B0-53A05B791212}"/>
              </a:ext>
            </a:extLst>
          </p:cNvPr>
          <p:cNvSpPr>
            <a:spLocks noGrp="1"/>
          </p:cNvSpPr>
          <p:nvPr>
            <p:ph type="dt" sz="half" idx="10"/>
          </p:nvPr>
        </p:nvSpPr>
        <p:spPr>
          <a:xfrm>
            <a:off x="838200" y="6356350"/>
            <a:ext cx="2743200" cy="365125"/>
          </a:xfrm>
          <a:prstGeom prst="rect">
            <a:avLst/>
          </a:prstGeom>
        </p:spPr>
        <p:txBody>
          <a:bodyPr/>
          <a:lstStyle/>
          <a:p>
            <a:fld id="{0E9E3303-CE36-490A-A6C8-9C6685A1C1A7}" type="datetimeFigureOut">
              <a:rPr lang="en-US" smtClean="0"/>
              <a:t>1/18/2023</a:t>
            </a:fld>
            <a:endParaRPr lang="en-US"/>
          </a:p>
        </p:txBody>
      </p:sp>
      <p:sp>
        <p:nvSpPr>
          <p:cNvPr id="6" name="Footer Placeholder 5">
            <a:extLst>
              <a:ext uri="{FF2B5EF4-FFF2-40B4-BE49-F238E27FC236}">
                <a16:creationId xmlns:a16="http://schemas.microsoft.com/office/drawing/2014/main" id="{3D8EB427-EF04-9ED9-3CC0-746CF30C8A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47895C-E260-C85E-1A41-2A6B4F06CDF2}"/>
              </a:ext>
            </a:extLst>
          </p:cNvPr>
          <p:cNvSpPr>
            <a:spLocks noGrp="1"/>
          </p:cNvSpPr>
          <p:nvPr>
            <p:ph type="sldNum" sz="quarter" idx="12"/>
          </p:nvPr>
        </p:nvSpPr>
        <p:spPr/>
        <p:txBody>
          <a:bodyPr/>
          <a:lstStyle/>
          <a:p>
            <a:fld id="{5A92615F-889F-4C08-BF69-BEF13233377D}" type="slidenum">
              <a:rPr lang="en-US" smtClean="0"/>
              <a:t>‹#›</a:t>
            </a:fld>
            <a:endParaRPr lang="en-US"/>
          </a:p>
        </p:txBody>
      </p:sp>
    </p:spTree>
    <p:extLst>
      <p:ext uri="{BB962C8B-B14F-4D97-AF65-F5344CB8AC3E}">
        <p14:creationId xmlns:p14="http://schemas.microsoft.com/office/powerpoint/2010/main" val="3908273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9DBE4-A8CC-FA82-0D6F-D4B22619D665}"/>
              </a:ext>
            </a:extLst>
          </p:cNvPr>
          <p:cNvSpPr>
            <a:spLocks noGrp="1"/>
          </p:cNvSpPr>
          <p:nvPr>
            <p:ph type="title"/>
          </p:nvPr>
        </p:nvSpPr>
        <p:spPr>
          <a:xfrm>
            <a:off x="1030514" y="365125"/>
            <a:ext cx="10324874" cy="1325563"/>
          </a:xfrm>
        </p:spPr>
        <p:txBody>
          <a:bodyPr/>
          <a:lstStyle>
            <a:lvl1pPr>
              <a:defRPr>
                <a:solidFill>
                  <a:srgbClr val="FF0000"/>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AE523BE1-4EF5-66FE-3DE2-8E1BFAFB05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4EB6CF-E646-30CE-7355-7A6DF3E88F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1286A4-9BEC-ED3C-F950-E985E412E6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015368-3573-A736-BEA4-6131ECCDC9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1671CC4-7E4B-98DB-4E81-473339AE2179}"/>
              </a:ext>
            </a:extLst>
          </p:cNvPr>
          <p:cNvSpPr>
            <a:spLocks noGrp="1"/>
          </p:cNvSpPr>
          <p:nvPr>
            <p:ph type="dt" sz="half" idx="10"/>
          </p:nvPr>
        </p:nvSpPr>
        <p:spPr>
          <a:xfrm>
            <a:off x="838200" y="6356350"/>
            <a:ext cx="2743200" cy="365125"/>
          </a:xfrm>
          <a:prstGeom prst="rect">
            <a:avLst/>
          </a:prstGeom>
        </p:spPr>
        <p:txBody>
          <a:bodyPr/>
          <a:lstStyle/>
          <a:p>
            <a:fld id="{0E9E3303-CE36-490A-A6C8-9C6685A1C1A7}" type="datetimeFigureOut">
              <a:rPr lang="en-US" smtClean="0"/>
              <a:t>1/18/2023</a:t>
            </a:fld>
            <a:endParaRPr lang="en-US"/>
          </a:p>
        </p:txBody>
      </p:sp>
      <p:sp>
        <p:nvSpPr>
          <p:cNvPr id="8" name="Footer Placeholder 7">
            <a:extLst>
              <a:ext uri="{FF2B5EF4-FFF2-40B4-BE49-F238E27FC236}">
                <a16:creationId xmlns:a16="http://schemas.microsoft.com/office/drawing/2014/main" id="{7335EE31-9D83-5284-520E-557B06DC3E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19B4CAB-E6FA-5F33-A9E8-FFB3EEDD554E}"/>
              </a:ext>
            </a:extLst>
          </p:cNvPr>
          <p:cNvSpPr>
            <a:spLocks noGrp="1"/>
          </p:cNvSpPr>
          <p:nvPr>
            <p:ph type="sldNum" sz="quarter" idx="12"/>
          </p:nvPr>
        </p:nvSpPr>
        <p:spPr/>
        <p:txBody>
          <a:bodyPr/>
          <a:lstStyle/>
          <a:p>
            <a:fld id="{5A92615F-889F-4C08-BF69-BEF13233377D}" type="slidenum">
              <a:rPr lang="en-US" smtClean="0"/>
              <a:t>‹#›</a:t>
            </a:fld>
            <a:endParaRPr lang="en-US"/>
          </a:p>
        </p:txBody>
      </p:sp>
    </p:spTree>
    <p:extLst>
      <p:ext uri="{BB962C8B-B14F-4D97-AF65-F5344CB8AC3E}">
        <p14:creationId xmlns:p14="http://schemas.microsoft.com/office/powerpoint/2010/main" val="4210650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C4071-32C6-71B8-76DB-F59AC6E36CBA}"/>
              </a:ext>
            </a:extLst>
          </p:cNvPr>
          <p:cNvSpPr>
            <a:spLocks noGrp="1"/>
          </p:cNvSpPr>
          <p:nvPr>
            <p:ph type="title"/>
          </p:nvPr>
        </p:nvSpPr>
        <p:spPr>
          <a:xfrm>
            <a:off x="907144" y="365125"/>
            <a:ext cx="10446656" cy="1325563"/>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A3742D98-A426-D7B2-37E3-122201F13E67}"/>
              </a:ext>
            </a:extLst>
          </p:cNvPr>
          <p:cNvSpPr>
            <a:spLocks noGrp="1"/>
          </p:cNvSpPr>
          <p:nvPr>
            <p:ph type="dt" sz="half" idx="10"/>
          </p:nvPr>
        </p:nvSpPr>
        <p:spPr>
          <a:xfrm>
            <a:off x="838200" y="6356350"/>
            <a:ext cx="2743200" cy="365125"/>
          </a:xfrm>
          <a:prstGeom prst="rect">
            <a:avLst/>
          </a:prstGeom>
        </p:spPr>
        <p:txBody>
          <a:bodyPr/>
          <a:lstStyle/>
          <a:p>
            <a:fld id="{0E9E3303-CE36-490A-A6C8-9C6685A1C1A7}" type="datetimeFigureOut">
              <a:rPr lang="en-US" smtClean="0"/>
              <a:t>1/18/2023</a:t>
            </a:fld>
            <a:endParaRPr lang="en-US"/>
          </a:p>
        </p:txBody>
      </p:sp>
      <p:sp>
        <p:nvSpPr>
          <p:cNvPr id="4" name="Footer Placeholder 3">
            <a:extLst>
              <a:ext uri="{FF2B5EF4-FFF2-40B4-BE49-F238E27FC236}">
                <a16:creationId xmlns:a16="http://schemas.microsoft.com/office/drawing/2014/main" id="{E8FDFBC9-2F0B-E35D-CF82-3577CDE8AB4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75342B-60BE-200C-6B2D-E70FFC009944}"/>
              </a:ext>
            </a:extLst>
          </p:cNvPr>
          <p:cNvSpPr>
            <a:spLocks noGrp="1"/>
          </p:cNvSpPr>
          <p:nvPr>
            <p:ph type="sldNum" sz="quarter" idx="12"/>
          </p:nvPr>
        </p:nvSpPr>
        <p:spPr/>
        <p:txBody>
          <a:bodyPr/>
          <a:lstStyle/>
          <a:p>
            <a:fld id="{5A92615F-889F-4C08-BF69-BEF13233377D}" type="slidenum">
              <a:rPr lang="en-US" smtClean="0"/>
              <a:t>‹#›</a:t>
            </a:fld>
            <a:endParaRPr lang="en-US"/>
          </a:p>
        </p:txBody>
      </p:sp>
    </p:spTree>
    <p:extLst>
      <p:ext uri="{BB962C8B-B14F-4D97-AF65-F5344CB8AC3E}">
        <p14:creationId xmlns:p14="http://schemas.microsoft.com/office/powerpoint/2010/main" val="2982145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10F6BD-4562-8D78-DFC8-1A2C637CACEF}"/>
              </a:ext>
            </a:extLst>
          </p:cNvPr>
          <p:cNvSpPr>
            <a:spLocks noGrp="1"/>
          </p:cNvSpPr>
          <p:nvPr>
            <p:ph type="dt" sz="half" idx="10"/>
          </p:nvPr>
        </p:nvSpPr>
        <p:spPr>
          <a:xfrm>
            <a:off x="838200" y="6356350"/>
            <a:ext cx="2743200" cy="365125"/>
          </a:xfrm>
          <a:prstGeom prst="rect">
            <a:avLst/>
          </a:prstGeom>
        </p:spPr>
        <p:txBody>
          <a:bodyPr/>
          <a:lstStyle/>
          <a:p>
            <a:fld id="{0E9E3303-CE36-490A-A6C8-9C6685A1C1A7}" type="datetimeFigureOut">
              <a:rPr lang="en-US" smtClean="0"/>
              <a:t>1/18/2023</a:t>
            </a:fld>
            <a:endParaRPr lang="en-US"/>
          </a:p>
        </p:txBody>
      </p:sp>
      <p:sp>
        <p:nvSpPr>
          <p:cNvPr id="3" name="Footer Placeholder 2">
            <a:extLst>
              <a:ext uri="{FF2B5EF4-FFF2-40B4-BE49-F238E27FC236}">
                <a16:creationId xmlns:a16="http://schemas.microsoft.com/office/drawing/2014/main" id="{98BBCECC-1B24-A3C9-83BD-302DF2C281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CD04DF6-40FD-B7D0-7F9A-F31D34ADD8C6}"/>
              </a:ext>
            </a:extLst>
          </p:cNvPr>
          <p:cNvSpPr>
            <a:spLocks noGrp="1"/>
          </p:cNvSpPr>
          <p:nvPr>
            <p:ph type="sldNum" sz="quarter" idx="12"/>
          </p:nvPr>
        </p:nvSpPr>
        <p:spPr/>
        <p:txBody>
          <a:bodyPr/>
          <a:lstStyle/>
          <a:p>
            <a:fld id="{5A92615F-889F-4C08-BF69-BEF13233377D}" type="slidenum">
              <a:rPr lang="en-US" smtClean="0"/>
              <a:t>‹#›</a:t>
            </a:fld>
            <a:endParaRPr lang="en-US"/>
          </a:p>
        </p:txBody>
      </p:sp>
    </p:spTree>
    <p:extLst>
      <p:ext uri="{BB962C8B-B14F-4D97-AF65-F5344CB8AC3E}">
        <p14:creationId xmlns:p14="http://schemas.microsoft.com/office/powerpoint/2010/main" val="1668328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D752F-0665-AC7B-1C93-49F0C2B534A6}"/>
              </a:ext>
            </a:extLst>
          </p:cNvPr>
          <p:cNvSpPr>
            <a:spLocks noGrp="1"/>
          </p:cNvSpPr>
          <p:nvPr>
            <p:ph type="title"/>
          </p:nvPr>
        </p:nvSpPr>
        <p:spPr>
          <a:xfrm>
            <a:off x="839788" y="1045030"/>
            <a:ext cx="3932237" cy="1513444"/>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8F1CF342-A7F1-C0C8-FC46-2F074170CB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7AAF791-AE74-D7A5-A8F8-9C1D469C0557}"/>
              </a:ext>
            </a:extLst>
          </p:cNvPr>
          <p:cNvSpPr>
            <a:spLocks noGrp="1"/>
          </p:cNvSpPr>
          <p:nvPr>
            <p:ph type="body" sz="half" idx="2"/>
          </p:nvPr>
        </p:nvSpPr>
        <p:spPr>
          <a:xfrm>
            <a:off x="839788" y="2780144"/>
            <a:ext cx="3932237" cy="308884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7E046ACD-8C0C-A1EE-116C-98FB68B9C883}"/>
              </a:ext>
            </a:extLst>
          </p:cNvPr>
          <p:cNvSpPr>
            <a:spLocks noGrp="1"/>
          </p:cNvSpPr>
          <p:nvPr>
            <p:ph type="dt" sz="half" idx="10"/>
          </p:nvPr>
        </p:nvSpPr>
        <p:spPr>
          <a:xfrm>
            <a:off x="838200" y="6356350"/>
            <a:ext cx="2743200" cy="365125"/>
          </a:xfrm>
          <a:prstGeom prst="rect">
            <a:avLst/>
          </a:prstGeom>
        </p:spPr>
        <p:txBody>
          <a:bodyPr/>
          <a:lstStyle/>
          <a:p>
            <a:fld id="{0E9E3303-CE36-490A-A6C8-9C6685A1C1A7}" type="datetimeFigureOut">
              <a:rPr lang="en-US" smtClean="0"/>
              <a:t>1/18/2023</a:t>
            </a:fld>
            <a:endParaRPr lang="en-US"/>
          </a:p>
        </p:txBody>
      </p:sp>
      <p:sp>
        <p:nvSpPr>
          <p:cNvPr id="6" name="Footer Placeholder 5">
            <a:extLst>
              <a:ext uri="{FF2B5EF4-FFF2-40B4-BE49-F238E27FC236}">
                <a16:creationId xmlns:a16="http://schemas.microsoft.com/office/drawing/2014/main" id="{20797556-B7AC-69B4-97B6-13C9B3C1D0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CAC102-3351-F762-9F73-FAD9174CC665}"/>
              </a:ext>
            </a:extLst>
          </p:cNvPr>
          <p:cNvSpPr>
            <a:spLocks noGrp="1"/>
          </p:cNvSpPr>
          <p:nvPr>
            <p:ph type="sldNum" sz="quarter" idx="12"/>
          </p:nvPr>
        </p:nvSpPr>
        <p:spPr/>
        <p:txBody>
          <a:bodyPr/>
          <a:lstStyle/>
          <a:p>
            <a:fld id="{5A92615F-889F-4C08-BF69-BEF13233377D}" type="slidenum">
              <a:rPr lang="en-US" smtClean="0"/>
              <a:t>‹#›</a:t>
            </a:fld>
            <a:endParaRPr lang="en-US"/>
          </a:p>
        </p:txBody>
      </p:sp>
    </p:spTree>
    <p:extLst>
      <p:ext uri="{BB962C8B-B14F-4D97-AF65-F5344CB8AC3E}">
        <p14:creationId xmlns:p14="http://schemas.microsoft.com/office/powerpoint/2010/main" val="2990257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29897-EE7E-5DC8-5FB7-4E3C62FEA30C}"/>
              </a:ext>
            </a:extLst>
          </p:cNvPr>
          <p:cNvSpPr>
            <a:spLocks noGrp="1"/>
          </p:cNvSpPr>
          <p:nvPr>
            <p:ph type="title"/>
          </p:nvPr>
        </p:nvSpPr>
        <p:spPr>
          <a:xfrm>
            <a:off x="839788" y="987426"/>
            <a:ext cx="3932237" cy="1755774"/>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1EA1090A-890E-E4BE-E5D0-34851E8500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4F81A3-2473-52FC-0B26-EDB7655FFCB0}"/>
              </a:ext>
            </a:extLst>
          </p:cNvPr>
          <p:cNvSpPr>
            <a:spLocks noGrp="1"/>
          </p:cNvSpPr>
          <p:nvPr>
            <p:ph type="body" sz="half" idx="2"/>
          </p:nvPr>
        </p:nvSpPr>
        <p:spPr>
          <a:xfrm>
            <a:off x="839788" y="2900218"/>
            <a:ext cx="3932237" cy="296877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A34C81-F193-7AB4-972D-9C56DD185E7C}"/>
              </a:ext>
            </a:extLst>
          </p:cNvPr>
          <p:cNvSpPr>
            <a:spLocks noGrp="1"/>
          </p:cNvSpPr>
          <p:nvPr>
            <p:ph type="dt" sz="half" idx="10"/>
          </p:nvPr>
        </p:nvSpPr>
        <p:spPr>
          <a:xfrm>
            <a:off x="838200" y="6356350"/>
            <a:ext cx="2743200" cy="365125"/>
          </a:xfrm>
          <a:prstGeom prst="rect">
            <a:avLst/>
          </a:prstGeom>
        </p:spPr>
        <p:txBody>
          <a:bodyPr/>
          <a:lstStyle/>
          <a:p>
            <a:fld id="{0E9E3303-CE36-490A-A6C8-9C6685A1C1A7}" type="datetimeFigureOut">
              <a:rPr lang="en-US" smtClean="0"/>
              <a:t>1/18/2023</a:t>
            </a:fld>
            <a:endParaRPr lang="en-US"/>
          </a:p>
        </p:txBody>
      </p:sp>
      <p:sp>
        <p:nvSpPr>
          <p:cNvPr id="6" name="Footer Placeholder 5">
            <a:extLst>
              <a:ext uri="{FF2B5EF4-FFF2-40B4-BE49-F238E27FC236}">
                <a16:creationId xmlns:a16="http://schemas.microsoft.com/office/drawing/2014/main" id="{D4F2C953-0AE8-60AB-CB6B-ED1E2B3BFF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4818BB-B997-469B-F59C-92CE8C6236AF}"/>
              </a:ext>
            </a:extLst>
          </p:cNvPr>
          <p:cNvSpPr>
            <a:spLocks noGrp="1"/>
          </p:cNvSpPr>
          <p:nvPr>
            <p:ph type="sldNum" sz="quarter" idx="12"/>
          </p:nvPr>
        </p:nvSpPr>
        <p:spPr/>
        <p:txBody>
          <a:bodyPr/>
          <a:lstStyle/>
          <a:p>
            <a:fld id="{5A92615F-889F-4C08-BF69-BEF13233377D}" type="slidenum">
              <a:rPr lang="en-US" smtClean="0"/>
              <a:t>‹#›</a:t>
            </a:fld>
            <a:endParaRPr lang="en-US"/>
          </a:p>
        </p:txBody>
      </p:sp>
    </p:spTree>
    <p:extLst>
      <p:ext uri="{BB962C8B-B14F-4D97-AF65-F5344CB8AC3E}">
        <p14:creationId xmlns:p14="http://schemas.microsoft.com/office/powerpoint/2010/main" val="4107519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B1AF32-ED03-392E-77DF-9018F8EFD7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047D41F-C074-6A6F-7800-7E073D4973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8AC14982-1B0B-9205-41FD-2267365C78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754EC3E-DB92-EEEE-31FC-E89DD267E7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92615F-889F-4C08-BF69-BEF13233377D}" type="slidenum">
              <a:rPr lang="en-US" smtClean="0"/>
              <a:t>‹#›</a:t>
            </a:fld>
            <a:endParaRPr lang="en-US"/>
          </a:p>
        </p:txBody>
      </p:sp>
    </p:spTree>
    <p:extLst>
      <p:ext uri="{BB962C8B-B14F-4D97-AF65-F5344CB8AC3E}">
        <p14:creationId xmlns:p14="http://schemas.microsoft.com/office/powerpoint/2010/main" val="542056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FF00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3.jp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3.jpg"/></Relationships>
</file>

<file path=ppt/slides/_rels/slide17.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4.jpg"/></Relationships>
</file>

<file path=ppt/slides/_rels/slide19.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2.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3.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4.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6.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7.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8.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9.xml.rels><?xml version="1.0" encoding="UTF-8" standalone="yes"?>
<Relationships xmlns="http://schemas.openxmlformats.org/package/2006/relationships"><Relationship Id="rId3" Type="http://schemas.openxmlformats.org/officeDocument/2006/relationships/hyperlink" Target="mailto:bradshipp@4yoursolution.com"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34.jpeg"/><Relationship Id="rId4" Type="http://schemas.openxmlformats.org/officeDocument/2006/relationships/hyperlink" Target="http://www.faraonline.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417" name="Rectangle 17416">
            <a:extLst>
              <a:ext uri="{FF2B5EF4-FFF2-40B4-BE49-F238E27FC236}">
                <a16:creationId xmlns:a16="http://schemas.microsoft.com/office/drawing/2014/main" id="{0E9C5405-4A49-4E12-98FD-8966C1118F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9" name="Freeform: Shape 17418">
            <a:extLst>
              <a:ext uri="{FF2B5EF4-FFF2-40B4-BE49-F238E27FC236}">
                <a16:creationId xmlns:a16="http://schemas.microsoft.com/office/drawing/2014/main" id="{35B9823A-85C3-4837-8700-3D94F9B36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7235" y="0"/>
            <a:ext cx="789032" cy="6865831"/>
          </a:xfrm>
          <a:custGeom>
            <a:avLst/>
            <a:gdLst>
              <a:gd name="connsiteX0" fmla="*/ 2648 w 789032"/>
              <a:gd name="connsiteY0" fmla="*/ 0 h 6865831"/>
              <a:gd name="connsiteX1" fmla="*/ 789032 w 789032"/>
              <a:gd name="connsiteY1" fmla="*/ 0 h 6865831"/>
              <a:gd name="connsiteX2" fmla="*/ 789032 w 789032"/>
              <a:gd name="connsiteY2" fmla="*/ 1621639 h 6865831"/>
              <a:gd name="connsiteX3" fmla="*/ 789032 w 789032"/>
              <a:gd name="connsiteY3" fmla="*/ 1900580 h 6865831"/>
              <a:gd name="connsiteX4" fmla="*/ 789032 w 789032"/>
              <a:gd name="connsiteY4" fmla="*/ 6865831 h 6865831"/>
              <a:gd name="connsiteX5" fmla="*/ 0 w 789032"/>
              <a:gd name="connsiteY5" fmla="*/ 6399058 h 6865831"/>
              <a:gd name="connsiteX6" fmla="*/ 0 w 789032"/>
              <a:gd name="connsiteY6" fmla="*/ 1154866 h 6865831"/>
              <a:gd name="connsiteX7" fmla="*/ 2648 w 789032"/>
              <a:gd name="connsiteY7" fmla="*/ 1156433 h 686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9032" h="6865831">
                <a:moveTo>
                  <a:pt x="2648" y="0"/>
                </a:moveTo>
                <a:lnTo>
                  <a:pt x="789032" y="0"/>
                </a:lnTo>
                <a:lnTo>
                  <a:pt x="789032" y="1621639"/>
                </a:lnTo>
                <a:lnTo>
                  <a:pt x="789032" y="1900580"/>
                </a:lnTo>
                <a:lnTo>
                  <a:pt x="789032" y="6865831"/>
                </a:lnTo>
                <a:lnTo>
                  <a:pt x="0" y="6399058"/>
                </a:lnTo>
                <a:lnTo>
                  <a:pt x="0" y="1154866"/>
                </a:lnTo>
                <a:lnTo>
                  <a:pt x="2648" y="1156433"/>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noAutofit/>
          </a:bodyPr>
          <a:lstStyle/>
          <a:p>
            <a:endParaRPr lang="en-US">
              <a:solidFill>
                <a:schemeClr val="tx1"/>
              </a:solidFill>
            </a:endParaRPr>
          </a:p>
        </p:txBody>
      </p:sp>
      <p:sp>
        <p:nvSpPr>
          <p:cNvPr id="17421" name="Freeform 7">
            <a:extLst>
              <a:ext uri="{FF2B5EF4-FFF2-40B4-BE49-F238E27FC236}">
                <a16:creationId xmlns:a16="http://schemas.microsoft.com/office/drawing/2014/main" id="{5BAFBDD6-35EA-4318-81BD-034C73032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017236" y="887217"/>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useBgFill="1">
        <p:nvSpPr>
          <p:cNvPr id="17423" name="Rectangle 17422">
            <a:extLst>
              <a:ext uri="{FF2B5EF4-FFF2-40B4-BE49-F238E27FC236}">
                <a16:creationId xmlns:a16="http://schemas.microsoft.com/office/drawing/2014/main" id="{9668AFA7-0343-4462-B952-29775C02D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498749" cy="6150193"/>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Employee Orientation: Meaning, Types of Employee Orientation">
            <a:extLst>
              <a:ext uri="{FF2B5EF4-FFF2-40B4-BE49-F238E27FC236}">
                <a16:creationId xmlns:a16="http://schemas.microsoft.com/office/drawing/2014/main" id="{051028B8-20EB-AEC5-1504-9A59D74B9F3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4220" y="1712722"/>
            <a:ext cx="6452391" cy="4177922"/>
          </a:xfrm>
          <a:prstGeom prst="rect">
            <a:avLst/>
          </a:prstGeom>
          <a:noFill/>
          <a:extLst>
            <a:ext uri="{909E8E84-426E-40DD-AFC4-6F175D3DCCD1}">
              <a14:hiddenFill xmlns:a14="http://schemas.microsoft.com/office/drawing/2010/main">
                <a:solidFill>
                  <a:srgbClr val="FFFFFF"/>
                </a:solidFill>
              </a14:hiddenFill>
            </a:ext>
          </a:extLst>
        </p:spPr>
      </p:pic>
      <p:sp>
        <p:nvSpPr>
          <p:cNvPr id="17425" name="Rectangle 8">
            <a:extLst>
              <a:ext uri="{FF2B5EF4-FFF2-40B4-BE49-F238E27FC236}">
                <a16:creationId xmlns:a16="http://schemas.microsoft.com/office/drawing/2014/main" id="{FABAF75E-3794-4E38-AFE5-55C2624475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804744" y="0"/>
            <a:ext cx="4384208" cy="68580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Title 1"/>
          <p:cNvSpPr>
            <a:spLocks noGrp="1"/>
          </p:cNvSpPr>
          <p:nvPr>
            <p:ph type="ctrTitle"/>
          </p:nvPr>
        </p:nvSpPr>
        <p:spPr>
          <a:xfrm>
            <a:off x="8129872" y="1062401"/>
            <a:ext cx="3262028" cy="2733881"/>
          </a:xfrm>
        </p:spPr>
        <p:txBody>
          <a:bodyPr>
            <a:normAutofit/>
          </a:bodyPr>
          <a:lstStyle/>
          <a:p>
            <a:pPr algn="l" eaLnBrk="1" hangingPunct="1">
              <a:defRPr/>
            </a:pPr>
            <a:r>
              <a:rPr lang="en-US" sz="4400" b="1" dirty="0">
                <a:solidFill>
                  <a:srgbClr val="FFFFFF"/>
                </a:solidFill>
                <a:effectLst>
                  <a:outerShdw blurRad="38100" dist="38100" dir="2700000" algn="tl">
                    <a:srgbClr val="C0C0C0"/>
                  </a:outerShdw>
                </a:effectLst>
              </a:rPr>
              <a:t>Alarm System Orientation For Employees</a:t>
            </a:r>
          </a:p>
        </p:txBody>
      </p:sp>
      <p:sp>
        <p:nvSpPr>
          <p:cNvPr id="17410" name="Rectangle 6"/>
          <p:cNvSpPr>
            <a:spLocks noGrp="1" noChangeArrowheads="1"/>
          </p:cNvSpPr>
          <p:nvPr>
            <p:ph type="sldNum" sz="quarter" idx="12"/>
          </p:nvPr>
        </p:nvSpPr>
        <p:spPr>
          <a:xfrm>
            <a:off x="10709589" y="6382512"/>
            <a:ext cx="682311" cy="32004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ts val="600"/>
              </a:spcAft>
            </a:pPr>
            <a:fld id="{7083133A-9D7F-4A25-B6B0-3AD6941CD46A}" type="slidenum">
              <a:rPr lang="en-US" sz="1000">
                <a:solidFill>
                  <a:srgbClr val="FFFFFF"/>
                </a:solidFill>
              </a:rPr>
              <a:pPr eaLnBrk="1" fontAlgn="base" hangingPunct="1">
                <a:spcBef>
                  <a:spcPct val="0"/>
                </a:spcBef>
                <a:spcAft>
                  <a:spcPts val="600"/>
                </a:spcAft>
              </a:pPr>
              <a:t>1</a:t>
            </a:fld>
            <a:endParaRPr lang="en-US" sz="1000">
              <a:solidFill>
                <a:srgbClr val="FFFFFF"/>
              </a:solidFill>
            </a:endParaRPr>
          </a:p>
        </p:txBody>
      </p:sp>
      <p:sp>
        <p:nvSpPr>
          <p:cNvPr id="17412" name="Slide Number Placeholder 5"/>
          <p:cNvSpPr txBox="1">
            <a:spLocks noGrp="1"/>
          </p:cNvSpPr>
          <p:nvPr/>
        </p:nvSpPr>
        <p:spPr bwMode="auto">
          <a:xfrm>
            <a:off x="8534400" y="6496050"/>
            <a:ext cx="21336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b="1" dirty="0">
              <a:solidFill>
                <a:srgbClr val="CC3300"/>
              </a:solidFill>
            </a:endParaRPr>
          </a:p>
        </p:txBody>
      </p:sp>
      <p:pic>
        <p:nvPicPr>
          <p:cNvPr id="2" name="Picture 1" descr="A picture containing text&#10;&#10;Description automatically generated">
            <a:extLst>
              <a:ext uri="{FF2B5EF4-FFF2-40B4-BE49-F238E27FC236}">
                <a16:creationId xmlns:a16="http://schemas.microsoft.com/office/drawing/2014/main" id="{AFAF7D61-039B-3174-9308-8E29BA74A5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515" y="268844"/>
            <a:ext cx="6183724" cy="123674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658" name="Rectangle 27657">
            <a:extLst>
              <a:ext uri="{FF2B5EF4-FFF2-40B4-BE49-F238E27FC236}">
                <a16:creationId xmlns:a16="http://schemas.microsoft.com/office/drawing/2014/main" id="{32FD50D0-1315-48C4-BB87-7646B049A0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660" name="Group 27659">
            <a:extLst>
              <a:ext uri="{FF2B5EF4-FFF2-40B4-BE49-F238E27FC236}">
                <a16:creationId xmlns:a16="http://schemas.microsoft.com/office/drawing/2014/main" id="{CA83E95F-11F0-4EF3-B911-EC4A265F08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27661" name="Freeform 44">
              <a:extLst>
                <a:ext uri="{FF2B5EF4-FFF2-40B4-BE49-F238E27FC236}">
                  <a16:creationId xmlns:a16="http://schemas.microsoft.com/office/drawing/2014/main" id="{4A5621C8-F0D7-4928-9BC5-B15B318AF6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662" name="Freeform 45">
              <a:extLst>
                <a:ext uri="{FF2B5EF4-FFF2-40B4-BE49-F238E27FC236}">
                  <a16:creationId xmlns:a16="http://schemas.microsoft.com/office/drawing/2014/main" id="{3F55EE6D-8E4E-47F0-B7BC-D45AECE433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663" name="Freeform 46">
              <a:extLst>
                <a:ext uri="{FF2B5EF4-FFF2-40B4-BE49-F238E27FC236}">
                  <a16:creationId xmlns:a16="http://schemas.microsoft.com/office/drawing/2014/main" id="{C2EC5D6B-2D05-4DDF-9E09-8814EA4921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664" name="Freeform 47">
              <a:extLst>
                <a:ext uri="{FF2B5EF4-FFF2-40B4-BE49-F238E27FC236}">
                  <a16:creationId xmlns:a16="http://schemas.microsoft.com/office/drawing/2014/main" id="{F7890FC4-3706-4665-B92A-D379824140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665" name="Rectangle 27664">
              <a:extLst>
                <a:ext uri="{FF2B5EF4-FFF2-40B4-BE49-F238E27FC236}">
                  <a16:creationId xmlns:a16="http://schemas.microsoft.com/office/drawing/2014/main" id="{5B29EAEC-4EE8-4823-BBB4-9012708C82B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8434" name="Rectangle 2"/>
          <p:cNvSpPr>
            <a:spLocks noGrp="1" noChangeArrowheads="1"/>
          </p:cNvSpPr>
          <p:nvPr>
            <p:ph type="title"/>
          </p:nvPr>
        </p:nvSpPr>
        <p:spPr>
          <a:xfrm>
            <a:off x="1047280" y="759805"/>
            <a:ext cx="10306520" cy="1325563"/>
          </a:xfrm>
        </p:spPr>
        <p:txBody>
          <a:bodyPr vert="horz" lIns="91440" tIns="45720" rIns="91440" bIns="45720" rtlCol="0" anchor="ctr">
            <a:normAutofit/>
          </a:bodyPr>
          <a:lstStyle/>
          <a:p>
            <a:pPr>
              <a:defRPr/>
            </a:pPr>
            <a:r>
              <a:rPr lang="en-US" sz="4000" b="1">
                <a:solidFill>
                  <a:srgbClr val="FFFFFF"/>
                </a:solidFill>
                <a:effectLst>
                  <a:outerShdw blurRad="38100" dist="38100" dir="2700000" algn="tl">
                    <a:srgbClr val="C0C0C0"/>
                  </a:outerShdw>
                </a:effectLst>
              </a:rPr>
              <a:t>Contacts</a:t>
            </a:r>
          </a:p>
        </p:txBody>
      </p:sp>
      <p:sp>
        <p:nvSpPr>
          <p:cNvPr id="7" name="TextBox 6"/>
          <p:cNvSpPr txBox="1"/>
          <p:nvPr/>
        </p:nvSpPr>
        <p:spPr>
          <a:xfrm>
            <a:off x="1424904" y="2543175"/>
            <a:ext cx="3385635" cy="3363846"/>
          </a:xfrm>
          <a:prstGeom prst="rect">
            <a:avLst/>
          </a:prstGeom>
        </p:spPr>
        <p:txBody>
          <a:bodyPr vert="horz" lIns="91440" tIns="45720" rIns="91440" bIns="45720" rtlCol="0" anchor="ctr">
            <a:normAutofit/>
          </a:bodyPr>
          <a:lstStyle/>
          <a:p>
            <a:pPr indent="-228600" fontAlgn="auto">
              <a:lnSpc>
                <a:spcPct val="90000"/>
              </a:lnSpc>
              <a:spcBef>
                <a:spcPts val="0"/>
              </a:spcBef>
              <a:spcAft>
                <a:spcPts val="600"/>
              </a:spcAft>
              <a:buFont typeface="Arial" panose="020B0604020202020204" pitchFamily="34" charset="0"/>
              <a:buChar char="•"/>
              <a:defRPr/>
            </a:pPr>
            <a:r>
              <a:rPr lang="en-US" sz="5400" dirty="0"/>
              <a:t>The “ears” of the system</a:t>
            </a:r>
            <a:r>
              <a:rPr lang="en-US" sz="2000" dirty="0"/>
              <a:t>.</a:t>
            </a:r>
          </a:p>
        </p:txBody>
      </p:sp>
      <p:pic>
        <p:nvPicPr>
          <p:cNvPr id="24" name="Picture 23" descr="door sensor.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76639" y="2755078"/>
            <a:ext cx="2650372" cy="2891314"/>
          </a:xfrm>
          <a:prstGeom prst="rect">
            <a:avLst/>
          </a:prstGeom>
        </p:spPr>
        <p:style>
          <a:lnRef idx="1">
            <a:schemeClr val="accent3"/>
          </a:lnRef>
          <a:fillRef idx="2">
            <a:schemeClr val="accent3"/>
          </a:fillRef>
          <a:effectRef idx="1">
            <a:schemeClr val="accent3"/>
          </a:effectRef>
          <a:fontRef idx="minor">
            <a:schemeClr val="dk1"/>
          </a:fontRef>
        </p:style>
      </p:pic>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87032" y="3092808"/>
            <a:ext cx="2657430" cy="2199023"/>
          </a:xfrm>
          <a:prstGeom prst="rect">
            <a:avLst/>
          </a:prstGeom>
        </p:spPr>
      </p:pic>
      <p:sp>
        <p:nvSpPr>
          <p:cNvPr id="27653" name="Slide Number Placeholder 5"/>
          <p:cNvSpPr>
            <a:spLocks noGrp="1"/>
          </p:cNvSpPr>
          <p:nvPr>
            <p:ph type="sldNum" sz="quarter" idx="12"/>
          </p:nvPr>
        </p:nvSpPr>
        <p:spPr>
          <a:xfrm>
            <a:off x="10707624" y="6382512"/>
            <a:ext cx="685800" cy="32004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ts val="600"/>
              </a:spcAft>
            </a:pPr>
            <a:fld id="{41ED3391-BDAE-4B3D-B60C-D5CA044BD1F3}" type="slidenum">
              <a:rPr lang="en-US" sz="1000">
                <a:solidFill>
                  <a:schemeClr val="tx1">
                    <a:tint val="75000"/>
                  </a:schemeClr>
                </a:solidFill>
                <a:latin typeface="+mn-lt"/>
              </a:rPr>
              <a:pPr eaLnBrk="1" fontAlgn="base" hangingPunct="1">
                <a:spcBef>
                  <a:spcPct val="0"/>
                </a:spcBef>
                <a:spcAft>
                  <a:spcPts val="600"/>
                </a:spcAft>
              </a:pPr>
              <a:t>10</a:t>
            </a:fld>
            <a:endParaRPr lang="en-US" sz="1000">
              <a:solidFill>
                <a:schemeClr val="tx1">
                  <a:tint val="75000"/>
                </a:schemeClr>
              </a:solidFill>
              <a:latin typeface="+mn-lt"/>
            </a:endParaRPr>
          </a:p>
        </p:txBody>
      </p:sp>
      <p:pic>
        <p:nvPicPr>
          <p:cNvPr id="5" name="Picture 4" descr="Logo, company name&#10;&#10;Description automatically generated">
            <a:extLst>
              <a:ext uri="{FF2B5EF4-FFF2-40B4-BE49-F238E27FC236}">
                <a16:creationId xmlns:a16="http://schemas.microsoft.com/office/drawing/2014/main" id="{88BD5E0A-C4F5-0A6D-7C7C-B5DC934D68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229" y="6219830"/>
            <a:ext cx="1671319" cy="63817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682" name="Rectangle 28681">
            <a:extLst>
              <a:ext uri="{FF2B5EF4-FFF2-40B4-BE49-F238E27FC236}">
                <a16:creationId xmlns:a16="http://schemas.microsoft.com/office/drawing/2014/main" id="{0E9C5405-4A49-4E12-98FD-8966C1118F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84" name="Freeform: Shape 28683">
            <a:extLst>
              <a:ext uri="{FF2B5EF4-FFF2-40B4-BE49-F238E27FC236}">
                <a16:creationId xmlns:a16="http://schemas.microsoft.com/office/drawing/2014/main" id="{35B9823A-85C3-4837-8700-3D94F9B36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7235" y="0"/>
            <a:ext cx="789032" cy="6865831"/>
          </a:xfrm>
          <a:custGeom>
            <a:avLst/>
            <a:gdLst>
              <a:gd name="connsiteX0" fmla="*/ 2648 w 789032"/>
              <a:gd name="connsiteY0" fmla="*/ 0 h 6865831"/>
              <a:gd name="connsiteX1" fmla="*/ 789032 w 789032"/>
              <a:gd name="connsiteY1" fmla="*/ 0 h 6865831"/>
              <a:gd name="connsiteX2" fmla="*/ 789032 w 789032"/>
              <a:gd name="connsiteY2" fmla="*/ 1621639 h 6865831"/>
              <a:gd name="connsiteX3" fmla="*/ 789032 w 789032"/>
              <a:gd name="connsiteY3" fmla="*/ 1900580 h 6865831"/>
              <a:gd name="connsiteX4" fmla="*/ 789032 w 789032"/>
              <a:gd name="connsiteY4" fmla="*/ 6865831 h 6865831"/>
              <a:gd name="connsiteX5" fmla="*/ 0 w 789032"/>
              <a:gd name="connsiteY5" fmla="*/ 6399058 h 6865831"/>
              <a:gd name="connsiteX6" fmla="*/ 0 w 789032"/>
              <a:gd name="connsiteY6" fmla="*/ 1154866 h 6865831"/>
              <a:gd name="connsiteX7" fmla="*/ 2648 w 789032"/>
              <a:gd name="connsiteY7" fmla="*/ 1156433 h 686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9032" h="6865831">
                <a:moveTo>
                  <a:pt x="2648" y="0"/>
                </a:moveTo>
                <a:lnTo>
                  <a:pt x="789032" y="0"/>
                </a:lnTo>
                <a:lnTo>
                  <a:pt x="789032" y="1621639"/>
                </a:lnTo>
                <a:lnTo>
                  <a:pt x="789032" y="1900580"/>
                </a:lnTo>
                <a:lnTo>
                  <a:pt x="789032" y="6865831"/>
                </a:lnTo>
                <a:lnTo>
                  <a:pt x="0" y="6399058"/>
                </a:lnTo>
                <a:lnTo>
                  <a:pt x="0" y="1154866"/>
                </a:lnTo>
                <a:lnTo>
                  <a:pt x="2648" y="1156433"/>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noAutofit/>
          </a:bodyPr>
          <a:lstStyle/>
          <a:p>
            <a:endParaRPr lang="en-US">
              <a:solidFill>
                <a:schemeClr val="tx1"/>
              </a:solidFill>
            </a:endParaRPr>
          </a:p>
        </p:txBody>
      </p:sp>
      <p:sp>
        <p:nvSpPr>
          <p:cNvPr id="28686" name="Freeform 7">
            <a:extLst>
              <a:ext uri="{FF2B5EF4-FFF2-40B4-BE49-F238E27FC236}">
                <a16:creationId xmlns:a16="http://schemas.microsoft.com/office/drawing/2014/main" id="{5BAFBDD6-35EA-4318-81BD-034C73032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017236" y="887217"/>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useBgFill="1">
        <p:nvSpPr>
          <p:cNvPr id="28688" name="Rectangle 28687">
            <a:extLst>
              <a:ext uri="{FF2B5EF4-FFF2-40B4-BE49-F238E27FC236}">
                <a16:creationId xmlns:a16="http://schemas.microsoft.com/office/drawing/2014/main" id="{9668AFA7-0343-4462-B952-29775C02D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498749" cy="6150193"/>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676" name="Picture 7" descr="C:\Documents and Settings\Gparents\Local Settings\Temporary Internet Files\Content.IE5\PO0RONH0\MC900056274[1].wmf"/>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254429" y="643467"/>
            <a:ext cx="5464152" cy="53537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0" name="Rectangle 8">
            <a:extLst>
              <a:ext uri="{FF2B5EF4-FFF2-40B4-BE49-F238E27FC236}">
                <a16:creationId xmlns:a16="http://schemas.microsoft.com/office/drawing/2014/main" id="{FABAF75E-3794-4E38-AFE5-55C2624475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804744" y="0"/>
            <a:ext cx="4384208" cy="68580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0482" name="Rectangle 2"/>
          <p:cNvSpPr>
            <a:spLocks noGrp="1" noChangeArrowheads="1"/>
          </p:cNvSpPr>
          <p:nvPr>
            <p:ph type="title"/>
          </p:nvPr>
        </p:nvSpPr>
        <p:spPr>
          <a:xfrm>
            <a:off x="8129871" y="1062402"/>
            <a:ext cx="3961609" cy="2215820"/>
          </a:xfrm>
        </p:spPr>
        <p:txBody>
          <a:bodyPr vert="horz" lIns="91440" tIns="45720" rIns="91440" bIns="45720" rtlCol="0" anchor="b">
            <a:normAutofit/>
          </a:bodyPr>
          <a:lstStyle/>
          <a:p>
            <a:pPr>
              <a:defRPr/>
            </a:pPr>
            <a:r>
              <a:rPr lang="en-US" sz="5400" b="1" kern="1200" dirty="0">
                <a:solidFill>
                  <a:srgbClr val="FFFFFF"/>
                </a:solidFill>
                <a:effectLst>
                  <a:outerShdw blurRad="38100" dist="38100" dir="2700000" algn="tl">
                    <a:srgbClr val="C0C0C0"/>
                  </a:outerShdw>
                </a:effectLst>
                <a:latin typeface="+mj-lt"/>
                <a:ea typeface="+mj-ea"/>
                <a:cs typeface="+mj-cs"/>
              </a:rPr>
              <a:t>Siren/Speaker</a:t>
            </a:r>
          </a:p>
        </p:txBody>
      </p:sp>
      <p:sp>
        <p:nvSpPr>
          <p:cNvPr id="10243" name="Rectangle 3"/>
          <p:cNvSpPr>
            <a:spLocks noGrp="1" noChangeArrowheads="1"/>
          </p:cNvSpPr>
          <p:nvPr>
            <p:ph idx="1"/>
          </p:nvPr>
        </p:nvSpPr>
        <p:spPr>
          <a:xfrm>
            <a:off x="8129872" y="3799647"/>
            <a:ext cx="3262028" cy="1416408"/>
          </a:xfrm>
        </p:spPr>
        <p:txBody>
          <a:bodyPr vert="horz" lIns="91440" tIns="45720" rIns="91440" bIns="45720" rtlCol="0" anchor="t">
            <a:noAutofit/>
          </a:bodyPr>
          <a:lstStyle/>
          <a:p>
            <a:pPr marL="0" indent="0">
              <a:buNone/>
            </a:pPr>
            <a:r>
              <a:rPr lang="en-US" sz="4400" kern="1200" dirty="0">
                <a:solidFill>
                  <a:srgbClr val="FEFFFF"/>
                </a:solidFill>
                <a:latin typeface="+mn-lt"/>
                <a:ea typeface="+mn-ea"/>
                <a:cs typeface="+mn-cs"/>
              </a:rPr>
              <a:t>The “voice” of the system.</a:t>
            </a:r>
          </a:p>
        </p:txBody>
      </p:sp>
      <p:sp>
        <p:nvSpPr>
          <p:cNvPr id="28677" name="Slide Number Placeholder 5"/>
          <p:cNvSpPr>
            <a:spLocks noGrp="1"/>
          </p:cNvSpPr>
          <p:nvPr>
            <p:ph type="sldNum" sz="quarter" idx="12"/>
          </p:nvPr>
        </p:nvSpPr>
        <p:spPr>
          <a:xfrm>
            <a:off x="10709589" y="6382512"/>
            <a:ext cx="682311" cy="32004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ts val="600"/>
              </a:spcAft>
            </a:pPr>
            <a:fld id="{19B51001-FEBF-436E-A0B5-27220BE0C910}" type="slidenum">
              <a:rPr lang="en-US" sz="1000">
                <a:solidFill>
                  <a:srgbClr val="FFFFFF"/>
                </a:solidFill>
                <a:latin typeface="+mn-lt"/>
              </a:rPr>
              <a:pPr eaLnBrk="1" fontAlgn="base" hangingPunct="1">
                <a:spcBef>
                  <a:spcPct val="0"/>
                </a:spcBef>
                <a:spcAft>
                  <a:spcPts val="600"/>
                </a:spcAft>
              </a:pPr>
              <a:t>11</a:t>
            </a:fld>
            <a:endParaRPr lang="en-US" sz="1000">
              <a:solidFill>
                <a:srgbClr val="FFFFFF"/>
              </a:solidFill>
              <a:latin typeface="+mn-lt"/>
            </a:endParaRPr>
          </a:p>
        </p:txBody>
      </p:sp>
      <p:pic>
        <p:nvPicPr>
          <p:cNvPr id="2" name="Picture 1" descr="Logo, company name&#10;&#10;Description automatically generated">
            <a:extLst>
              <a:ext uri="{FF2B5EF4-FFF2-40B4-BE49-F238E27FC236}">
                <a16:creationId xmlns:a16="http://schemas.microsoft.com/office/drawing/2014/main" id="{6F053E52-A4DB-71CA-7C74-8016497361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229" y="6219830"/>
            <a:ext cx="1671319" cy="63817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704" name="Rectangle 29703">
            <a:extLst>
              <a:ext uri="{FF2B5EF4-FFF2-40B4-BE49-F238E27FC236}">
                <a16:creationId xmlns:a16="http://schemas.microsoft.com/office/drawing/2014/main" id="{1F40F483-2008-4A79-B173-4A9DA0AC3E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06" name="Freeform: Shape 29705">
            <a:extLst>
              <a:ext uri="{FF2B5EF4-FFF2-40B4-BE49-F238E27FC236}">
                <a16:creationId xmlns:a16="http://schemas.microsoft.com/office/drawing/2014/main" id="{D0446FEB-8296-4C58-A416-FE66BF933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42164" y="-1"/>
            <a:ext cx="759618" cy="6858000"/>
          </a:xfrm>
          <a:custGeom>
            <a:avLst/>
            <a:gdLst>
              <a:gd name="connsiteX0" fmla="*/ 666 w 759618"/>
              <a:gd name="connsiteY0" fmla="*/ 0 h 6858000"/>
              <a:gd name="connsiteX1" fmla="*/ 759618 w 759618"/>
              <a:gd name="connsiteY1" fmla="*/ 0 h 6858000"/>
              <a:gd name="connsiteX2" fmla="*/ 759618 w 759618"/>
              <a:gd name="connsiteY2" fmla="*/ 1613808 h 6858000"/>
              <a:gd name="connsiteX3" fmla="*/ 759618 w 759618"/>
              <a:gd name="connsiteY3" fmla="*/ 2003729 h 6858000"/>
              <a:gd name="connsiteX4" fmla="*/ 759618 w 759618"/>
              <a:gd name="connsiteY4" fmla="*/ 6858000 h 6858000"/>
              <a:gd name="connsiteX5" fmla="*/ 0 w 759618"/>
              <a:gd name="connsiteY5" fmla="*/ 6391227 h 6858000"/>
              <a:gd name="connsiteX6" fmla="*/ 0 w 759618"/>
              <a:gd name="connsiteY6" fmla="*/ 1147035 h 6858000"/>
              <a:gd name="connsiteX7" fmla="*/ 666 w 759618"/>
              <a:gd name="connsiteY7" fmla="*/ 114744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618" h="6858000">
                <a:moveTo>
                  <a:pt x="666" y="0"/>
                </a:moveTo>
                <a:lnTo>
                  <a:pt x="759618" y="0"/>
                </a:lnTo>
                <a:lnTo>
                  <a:pt x="759618" y="1613808"/>
                </a:lnTo>
                <a:lnTo>
                  <a:pt x="759618" y="2003729"/>
                </a:lnTo>
                <a:lnTo>
                  <a:pt x="759618" y="6858000"/>
                </a:lnTo>
                <a:lnTo>
                  <a:pt x="0" y="6391227"/>
                </a:lnTo>
                <a:lnTo>
                  <a:pt x="0" y="1147035"/>
                </a:lnTo>
                <a:lnTo>
                  <a:pt x="666" y="1147444"/>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noAutofit/>
          </a:bodyPr>
          <a:lstStyle/>
          <a:p>
            <a:endParaRPr lang="en-US">
              <a:solidFill>
                <a:schemeClr val="tx1"/>
              </a:solidFill>
            </a:endParaRPr>
          </a:p>
        </p:txBody>
      </p:sp>
      <p:sp>
        <p:nvSpPr>
          <p:cNvPr id="29708" name="Freeform 7">
            <a:extLst>
              <a:ext uri="{FF2B5EF4-FFF2-40B4-BE49-F238E27FC236}">
                <a16:creationId xmlns:a16="http://schemas.microsoft.com/office/drawing/2014/main" id="{B14F32D1-131A-4E26-9F16-AF1A8F488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879652"/>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useBgFill="1">
        <p:nvSpPr>
          <p:cNvPr id="29710" name="Freeform: Shape 29709">
            <a:extLst>
              <a:ext uri="{FF2B5EF4-FFF2-40B4-BE49-F238E27FC236}">
                <a16:creationId xmlns:a16="http://schemas.microsoft.com/office/drawing/2014/main" id="{1ABC2BC2-F576-4967-9EDA-93DBDDD8D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34682" cy="6141008"/>
          </a:xfrm>
          <a:custGeom>
            <a:avLst/>
            <a:gdLst>
              <a:gd name="connsiteX0" fmla="*/ 0 w 4634682"/>
              <a:gd name="connsiteY0" fmla="*/ 0 h 6141008"/>
              <a:gd name="connsiteX1" fmla="*/ 4634682 w 4634682"/>
              <a:gd name="connsiteY1" fmla="*/ 0 h 6141008"/>
              <a:gd name="connsiteX2" fmla="*/ 4634682 w 4634682"/>
              <a:gd name="connsiteY2" fmla="*/ 6141008 h 6141008"/>
              <a:gd name="connsiteX3" fmla="*/ 0 w 4634682"/>
              <a:gd name="connsiteY3" fmla="*/ 6141008 h 6141008"/>
            </a:gdLst>
            <a:ahLst/>
            <a:cxnLst>
              <a:cxn ang="0">
                <a:pos x="connsiteX0" y="connsiteY0"/>
              </a:cxn>
              <a:cxn ang="0">
                <a:pos x="connsiteX1" y="connsiteY1"/>
              </a:cxn>
              <a:cxn ang="0">
                <a:pos x="connsiteX2" y="connsiteY2"/>
              </a:cxn>
              <a:cxn ang="0">
                <a:pos x="connsiteX3" y="connsiteY3"/>
              </a:cxn>
            </a:cxnLst>
            <a:rect l="l" t="t" r="r" b="b"/>
            <a:pathLst>
              <a:path w="4634682" h="6141008">
                <a:moveTo>
                  <a:pt x="0" y="0"/>
                </a:moveTo>
                <a:lnTo>
                  <a:pt x="4634682" y="0"/>
                </a:lnTo>
                <a:lnTo>
                  <a:pt x="4634682" y="6141008"/>
                </a:lnTo>
                <a:lnTo>
                  <a:pt x="0" y="6141008"/>
                </a:lnTo>
                <a:close/>
              </a:path>
            </a:pathLst>
          </a:custGeom>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Content Placeholder 9" descr="A picture containing text, device&#10;&#10;Description automatically generated">
            <a:extLst>
              <a:ext uri="{FF2B5EF4-FFF2-40B4-BE49-F238E27FC236}">
                <a16:creationId xmlns:a16="http://schemas.microsoft.com/office/drawing/2014/main" id="{CF501258-84FE-112D-EBFB-E337132BF441}"/>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50140" y="567583"/>
            <a:ext cx="3816084" cy="5300116"/>
          </a:xfrm>
          <a:prstGeom prst="rect">
            <a:avLst/>
          </a:prstGeom>
        </p:spPr>
      </p:pic>
      <p:sp>
        <p:nvSpPr>
          <p:cNvPr id="29712" name="Rectangle 8">
            <a:extLst>
              <a:ext uri="{FF2B5EF4-FFF2-40B4-BE49-F238E27FC236}">
                <a16:creationId xmlns:a16="http://schemas.microsoft.com/office/drawing/2014/main" id="{C1ED7A15-93F4-4241-81AA-1F6EDAE94F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
            <a:ext cx="7287170" cy="6857999"/>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5552841" y="643465"/>
            <a:ext cx="5840770" cy="1693571"/>
          </a:xfrm>
        </p:spPr>
        <p:txBody>
          <a:bodyPr vert="horz" lIns="91440" tIns="45720" rIns="91440" bIns="45720" rtlCol="0" anchor="ctr">
            <a:normAutofit/>
          </a:bodyPr>
          <a:lstStyle/>
          <a:p>
            <a:r>
              <a:rPr lang="en-US" kern="1200" dirty="0">
                <a:solidFill>
                  <a:srgbClr val="FFFFFF"/>
                </a:solidFill>
                <a:latin typeface="+mj-lt"/>
                <a:ea typeface="+mj-ea"/>
                <a:cs typeface="+mj-cs"/>
              </a:rPr>
              <a:t>Alarm System- Disarmed</a:t>
            </a:r>
          </a:p>
        </p:txBody>
      </p:sp>
      <p:sp>
        <p:nvSpPr>
          <p:cNvPr id="4" name="Content Placeholder 3">
            <a:extLst>
              <a:ext uri="{FF2B5EF4-FFF2-40B4-BE49-F238E27FC236}">
                <a16:creationId xmlns:a16="http://schemas.microsoft.com/office/drawing/2014/main" id="{8D352CE0-FF57-A02E-0103-A959F5469ECC}"/>
              </a:ext>
            </a:extLst>
          </p:cNvPr>
          <p:cNvSpPr>
            <a:spLocks noGrp="1"/>
          </p:cNvSpPr>
          <p:nvPr>
            <p:ph sz="half" idx="2"/>
          </p:nvPr>
        </p:nvSpPr>
        <p:spPr>
          <a:xfrm>
            <a:off x="5552840" y="2435267"/>
            <a:ext cx="5840770" cy="3080459"/>
          </a:xfrm>
        </p:spPr>
        <p:txBody>
          <a:bodyPr vert="horz" lIns="91440" tIns="45720" rIns="91440" bIns="45720" rtlCol="0" anchor="t">
            <a:normAutofit lnSpcReduction="10000"/>
          </a:bodyPr>
          <a:lstStyle/>
          <a:p>
            <a:r>
              <a:rPr lang="en-US" sz="3200" dirty="0">
                <a:solidFill>
                  <a:srgbClr val="FEFFFF"/>
                </a:solidFill>
              </a:rPr>
              <a:t>During regular business hours, the alarm system is usually turned off or is placed in the disarmed mode which puts the sensors to “sleep”, allowing for the opening and closing of doors and windows. </a:t>
            </a:r>
          </a:p>
        </p:txBody>
      </p:sp>
      <p:sp>
        <p:nvSpPr>
          <p:cNvPr id="29699" name="Slide Number Placeholder 3"/>
          <p:cNvSpPr>
            <a:spLocks noGrp="1"/>
          </p:cNvSpPr>
          <p:nvPr>
            <p:ph type="sldNum" sz="quarter" idx="12"/>
          </p:nvPr>
        </p:nvSpPr>
        <p:spPr>
          <a:xfrm>
            <a:off x="10709589" y="6382512"/>
            <a:ext cx="682311" cy="320040"/>
          </a:xfrm>
        </p:spPr>
        <p:txBody>
          <a:bodyPr vert="horz" lIns="91440" tIns="45720" rIns="91440" bIns="45720" rtlCol="0" anchor="ct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600"/>
              </a:spcAft>
            </a:pPr>
            <a:fld id="{D108C2FB-5596-490A-997E-F4DB36AD3F34}" type="slidenum">
              <a:rPr lang="en-US">
                <a:solidFill>
                  <a:srgbClr val="FEFFFF"/>
                </a:solidFill>
                <a:latin typeface="+mn-lt"/>
              </a:rPr>
              <a:pPr eaLnBrk="1" hangingPunct="1">
                <a:spcAft>
                  <a:spcPts val="600"/>
                </a:spcAft>
              </a:pPr>
              <a:t>12</a:t>
            </a:fld>
            <a:endParaRPr lang="en-US">
              <a:solidFill>
                <a:srgbClr val="FEFFFF"/>
              </a:solidFill>
              <a:latin typeface="+mn-lt"/>
            </a:endParaRPr>
          </a:p>
        </p:txBody>
      </p:sp>
      <p:pic>
        <p:nvPicPr>
          <p:cNvPr id="11" name="Picture 10" descr="Logo, company name&#10;&#10;Description automatically generated">
            <a:extLst>
              <a:ext uri="{FF2B5EF4-FFF2-40B4-BE49-F238E27FC236}">
                <a16:creationId xmlns:a16="http://schemas.microsoft.com/office/drawing/2014/main" id="{5D3821E8-387D-E90C-61A7-589338B9B2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229" y="6219830"/>
            <a:ext cx="1671319" cy="63817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31" name="Rectangle 30727">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a:solidFill>
                  <a:srgbClr val="FFFFFF"/>
                </a:solidFill>
              </a:rPr>
              <a:t>Alarm System- In Alarm</a:t>
            </a:r>
          </a:p>
        </p:txBody>
      </p:sp>
      <p:cxnSp>
        <p:nvCxnSpPr>
          <p:cNvPr id="30733" name="Straight Connector 30729">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028" name="Content Placeholder 1027" descr="A picture containing graphical user interface&#10;&#10;Description automatically generated">
            <a:extLst>
              <a:ext uri="{FF2B5EF4-FFF2-40B4-BE49-F238E27FC236}">
                <a16:creationId xmlns:a16="http://schemas.microsoft.com/office/drawing/2014/main" id="{D412791D-1D6E-CD19-A8C5-E845F2EE6D3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070700" y="2426818"/>
            <a:ext cx="3977651" cy="3997637"/>
          </a:xfrm>
          <a:prstGeom prst="rect">
            <a:avLst/>
          </a:prstGeom>
        </p:spPr>
      </p:pic>
      <p:cxnSp>
        <p:nvCxnSpPr>
          <p:cNvPr id="30732" name="Straight Connector 30731">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025" name="Content Placeholder 1024" descr="A picture containing text, person, hand&#10;&#10;Description automatically generated">
            <a:extLst>
              <a:ext uri="{FF2B5EF4-FFF2-40B4-BE49-F238E27FC236}">
                <a16:creationId xmlns:a16="http://schemas.microsoft.com/office/drawing/2014/main" id="{7799D920-29BE-9DE4-C78F-5F8B150E45DD}"/>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6445073" y="2632004"/>
            <a:ext cx="5455917" cy="3587265"/>
          </a:xfrm>
          <a:prstGeom prst="rect">
            <a:avLst/>
          </a:prstGeom>
        </p:spPr>
      </p:pic>
      <p:sp>
        <p:nvSpPr>
          <p:cNvPr id="30723" name="Slide Number Placeholder 3"/>
          <p:cNvSpPr>
            <a:spLocks noGrp="1"/>
          </p:cNvSpPr>
          <p:nvPr>
            <p:ph type="sldNum" sz="quarter" idx="12"/>
          </p:nvPr>
        </p:nvSpPr>
        <p:spPr>
          <a:xfrm>
            <a:off x="8603343" y="6522430"/>
            <a:ext cx="2743200" cy="347472"/>
          </a:xfrm>
        </p:spPr>
        <p:txBody>
          <a:bodyPr vert="horz" lIns="91440" tIns="45720" rIns="91440" bIns="45720" rtlCol="0" anchor="ct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600"/>
              </a:spcAft>
            </a:pPr>
            <a:fld id="{BC9B15AC-91ED-4A1C-B5EE-5564F40A8F15}" type="slidenum">
              <a:rPr lang="en-US">
                <a:solidFill>
                  <a:srgbClr val="898989"/>
                </a:solidFill>
                <a:latin typeface="+mn-lt"/>
              </a:rPr>
              <a:pPr eaLnBrk="1" hangingPunct="1">
                <a:spcAft>
                  <a:spcPts val="600"/>
                </a:spcAft>
              </a:pPr>
              <a:t>13</a:t>
            </a:fld>
            <a:endParaRPr lang="en-US">
              <a:solidFill>
                <a:srgbClr val="898989"/>
              </a:solidFill>
              <a:latin typeface="+mn-lt"/>
            </a:endParaRPr>
          </a:p>
        </p:txBody>
      </p:sp>
      <p:pic>
        <p:nvPicPr>
          <p:cNvPr id="1029" name="Picture 1028" descr="Logo, company name&#10;&#10;Description automatically generated">
            <a:extLst>
              <a:ext uri="{FF2B5EF4-FFF2-40B4-BE49-F238E27FC236}">
                <a16:creationId xmlns:a16="http://schemas.microsoft.com/office/drawing/2014/main" id="{DC0A8077-9CDB-5F48-9202-FF43EACE51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229" y="6219830"/>
            <a:ext cx="1671319" cy="638170"/>
          </a:xfrm>
          <a:prstGeom prst="rect">
            <a:avLst/>
          </a:prstGeom>
        </p:spPr>
      </p:pic>
    </p:spTree>
  </p:cSld>
  <p:clrMapOvr>
    <a:masterClrMapping/>
  </p:clrMapOvr>
  <p:transition advClick="0" advTm="5000"/>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754" name="Rectangle 3175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6" name="Rectangle 2"/>
          <p:cNvSpPr>
            <a:spLocks noGrp="1" noChangeArrowheads="1"/>
          </p:cNvSpPr>
          <p:nvPr>
            <p:ph type="title"/>
          </p:nvPr>
        </p:nvSpPr>
        <p:spPr>
          <a:xfrm>
            <a:off x="640080" y="325369"/>
            <a:ext cx="4368602" cy="1956841"/>
          </a:xfrm>
        </p:spPr>
        <p:txBody>
          <a:bodyPr anchor="b">
            <a:normAutofit/>
          </a:bodyPr>
          <a:lstStyle/>
          <a:p>
            <a:pPr eaLnBrk="1" fontAlgn="auto" hangingPunct="1">
              <a:spcAft>
                <a:spcPts val="0"/>
              </a:spcAft>
              <a:defRPr/>
            </a:pPr>
            <a:r>
              <a:rPr lang="en-US" sz="5400" b="1">
                <a:effectLst>
                  <a:outerShdw blurRad="38100" dist="38100" dir="2700000" algn="tl">
                    <a:srgbClr val="C0C0C0"/>
                  </a:outerShdw>
                </a:effectLst>
              </a:rPr>
              <a:t>What causes false alarms?</a:t>
            </a:r>
          </a:p>
        </p:txBody>
      </p:sp>
      <p:sp>
        <p:nvSpPr>
          <p:cNvPr id="3175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9" name="Rectangle 3"/>
          <p:cNvSpPr>
            <a:spLocks noGrp="1" noChangeArrowheads="1"/>
          </p:cNvSpPr>
          <p:nvPr>
            <p:ph idx="1"/>
          </p:nvPr>
        </p:nvSpPr>
        <p:spPr>
          <a:xfrm>
            <a:off x="640080" y="2872899"/>
            <a:ext cx="4243589" cy="3320668"/>
          </a:xfrm>
        </p:spPr>
        <p:txBody>
          <a:bodyPr>
            <a:normAutofit/>
          </a:bodyPr>
          <a:lstStyle/>
          <a:p>
            <a:pPr eaLnBrk="1" hangingPunct="1"/>
            <a:r>
              <a:rPr lang="en-US" sz="3200" dirty="0"/>
              <a:t>User error</a:t>
            </a:r>
          </a:p>
          <a:p>
            <a:pPr eaLnBrk="1" hangingPunct="1"/>
            <a:r>
              <a:rPr lang="en-US" sz="3200" dirty="0"/>
              <a:t>Lack of training</a:t>
            </a:r>
          </a:p>
          <a:p>
            <a:pPr eaLnBrk="1" hangingPunct="1"/>
            <a:r>
              <a:rPr lang="en-US" sz="3200" dirty="0"/>
              <a:t>Lack of maintenance</a:t>
            </a:r>
          </a:p>
          <a:p>
            <a:pPr eaLnBrk="1" hangingPunct="1"/>
            <a:r>
              <a:rPr lang="en-US" sz="3200" dirty="0"/>
              <a:t>Improper design</a:t>
            </a:r>
          </a:p>
          <a:p>
            <a:pPr eaLnBrk="1" hangingPunct="1"/>
            <a:r>
              <a:rPr lang="en-US" sz="3200" dirty="0"/>
              <a:t>Installation quality</a:t>
            </a:r>
          </a:p>
          <a:p>
            <a:pPr eaLnBrk="1" hangingPunct="1"/>
            <a:endParaRPr lang="en-US" sz="2200" dirty="0"/>
          </a:p>
        </p:txBody>
      </p:sp>
      <p:pic>
        <p:nvPicPr>
          <p:cNvPr id="31748" name="Picture 5" descr="C:\Documents and Settings\shellie.reid\Local Settings\Temporary Internet Files\Content.IE5\OGTHYE7K\MP900422848[1].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5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Slide Number Placeholder 4"/>
          <p:cNvSpPr>
            <a:spLocks noGrp="1"/>
          </p:cNvSpPr>
          <p:nvPr>
            <p:ph type="sldNum" sz="quarter" idx="12"/>
          </p:nvPr>
        </p:nvSpPr>
        <p:spPr>
          <a:xfrm>
            <a:off x="10439400" y="6356350"/>
            <a:ext cx="914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ts val="600"/>
              </a:spcAft>
            </a:pPr>
            <a:fld id="{8DDCD21B-C290-4E9B-9546-F78A4F11046C}" type="slidenum">
              <a:rPr lang="en-US">
                <a:solidFill>
                  <a:srgbClr val="FFFFFF"/>
                </a:solidFill>
              </a:rPr>
              <a:pPr eaLnBrk="1" fontAlgn="base" hangingPunct="1">
                <a:spcBef>
                  <a:spcPct val="0"/>
                </a:spcBef>
                <a:spcAft>
                  <a:spcPts val="600"/>
                </a:spcAft>
              </a:pPr>
              <a:t>14</a:t>
            </a:fld>
            <a:endParaRPr lang="en-US">
              <a:solidFill>
                <a:srgbClr val="FFFFFF"/>
              </a:solidFill>
            </a:endParaRPr>
          </a:p>
        </p:txBody>
      </p:sp>
      <p:pic>
        <p:nvPicPr>
          <p:cNvPr id="2" name="Picture 1" descr="Logo, company name&#10;&#10;Description automatically generated">
            <a:extLst>
              <a:ext uri="{FF2B5EF4-FFF2-40B4-BE49-F238E27FC236}">
                <a16:creationId xmlns:a16="http://schemas.microsoft.com/office/drawing/2014/main" id="{E677E4F3-90E1-E9B6-9C9A-ACD79839EC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229" y="6219830"/>
            <a:ext cx="1671319" cy="63817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32778" name="Rectangle 32777">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94" name="Rectangle 2"/>
          <p:cNvSpPr>
            <a:spLocks noGrp="1" noChangeArrowheads="1"/>
          </p:cNvSpPr>
          <p:nvPr>
            <p:ph type="title"/>
          </p:nvPr>
        </p:nvSpPr>
        <p:spPr>
          <a:xfrm>
            <a:off x="524256" y="516804"/>
            <a:ext cx="6594189" cy="1625210"/>
          </a:xfrm>
        </p:spPr>
        <p:txBody>
          <a:bodyPr>
            <a:normAutofit/>
          </a:bodyPr>
          <a:lstStyle/>
          <a:p>
            <a:pPr eaLnBrk="1" fontAlgn="auto" hangingPunct="1">
              <a:spcAft>
                <a:spcPts val="0"/>
              </a:spcAft>
              <a:defRPr/>
            </a:pPr>
            <a:r>
              <a:rPr lang="en-US" b="1">
                <a:solidFill>
                  <a:srgbClr val="FFFFFF"/>
                </a:solidFill>
                <a:effectLst>
                  <a:outerShdw blurRad="38100" dist="38100" dir="2700000" algn="tl">
                    <a:srgbClr val="C0C0C0"/>
                  </a:outerShdw>
                </a:effectLst>
              </a:rPr>
              <a:t>What can YOU do?</a:t>
            </a:r>
          </a:p>
        </p:txBody>
      </p:sp>
      <p:sp>
        <p:nvSpPr>
          <p:cNvPr id="32780" name="Rectangle 32779">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773" name="Picture 2" descr="C:\Documents and Settings\shellie.reid\Local Settings\Temporary Internet Files\Content.IE5\6YSK348X\MC900104874[1].wmf"/>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420511" y="2604967"/>
            <a:ext cx="5106748" cy="31651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2" name="Rectangle 3278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95" name="Rectangle 3"/>
          <p:cNvSpPr>
            <a:spLocks noGrp="1" noChangeArrowheads="1"/>
          </p:cNvSpPr>
          <p:nvPr>
            <p:ph idx="1"/>
          </p:nvPr>
        </p:nvSpPr>
        <p:spPr>
          <a:xfrm>
            <a:off x="8029319" y="917725"/>
            <a:ext cx="3424739" cy="4852362"/>
          </a:xfrm>
        </p:spPr>
        <p:txBody>
          <a:bodyPr anchor="ctr">
            <a:normAutofit/>
          </a:bodyPr>
          <a:lstStyle/>
          <a:p>
            <a:pPr eaLnBrk="1" fontAlgn="auto" hangingPunct="1">
              <a:spcAft>
                <a:spcPts val="0"/>
              </a:spcAft>
              <a:buFont typeface="Arial" pitchFamily="34" charset="0"/>
              <a:buChar char="•"/>
              <a:defRPr/>
            </a:pPr>
            <a:r>
              <a:rPr lang="en-US" dirty="0">
                <a:solidFill>
                  <a:srgbClr val="FFFFFF"/>
                </a:solidFill>
              </a:rPr>
              <a:t>Understand your system</a:t>
            </a:r>
          </a:p>
          <a:p>
            <a:pPr eaLnBrk="1" fontAlgn="auto" hangingPunct="1">
              <a:spcAft>
                <a:spcPts val="0"/>
              </a:spcAft>
              <a:defRPr/>
            </a:pPr>
            <a:r>
              <a:rPr lang="en-US" dirty="0">
                <a:solidFill>
                  <a:srgbClr val="FFFFFF"/>
                </a:solidFill>
              </a:rPr>
              <a:t>Lock all doors &amp; windows</a:t>
            </a:r>
          </a:p>
          <a:p>
            <a:pPr eaLnBrk="1" fontAlgn="auto" hangingPunct="1">
              <a:spcAft>
                <a:spcPts val="0"/>
              </a:spcAft>
              <a:buFont typeface="Arial" pitchFamily="34" charset="0"/>
              <a:buChar char="•"/>
              <a:defRPr/>
            </a:pPr>
            <a:r>
              <a:rPr lang="en-US" dirty="0">
                <a:solidFill>
                  <a:srgbClr val="FFFFFF"/>
                </a:solidFill>
              </a:rPr>
              <a:t>Know cancellation code</a:t>
            </a:r>
          </a:p>
          <a:p>
            <a:pPr eaLnBrk="1" fontAlgn="auto" hangingPunct="1">
              <a:spcAft>
                <a:spcPts val="0"/>
              </a:spcAft>
              <a:buFont typeface="Arial" pitchFamily="34" charset="0"/>
              <a:buChar char="•"/>
              <a:defRPr/>
            </a:pPr>
            <a:r>
              <a:rPr lang="en-US" dirty="0">
                <a:solidFill>
                  <a:srgbClr val="FFFFFF"/>
                </a:solidFill>
              </a:rPr>
              <a:t>Maintain the system</a:t>
            </a:r>
          </a:p>
          <a:p>
            <a:pPr eaLnBrk="1" fontAlgn="auto" hangingPunct="1">
              <a:spcAft>
                <a:spcPts val="0"/>
              </a:spcAft>
              <a:buFont typeface="Arial" pitchFamily="34" charset="0"/>
              <a:buChar char="•"/>
              <a:defRPr/>
            </a:pPr>
            <a:r>
              <a:rPr lang="en-US" dirty="0">
                <a:solidFill>
                  <a:srgbClr val="FFFFFF"/>
                </a:solidFill>
              </a:rPr>
              <a:t>Respond to meet officers</a:t>
            </a:r>
            <a:endParaRPr lang="en-US" sz="2000" dirty="0">
              <a:solidFill>
                <a:srgbClr val="FFFFFF"/>
              </a:solidFill>
            </a:endParaRPr>
          </a:p>
        </p:txBody>
      </p:sp>
      <p:sp>
        <p:nvSpPr>
          <p:cNvPr id="32772" name="Slide Number Placeholder 3"/>
          <p:cNvSpPr>
            <a:spLocks noGrp="1"/>
          </p:cNvSpPr>
          <p:nvPr>
            <p:ph type="sldNum" sz="quarter" idx="12"/>
          </p:nvPr>
        </p:nvSpPr>
        <p:spPr>
          <a:xfrm>
            <a:off x="10480391" y="6535157"/>
            <a:ext cx="973667"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ts val="600"/>
              </a:spcAft>
            </a:pPr>
            <a:fld id="{9A44DA1B-B9B1-4B9E-9434-5457DAAC53C5}" type="slidenum">
              <a:rPr lang="en-US" sz="1050">
                <a:solidFill>
                  <a:schemeClr val="tx1">
                    <a:lumMod val="50000"/>
                    <a:lumOff val="50000"/>
                  </a:schemeClr>
                </a:solidFill>
              </a:rPr>
              <a:pPr eaLnBrk="1" fontAlgn="base" hangingPunct="1">
                <a:spcBef>
                  <a:spcPct val="0"/>
                </a:spcBef>
                <a:spcAft>
                  <a:spcPts val="600"/>
                </a:spcAft>
              </a:pPr>
              <a:t>15</a:t>
            </a:fld>
            <a:endParaRPr lang="en-US" sz="1050">
              <a:solidFill>
                <a:schemeClr val="tx1">
                  <a:lumMod val="50000"/>
                  <a:lumOff val="50000"/>
                </a:schemeClr>
              </a:solidFill>
            </a:endParaRPr>
          </a:p>
        </p:txBody>
      </p:sp>
      <p:pic>
        <p:nvPicPr>
          <p:cNvPr id="2" name="Picture 1" descr="Logo, company name&#10;&#10;Description automatically generated">
            <a:extLst>
              <a:ext uri="{FF2B5EF4-FFF2-40B4-BE49-F238E27FC236}">
                <a16:creationId xmlns:a16="http://schemas.microsoft.com/office/drawing/2014/main" id="{C7C24203-49AB-496A-639F-39AEF3DD79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229" y="6219830"/>
            <a:ext cx="1671319" cy="63817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5"/>
          <p:cNvSpPr>
            <a:spLocks noGrp="1"/>
          </p:cNvSpPr>
          <p:nvPr>
            <p:ph type="title"/>
          </p:nvPr>
        </p:nvSpPr>
        <p:spPr>
          <a:xfrm>
            <a:off x="3824592" y="561977"/>
            <a:ext cx="5867400" cy="808038"/>
          </a:xfrm>
        </p:spPr>
        <p:txBody>
          <a:bodyPr>
            <a:noAutofit/>
          </a:bodyPr>
          <a:lstStyle/>
          <a:p>
            <a:pPr eaLnBrk="1" hangingPunct="1">
              <a:defRPr/>
            </a:pPr>
            <a:br>
              <a:rPr lang="en-US" sz="4000" b="1" u="sng" dirty="0">
                <a:solidFill>
                  <a:srgbClr val="FF0000"/>
                </a:solidFill>
              </a:rPr>
            </a:br>
            <a:r>
              <a:rPr lang="en-US" sz="4000" b="1" dirty="0">
                <a:solidFill>
                  <a:srgbClr val="FF0000"/>
                </a:solidFill>
                <a:effectLst>
                  <a:outerShdw blurRad="38100" dist="38100" dir="2700000" algn="tl">
                    <a:srgbClr val="000000">
                      <a:alpha val="43137"/>
                    </a:srgbClr>
                  </a:outerShdw>
                </a:effectLst>
              </a:rPr>
              <a:t>Call your alarm company…. </a:t>
            </a:r>
            <a:br>
              <a:rPr lang="en-US" sz="4800" b="1" dirty="0">
                <a:effectLst>
                  <a:outerShdw blurRad="38100" dist="38100" dir="2700000" algn="tl">
                    <a:srgbClr val="000000">
                      <a:alpha val="43137"/>
                    </a:srgbClr>
                  </a:outerShdw>
                </a:effectLst>
              </a:rPr>
            </a:br>
            <a:endParaRPr lang="en-US" sz="4800" b="1" dirty="0">
              <a:effectLst>
                <a:outerShdw blurRad="38100" dist="38100" dir="2700000" algn="tl">
                  <a:srgbClr val="000000">
                    <a:alpha val="43137"/>
                  </a:srgbClr>
                </a:outerShdw>
              </a:effectLst>
            </a:endParaRPr>
          </a:p>
        </p:txBody>
      </p:sp>
      <p:graphicFrame>
        <p:nvGraphicFramePr>
          <p:cNvPr id="33799" name="Rectangle 3">
            <a:extLst>
              <a:ext uri="{FF2B5EF4-FFF2-40B4-BE49-F238E27FC236}">
                <a16:creationId xmlns:a16="http://schemas.microsoft.com/office/drawing/2014/main" id="{39FD32EF-2E5E-4450-D4C7-C5CCD3CA250D}"/>
              </a:ext>
            </a:extLst>
          </p:cNvPr>
          <p:cNvGraphicFramePr>
            <a:graphicFrameLocks noGrp="1"/>
          </p:cNvGraphicFramePr>
          <p:nvPr>
            <p:ph idx="1"/>
          </p:nvPr>
        </p:nvGraphicFramePr>
        <p:xfrm>
          <a:off x="1524000" y="1600201"/>
          <a:ext cx="8686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379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160E416A-B292-441A-AD5E-543F3C4E5889}" type="slidenum">
              <a:rPr lang="en-US" smtClean="0">
                <a:solidFill>
                  <a:srgbClr val="CC3300"/>
                </a:solidFill>
              </a:rPr>
              <a:pPr eaLnBrk="1" fontAlgn="base" hangingPunct="1">
                <a:spcBef>
                  <a:spcPct val="0"/>
                </a:spcBef>
                <a:spcAft>
                  <a:spcPct val="0"/>
                </a:spcAft>
              </a:pPr>
              <a:t>16</a:t>
            </a:fld>
            <a:endParaRPr lang="en-US" dirty="0">
              <a:solidFill>
                <a:srgbClr val="CC3300"/>
              </a:solidFill>
            </a:endParaRPr>
          </a:p>
        </p:txBody>
      </p:sp>
      <p:pic>
        <p:nvPicPr>
          <p:cNvPr id="33797" name="Picture 2" descr="C:\Documents and Settings\shellie.reid\Local Settings\Temporary Internet Files\Content.IE5\YD6WMISW\MC900363874[1].wmf"/>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610600" y="3429000"/>
            <a:ext cx="2978649" cy="2697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Logo, company name&#10;&#10;Description automatically generated">
            <a:extLst>
              <a:ext uri="{FF2B5EF4-FFF2-40B4-BE49-F238E27FC236}">
                <a16:creationId xmlns:a16="http://schemas.microsoft.com/office/drawing/2014/main" id="{C07017BD-F7D7-8877-30C7-B8B10C18772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2229" y="6219830"/>
            <a:ext cx="1671319" cy="63817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34826" name="Rectangle 34825">
            <a:extLst>
              <a:ext uri="{FF2B5EF4-FFF2-40B4-BE49-F238E27FC236}">
                <a16:creationId xmlns:a16="http://schemas.microsoft.com/office/drawing/2014/main" id="{25FCE169-4276-4005-8C82-CCC9C80C4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461736"/>
            <a:ext cx="6675119" cy="186629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146" name="Rectangle 2"/>
          <p:cNvSpPr>
            <a:spLocks noGrp="1" noChangeArrowheads="1"/>
          </p:cNvSpPr>
          <p:nvPr>
            <p:ph type="title"/>
          </p:nvPr>
        </p:nvSpPr>
        <p:spPr>
          <a:xfrm>
            <a:off x="730155" y="730155"/>
            <a:ext cx="6090743" cy="1422871"/>
          </a:xfrm>
        </p:spPr>
        <p:txBody>
          <a:bodyPr>
            <a:noAutofit/>
          </a:bodyPr>
          <a:lstStyle/>
          <a:p>
            <a:pPr eaLnBrk="1" hangingPunct="1">
              <a:defRPr/>
            </a:pPr>
            <a:br>
              <a:rPr lang="en-US" sz="4800" b="1" i="1" u="sng">
                <a:solidFill>
                  <a:srgbClr val="FFFFFF"/>
                </a:solidFill>
              </a:rPr>
            </a:br>
            <a:r>
              <a:rPr lang="en-US" sz="4800" b="1">
                <a:solidFill>
                  <a:srgbClr val="FFFFFF"/>
                </a:solidFill>
                <a:effectLst>
                  <a:outerShdw blurRad="38100" dist="38100" dir="2700000" algn="tl">
                    <a:srgbClr val="000000">
                      <a:alpha val="43137"/>
                    </a:srgbClr>
                  </a:outerShdw>
                </a:effectLst>
              </a:rPr>
              <a:t>Train ALL Alarm Users !</a:t>
            </a:r>
            <a:br>
              <a:rPr lang="en-US" sz="4800" b="1">
                <a:solidFill>
                  <a:srgbClr val="FFFFFF"/>
                </a:solidFill>
                <a:effectLst>
                  <a:outerShdw blurRad="38100" dist="38100" dir="2700000" algn="tl">
                    <a:srgbClr val="000000">
                      <a:alpha val="43137"/>
                    </a:srgbClr>
                  </a:outerShdw>
                </a:effectLst>
              </a:rPr>
            </a:br>
            <a:endParaRPr lang="en-US" sz="4800" b="1">
              <a:solidFill>
                <a:srgbClr val="FFFFFF"/>
              </a:solidFill>
              <a:effectLst>
                <a:outerShdw blurRad="38100" dist="38100" dir="2700000" algn="tl">
                  <a:srgbClr val="000000">
                    <a:alpha val="43137"/>
                  </a:srgbClr>
                </a:outerShdw>
              </a:effectLst>
            </a:endParaRPr>
          </a:p>
        </p:txBody>
      </p:sp>
      <p:sp>
        <p:nvSpPr>
          <p:cNvPr id="34828" name="Rectangle 3482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9951" y="467575"/>
            <a:ext cx="2148840" cy="1877811"/>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4830" name="Rectangle 34829">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990" y="471340"/>
            <a:ext cx="2148840" cy="1856689"/>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4820" name="Slide Number Placeholder 5"/>
          <p:cNvSpPr>
            <a:spLocks noGrp="1"/>
          </p:cNvSpPr>
          <p:nvPr>
            <p:ph type="sldNum" sz="quarter" idx="12"/>
          </p:nvPr>
        </p:nvSpPr>
        <p:spPr>
          <a:xfrm>
            <a:off x="10504878" y="5522014"/>
            <a:ext cx="1465945" cy="12116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ts val="600"/>
              </a:spcAft>
            </a:pPr>
            <a:fld id="{E3EC7678-2FF1-4580-8570-FD0C54747C6F}" type="slidenum">
              <a:rPr lang="en-US" sz="2000"/>
              <a:pPr algn="ctr" eaLnBrk="1" fontAlgn="base" hangingPunct="1">
                <a:spcBef>
                  <a:spcPct val="0"/>
                </a:spcBef>
                <a:spcAft>
                  <a:spcPts val="600"/>
                </a:spcAft>
              </a:pPr>
              <a:t>17</a:t>
            </a:fld>
            <a:endParaRPr lang="en-US" sz="2000" dirty="0"/>
          </a:p>
        </p:txBody>
      </p:sp>
      <p:sp>
        <p:nvSpPr>
          <p:cNvPr id="34832" name="Rectangle 3483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76301"/>
            <a:ext cx="6675119" cy="3922777"/>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85000"/>
                </a:prstClr>
              </a:solidFill>
              <a:effectLst/>
              <a:uLnTx/>
              <a:uFillTx/>
              <a:latin typeface="Calibri" panose="020F0502020204030204"/>
              <a:ea typeface="+mn-ea"/>
              <a:cs typeface="+mn-cs"/>
            </a:endParaRPr>
          </a:p>
        </p:txBody>
      </p:sp>
      <p:sp>
        <p:nvSpPr>
          <p:cNvPr id="6147" name="Rectangle 3"/>
          <p:cNvSpPr>
            <a:spLocks noGrp="1" noChangeArrowheads="1"/>
          </p:cNvSpPr>
          <p:nvPr>
            <p:ph idx="1"/>
          </p:nvPr>
        </p:nvSpPr>
        <p:spPr>
          <a:xfrm>
            <a:off x="786384" y="2717021"/>
            <a:ext cx="6034514" cy="3410824"/>
          </a:xfrm>
        </p:spPr>
        <p:txBody>
          <a:bodyPr anchor="ctr">
            <a:normAutofit/>
          </a:bodyPr>
          <a:lstStyle/>
          <a:p>
            <a:pPr marL="457200" lvl="1" indent="0" eaLnBrk="1" hangingPunct="1">
              <a:buNone/>
              <a:defRPr/>
            </a:pPr>
            <a:r>
              <a:rPr lang="en-US" sz="4800" dirty="0"/>
              <a:t>Everyone who has a key needs to know how to arm and disarm your system</a:t>
            </a:r>
          </a:p>
          <a:p>
            <a:pPr lvl="1" eaLnBrk="1" hangingPunct="1">
              <a:defRPr/>
            </a:pPr>
            <a:endParaRPr lang="en-US" sz="2000" dirty="0"/>
          </a:p>
        </p:txBody>
      </p:sp>
      <p:sp>
        <p:nvSpPr>
          <p:cNvPr id="34834" name="Rectangle 34833">
            <a:extLst>
              <a:ext uri="{FF2B5EF4-FFF2-40B4-BE49-F238E27FC236}">
                <a16:creationId xmlns:a16="http://schemas.microsoft.com/office/drawing/2014/main" id="{01955DCA-E99D-4678-99DB-8075105C1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9951" y="2480956"/>
            <a:ext cx="4453128" cy="3922776"/>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4821" name="Picture 2" descr="C:\Documents and Settings\shellie.reid\Local Settings\Temporary Internet Files\Content.IE5\2WTUDOFL\MC900056888[1].wmf"/>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7517695" y="2715449"/>
            <a:ext cx="3977640" cy="34570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Logo, company name&#10;&#10;Description automatically generated">
            <a:extLst>
              <a:ext uri="{FF2B5EF4-FFF2-40B4-BE49-F238E27FC236}">
                <a16:creationId xmlns:a16="http://schemas.microsoft.com/office/drawing/2014/main" id="{1BCDAE81-8B2E-0AD6-938A-32232CD502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229" y="6219830"/>
            <a:ext cx="1671319" cy="63817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35876" name="Rectangle 35875">
            <a:extLst>
              <a:ext uri="{FF2B5EF4-FFF2-40B4-BE49-F238E27FC236}">
                <a16:creationId xmlns:a16="http://schemas.microsoft.com/office/drawing/2014/main" id="{32FD50D0-1315-48C4-BB87-7646B049A0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878" name="Group 35877">
            <a:extLst>
              <a:ext uri="{FF2B5EF4-FFF2-40B4-BE49-F238E27FC236}">
                <a16:creationId xmlns:a16="http://schemas.microsoft.com/office/drawing/2014/main" id="{CA83E95F-11F0-4EF3-B911-EC4A265F08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35879" name="Freeform 44">
              <a:extLst>
                <a:ext uri="{FF2B5EF4-FFF2-40B4-BE49-F238E27FC236}">
                  <a16:creationId xmlns:a16="http://schemas.microsoft.com/office/drawing/2014/main" id="{4A5621C8-F0D7-4928-9BC5-B15B318AF6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880" name="Freeform 45">
              <a:extLst>
                <a:ext uri="{FF2B5EF4-FFF2-40B4-BE49-F238E27FC236}">
                  <a16:creationId xmlns:a16="http://schemas.microsoft.com/office/drawing/2014/main" id="{3F55EE6D-8E4E-47F0-B7BC-D45AECE433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881" name="Freeform 46">
              <a:extLst>
                <a:ext uri="{FF2B5EF4-FFF2-40B4-BE49-F238E27FC236}">
                  <a16:creationId xmlns:a16="http://schemas.microsoft.com/office/drawing/2014/main" id="{C2EC5D6B-2D05-4DDF-9E09-8814EA4921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882" name="Freeform 47">
              <a:extLst>
                <a:ext uri="{FF2B5EF4-FFF2-40B4-BE49-F238E27FC236}">
                  <a16:creationId xmlns:a16="http://schemas.microsoft.com/office/drawing/2014/main" id="{F7890FC4-3706-4665-B92A-D379824140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883" name="Rectangle 35882">
              <a:extLst>
                <a:ext uri="{FF2B5EF4-FFF2-40B4-BE49-F238E27FC236}">
                  <a16:creationId xmlns:a16="http://schemas.microsoft.com/office/drawing/2014/main" id="{5B29EAEC-4EE8-4823-BBB4-9012708C82B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8194" name="Rectangle 2"/>
          <p:cNvSpPr>
            <a:spLocks noGrp="1" noChangeArrowheads="1"/>
          </p:cNvSpPr>
          <p:nvPr>
            <p:ph type="title"/>
          </p:nvPr>
        </p:nvSpPr>
        <p:spPr>
          <a:xfrm>
            <a:off x="1047280" y="759805"/>
            <a:ext cx="10306520" cy="1325563"/>
          </a:xfrm>
        </p:spPr>
        <p:txBody>
          <a:bodyPr>
            <a:normAutofit/>
          </a:bodyPr>
          <a:lstStyle/>
          <a:p>
            <a:pPr eaLnBrk="1" hangingPunct="1">
              <a:defRPr/>
            </a:pPr>
            <a:r>
              <a:rPr lang="en-US" sz="4000" b="1">
                <a:solidFill>
                  <a:srgbClr val="FFFFFF"/>
                </a:solidFill>
              </a:rPr>
              <a:t> </a:t>
            </a:r>
            <a:r>
              <a:rPr lang="en-US" sz="4000" b="1">
                <a:solidFill>
                  <a:srgbClr val="FFFFFF"/>
                </a:solidFill>
                <a:effectLst>
                  <a:outerShdw blurRad="38100" dist="38100" dir="2700000" algn="tl">
                    <a:srgbClr val="000000">
                      <a:alpha val="43137"/>
                    </a:srgbClr>
                  </a:outerShdw>
                </a:effectLst>
              </a:rPr>
              <a:t>Re-Entering</a:t>
            </a:r>
            <a:r>
              <a:rPr lang="en-US" sz="4000">
                <a:solidFill>
                  <a:srgbClr val="FFFFFF"/>
                </a:solidFill>
              </a:rPr>
              <a:t> </a:t>
            </a:r>
            <a:endParaRPr lang="en-US" sz="4000">
              <a:solidFill>
                <a:srgbClr val="FFFFFF"/>
              </a:solidFill>
              <a:effectLst>
                <a:outerShdw blurRad="38100" dist="38100" dir="2700000" algn="tl">
                  <a:srgbClr val="C0C0C0"/>
                </a:outerShdw>
              </a:effectLst>
            </a:endParaRPr>
          </a:p>
        </p:txBody>
      </p:sp>
      <p:sp>
        <p:nvSpPr>
          <p:cNvPr id="8195" name="Rectangle 3"/>
          <p:cNvSpPr>
            <a:spLocks noGrp="1" noChangeArrowheads="1"/>
          </p:cNvSpPr>
          <p:nvPr>
            <p:ph idx="1"/>
          </p:nvPr>
        </p:nvSpPr>
        <p:spPr>
          <a:xfrm>
            <a:off x="1343563" y="2543175"/>
            <a:ext cx="3385635" cy="3363846"/>
          </a:xfrm>
        </p:spPr>
        <p:txBody>
          <a:bodyPr anchor="ctr">
            <a:normAutofit/>
          </a:bodyPr>
          <a:lstStyle/>
          <a:p>
            <a:pPr marL="0" indent="0" eaLnBrk="1" hangingPunct="1">
              <a:buNone/>
            </a:pPr>
            <a:r>
              <a:rPr lang="en-US" sz="4000" dirty="0"/>
              <a:t>If you </a:t>
            </a:r>
            <a:br>
              <a:rPr lang="en-US" sz="4000" dirty="0"/>
            </a:br>
            <a:r>
              <a:rPr lang="en-US" sz="4000" dirty="0"/>
              <a:t>re-enter, turn off the alarm. </a:t>
            </a:r>
          </a:p>
          <a:p>
            <a:pPr marL="0" indent="0" eaLnBrk="1" hangingPunct="1">
              <a:buNone/>
            </a:pPr>
            <a:r>
              <a:rPr lang="en-US" sz="4000" dirty="0"/>
              <a:t>Don’t play beat the clock.  </a:t>
            </a:r>
          </a:p>
        </p:txBody>
      </p:sp>
      <p:pic>
        <p:nvPicPr>
          <p:cNvPr id="35845" name="Picture 3" descr="C:\Documents and Settings\shellie.reid\Local Settings\Temporary Internet Files\Content.IE5\YD6WMISW\MC900384022[1].wmf"/>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5137491" y="3117851"/>
            <a:ext cx="2126097" cy="247423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picture containing text, electronics, iPod&#10;&#10;Description automatically generated">
            <a:extLst>
              <a:ext uri="{FF2B5EF4-FFF2-40B4-BE49-F238E27FC236}">
                <a16:creationId xmlns:a16="http://schemas.microsoft.com/office/drawing/2014/main" id="{0185A0B2-BF64-DD0E-1674-99CF4AD20C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0843" y="2743366"/>
            <a:ext cx="4246517" cy="3163655"/>
          </a:xfrm>
          <a:prstGeom prst="rect">
            <a:avLst/>
          </a:prstGeom>
        </p:spPr>
      </p:pic>
      <p:sp>
        <p:nvSpPr>
          <p:cNvPr id="35844" name="Slide Number Placeholder 4"/>
          <p:cNvSpPr>
            <a:spLocks noGrp="1"/>
          </p:cNvSpPr>
          <p:nvPr>
            <p:ph type="sldNum" sz="quarter" idx="12"/>
          </p:nvPr>
        </p:nvSpPr>
        <p:spPr>
          <a:xfrm>
            <a:off x="10707624" y="6382512"/>
            <a:ext cx="685800" cy="32004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ts val="600"/>
              </a:spcAft>
            </a:pPr>
            <a:fld id="{F7940584-5E9E-4DB8-8294-3F82B006213C}" type="slidenum">
              <a:rPr lang="en-US" sz="1000"/>
              <a:pPr eaLnBrk="1" fontAlgn="base" hangingPunct="1">
                <a:spcBef>
                  <a:spcPct val="0"/>
                </a:spcBef>
                <a:spcAft>
                  <a:spcPts val="600"/>
                </a:spcAft>
              </a:pPr>
              <a:t>18</a:t>
            </a:fld>
            <a:endParaRPr lang="en-US" sz="1000"/>
          </a:p>
        </p:txBody>
      </p:sp>
      <p:pic>
        <p:nvPicPr>
          <p:cNvPr id="4" name="Picture 3" descr="Logo, company name&#10;&#10;Description automatically generated">
            <a:extLst>
              <a:ext uri="{FF2B5EF4-FFF2-40B4-BE49-F238E27FC236}">
                <a16:creationId xmlns:a16="http://schemas.microsoft.com/office/drawing/2014/main" id="{6D91345D-ABC0-25B1-D2F3-44274B3FA7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229" y="6219830"/>
            <a:ext cx="1671319" cy="63817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874" name="Rectangle 36873">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869" name="Picture 2" descr="C:\Documents and Settings\shellie.reid\Local Settings\Temporary Internet Files\Content.IE5\OGTHYE7K\MC900198528[1].wmf"/>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764988" y="2042452"/>
            <a:ext cx="3368969" cy="27730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6" name="Freeform: Shape 36875">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5" name="Rectangle 2"/>
          <p:cNvSpPr txBox="1">
            <a:spLocks noChangeArrowheads="1"/>
          </p:cNvSpPr>
          <p:nvPr/>
        </p:nvSpPr>
        <p:spPr bwMode="auto">
          <a:xfrm>
            <a:off x="5759354" y="457201"/>
            <a:ext cx="5337270" cy="1835911"/>
          </a:xfrm>
          <a:prstGeom prst="rect">
            <a:avLst/>
          </a:prstGeom>
        </p:spPr>
        <p:txBody>
          <a:bodyPr vert="horz" lIns="91440" tIns="45720" rIns="91440" bIns="45720" rtlCol="0" anchor="b">
            <a:normAutofit/>
          </a:bodyPr>
          <a:lstStyle/>
          <a:p>
            <a:pPr fontAlgn="auto">
              <a:lnSpc>
                <a:spcPct val="90000"/>
              </a:lnSpc>
              <a:spcBef>
                <a:spcPct val="0"/>
              </a:spcBef>
              <a:spcAft>
                <a:spcPts val="600"/>
              </a:spcAft>
              <a:defRPr/>
            </a:pPr>
            <a:r>
              <a:rPr lang="en-US" sz="5400" b="1" kern="1200" dirty="0">
                <a:solidFill>
                  <a:srgbClr val="FFFFFF"/>
                </a:solidFill>
                <a:effectLst>
                  <a:outerShdw blurRad="38100" dist="38100" dir="2700000" algn="tl">
                    <a:srgbClr val="000000">
                      <a:alpha val="43137"/>
                    </a:srgbClr>
                  </a:outerShdw>
                </a:effectLst>
                <a:latin typeface="+mj-lt"/>
                <a:ea typeface="+mj-ea"/>
                <a:cs typeface="+mj-cs"/>
              </a:rPr>
              <a:t>Canceling Alarms </a:t>
            </a:r>
          </a:p>
        </p:txBody>
      </p:sp>
      <p:sp>
        <p:nvSpPr>
          <p:cNvPr id="36878"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66" name="Rectangle 3"/>
          <p:cNvSpPr>
            <a:spLocks noGrp="1" noChangeArrowheads="1"/>
          </p:cNvSpPr>
          <p:nvPr>
            <p:ph idx="1"/>
          </p:nvPr>
        </p:nvSpPr>
        <p:spPr>
          <a:xfrm>
            <a:off x="5759354" y="2798064"/>
            <a:ext cx="5461095" cy="3417611"/>
          </a:xfrm>
        </p:spPr>
        <p:txBody>
          <a:bodyPr vert="horz" lIns="91440" tIns="45720" rIns="91440" bIns="45720" rtlCol="0" anchor="t">
            <a:normAutofit fontScale="47500" lnSpcReduction="20000"/>
          </a:bodyPr>
          <a:lstStyle/>
          <a:p>
            <a:endParaRPr lang="en-US" sz="2200" dirty="0">
              <a:solidFill>
                <a:srgbClr val="FFFFFF"/>
              </a:solidFill>
            </a:endParaRPr>
          </a:p>
          <a:p>
            <a:r>
              <a:rPr lang="en-US" sz="7400" dirty="0">
                <a:solidFill>
                  <a:srgbClr val="FFFFFF"/>
                </a:solidFill>
              </a:rPr>
              <a:t>Answer the phone</a:t>
            </a:r>
          </a:p>
          <a:p>
            <a:r>
              <a:rPr lang="en-US" sz="7400" dirty="0">
                <a:solidFill>
                  <a:srgbClr val="FFFFFF"/>
                </a:solidFill>
              </a:rPr>
              <a:t>Stay put</a:t>
            </a:r>
          </a:p>
          <a:p>
            <a:r>
              <a:rPr lang="en-US" sz="7400" dirty="0">
                <a:solidFill>
                  <a:srgbClr val="FFFFFF"/>
                </a:solidFill>
              </a:rPr>
              <a:t>Be prepared</a:t>
            </a:r>
          </a:p>
          <a:p>
            <a:endParaRPr lang="en-US" sz="7400" dirty="0">
              <a:solidFill>
                <a:srgbClr val="FFFFFF"/>
              </a:solidFill>
            </a:endParaRPr>
          </a:p>
          <a:p>
            <a:r>
              <a:rPr lang="en-US" sz="7400" dirty="0">
                <a:solidFill>
                  <a:srgbClr val="FFFFFF"/>
                </a:solidFill>
              </a:rPr>
              <a:t>Follow your alarm company's instructions</a:t>
            </a:r>
          </a:p>
          <a:p>
            <a:endParaRPr lang="en-US" sz="2200" dirty="0">
              <a:solidFill>
                <a:srgbClr val="FFFFFF"/>
              </a:solidFill>
            </a:endParaRPr>
          </a:p>
        </p:txBody>
      </p:sp>
      <p:sp>
        <p:nvSpPr>
          <p:cNvPr id="36868" name="Slide Number Placeholder 3"/>
          <p:cNvSpPr>
            <a:spLocks noGrp="1"/>
          </p:cNvSpPr>
          <p:nvPr>
            <p:ph type="sldNum" sz="quarter" idx="12"/>
          </p:nvPr>
        </p:nvSpPr>
        <p:spPr>
          <a:xfrm>
            <a:off x="10058400" y="6356350"/>
            <a:ext cx="1295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ts val="600"/>
              </a:spcAft>
            </a:pPr>
            <a:fld id="{2B0F3222-D221-4385-8887-3F17B484C194}" type="slidenum">
              <a:rPr lang="en-US">
                <a:solidFill>
                  <a:srgbClr val="FFFFFF"/>
                </a:solidFill>
                <a:latin typeface="+mn-lt"/>
              </a:rPr>
              <a:pPr eaLnBrk="1" fontAlgn="base" hangingPunct="1">
                <a:spcBef>
                  <a:spcPct val="0"/>
                </a:spcBef>
                <a:spcAft>
                  <a:spcPts val="600"/>
                </a:spcAft>
              </a:pPr>
              <a:t>19</a:t>
            </a:fld>
            <a:endParaRPr lang="en-US">
              <a:solidFill>
                <a:srgbClr val="FFFFFF"/>
              </a:solidFill>
              <a:latin typeface="+mn-lt"/>
            </a:endParaRPr>
          </a:p>
        </p:txBody>
      </p:sp>
      <p:pic>
        <p:nvPicPr>
          <p:cNvPr id="2" name="Picture 1" descr="Logo, company name&#10;&#10;Description automatically generated">
            <a:extLst>
              <a:ext uri="{FF2B5EF4-FFF2-40B4-BE49-F238E27FC236}">
                <a16:creationId xmlns:a16="http://schemas.microsoft.com/office/drawing/2014/main" id="{E97C3E7A-240A-4AAE-61A8-A79EC1C9FD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229" y="6219830"/>
            <a:ext cx="1671319" cy="63817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n-US" sz="3600" b="1" dirty="0">
                <a:solidFill>
                  <a:srgbClr val="FF0000"/>
                </a:solidFill>
                <a:effectLst>
                  <a:outerShdw blurRad="38100" dist="38100" dir="2700000" algn="tl">
                    <a:srgbClr val="000000">
                      <a:alpha val="43137"/>
                    </a:srgbClr>
                  </a:outerShdw>
                </a:effectLst>
              </a:rPr>
              <a:t>What We Will Cover</a:t>
            </a:r>
          </a:p>
        </p:txBody>
      </p:sp>
      <p:graphicFrame>
        <p:nvGraphicFramePr>
          <p:cNvPr id="19462" name="Rectangle 3">
            <a:extLst>
              <a:ext uri="{FF2B5EF4-FFF2-40B4-BE49-F238E27FC236}">
                <a16:creationId xmlns:a16="http://schemas.microsoft.com/office/drawing/2014/main" id="{BBE0DABD-B490-3EE4-2D86-B44C6E4B839F}"/>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46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5A04E669-8F63-4868-AA73-FFDA00AE32E2}" type="slidenum">
              <a:rPr lang="en-US" smtClean="0">
                <a:solidFill>
                  <a:srgbClr val="CC3300"/>
                </a:solidFill>
              </a:rPr>
              <a:pPr eaLnBrk="1" fontAlgn="base" hangingPunct="1">
                <a:spcBef>
                  <a:spcPct val="0"/>
                </a:spcBef>
                <a:spcAft>
                  <a:spcPct val="0"/>
                </a:spcAft>
              </a:pPr>
              <a:t>2</a:t>
            </a:fld>
            <a:endParaRPr lang="en-US" dirty="0">
              <a:solidFill>
                <a:srgbClr val="CC3300"/>
              </a:solidFill>
            </a:endParaRPr>
          </a:p>
        </p:txBody>
      </p:sp>
      <p:pic>
        <p:nvPicPr>
          <p:cNvPr id="2" name="Picture 1" descr="Logo, company name&#10;&#10;Description automatically generated">
            <a:extLst>
              <a:ext uri="{FF2B5EF4-FFF2-40B4-BE49-F238E27FC236}">
                <a16:creationId xmlns:a16="http://schemas.microsoft.com/office/drawing/2014/main" id="{D21A0013-9575-B3CF-760D-31F1B9D15AE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2229" y="6219830"/>
            <a:ext cx="1671319" cy="63817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897" name="Rectangle 37896">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99"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901"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903"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905"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907" name="Rectangle 37906">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Title 4">
            <a:extLst>
              <a:ext uri="{FF2B5EF4-FFF2-40B4-BE49-F238E27FC236}">
                <a16:creationId xmlns:a16="http://schemas.microsoft.com/office/drawing/2014/main" id="{2EAA1D3C-D275-FC07-2425-AC634DB7E5CC}"/>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Bypassing Zones</a:t>
            </a:r>
          </a:p>
        </p:txBody>
      </p:sp>
      <p:sp>
        <p:nvSpPr>
          <p:cNvPr id="37890" name="Rectangle 3"/>
          <p:cNvSpPr>
            <a:spLocks noGrp="1" noChangeArrowheads="1"/>
          </p:cNvSpPr>
          <p:nvPr>
            <p:ph idx="1"/>
          </p:nvPr>
        </p:nvSpPr>
        <p:spPr>
          <a:xfrm>
            <a:off x="1367624" y="2490436"/>
            <a:ext cx="9708995" cy="3567173"/>
          </a:xfrm>
        </p:spPr>
        <p:txBody>
          <a:bodyPr anchor="ctr">
            <a:normAutofit/>
          </a:bodyPr>
          <a:lstStyle/>
          <a:p>
            <a:r>
              <a:rPr lang="en-US" sz="4400" dirty="0"/>
              <a:t>By-passing a zone</a:t>
            </a:r>
          </a:p>
          <a:p>
            <a:r>
              <a:rPr lang="en-US" sz="4400" dirty="0"/>
              <a:t>Turn off a zone (home/away)</a:t>
            </a:r>
          </a:p>
        </p:txBody>
      </p:sp>
      <p:sp>
        <p:nvSpPr>
          <p:cNvPr id="37892" name="Slide Number Placeholder 4"/>
          <p:cNvSpPr>
            <a:spLocks noGrp="1"/>
          </p:cNvSpPr>
          <p:nvPr>
            <p:ph type="sldNum" sz="quarter" idx="12"/>
          </p:nvPr>
        </p:nvSpPr>
        <p:spPr>
          <a:xfrm>
            <a:off x="10707624" y="6382512"/>
            <a:ext cx="685800" cy="320040"/>
          </a:xfrm>
        </p:spPr>
        <p:txBody>
          <a:bodyP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Aft>
                <a:spcPts val="600"/>
              </a:spcAft>
            </a:pPr>
            <a:fld id="{49911892-D7CE-44F9-BE51-F0D37EC7902E}" type="slidenum">
              <a:rPr lang="en-US" sz="1000"/>
              <a:pPr>
                <a:spcAft>
                  <a:spcPts val="600"/>
                </a:spcAft>
              </a:pPr>
              <a:t>20</a:t>
            </a:fld>
            <a:endParaRPr lang="en-US" sz="1000"/>
          </a:p>
        </p:txBody>
      </p:sp>
      <p:sp>
        <p:nvSpPr>
          <p:cNvPr id="12" name="UTurnArrow">
            <a:extLst>
              <a:ext uri="{FF2B5EF4-FFF2-40B4-BE49-F238E27FC236}">
                <a16:creationId xmlns:a16="http://schemas.microsoft.com/office/drawing/2014/main" id="{049B19A1-59A8-2967-BCF4-EFDD9BE29169}"/>
              </a:ext>
            </a:extLst>
          </p:cNvPr>
          <p:cNvSpPr>
            <a:spLocks noEditPoints="1" noChangeArrowheads="1"/>
          </p:cNvSpPr>
          <p:nvPr/>
        </p:nvSpPr>
        <p:spPr bwMode="auto">
          <a:xfrm>
            <a:off x="8688420" y="2622171"/>
            <a:ext cx="3166411" cy="2945887"/>
          </a:xfrm>
          <a:custGeom>
            <a:avLst/>
            <a:gdLst>
              <a:gd name="G0" fmla="+- 0 0 0"/>
              <a:gd name="G1" fmla="+- 5574 0 0"/>
              <a:gd name="G2" fmla="*/ 5574 1 2"/>
              <a:gd name="G3" fmla="*/ 9725 1 2"/>
              <a:gd name="G4" fmla="+- 10800 G3 G2"/>
              <a:gd name="G5" fmla="+- 10800 G3 0"/>
              <a:gd name="G6" fmla="+- G5 G2 0"/>
              <a:gd name="G7" fmla="*/ G6 1 2"/>
              <a:gd name="G8" fmla="+- 9725 0 0"/>
              <a:gd name="G9" fmla="+- 21600 0 5574"/>
              <a:gd name="G10" fmla="+- 21600 0 9725"/>
              <a:gd name="G11" fmla="min G10 8691"/>
              <a:gd name="G12" fmla="+- 8826 0 0"/>
              <a:gd name="G13" fmla="+- 14865 0 5975"/>
              <a:gd name="G14" fmla="+- 14865 0 0"/>
              <a:gd name="G15" fmla="*/ 5574 5842 6110"/>
              <a:gd name="G16" fmla="+- 8826 1350 0"/>
              <a:gd name="G17" fmla="+- 8310 0 G15"/>
              <a:gd name="G18" fmla="*/ G17 G7 8310"/>
              <a:gd name="G19" fmla="+- 5574 G18 0"/>
              <a:gd name="G20" fmla="+- G4 0 G18"/>
              <a:gd name="T0" fmla="*/ 9225 w 21600"/>
              <a:gd name="T1" fmla="*/ 0 h 21600"/>
              <a:gd name="T2" fmla="*/ 2787 w 21600"/>
              <a:gd name="T3" fmla="*/ 21600 h 21600"/>
              <a:gd name="T4" fmla="*/ 9725 w 21600"/>
              <a:gd name="T5" fmla="*/ 8826 h 21600"/>
              <a:gd name="T6" fmla="*/ 15663 w 21600"/>
              <a:gd name="T7" fmla="*/ 14865 h 21600"/>
              <a:gd name="T8" fmla="*/ 21600 w 21600"/>
              <a:gd name="T9" fmla="*/ 8826 h 21600"/>
              <a:gd name="T10" fmla="*/ 17694720 60000 65536"/>
              <a:gd name="T11" fmla="*/ 5898240 60000 65536"/>
              <a:gd name="T12" fmla="*/ 5898240 60000 65536"/>
              <a:gd name="T13" fmla="*/ 5898240 60000 65536"/>
              <a:gd name="T14" fmla="*/ 0 60000 65536"/>
              <a:gd name="T15" fmla="*/ 0 w 21600"/>
              <a:gd name="T16" fmla="*/ 8310 h 21600"/>
              <a:gd name="T17" fmla="*/ G1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3" y="14865"/>
                </a:moveTo>
                <a:lnTo>
                  <a:pt x="21600" y="8826"/>
                </a:lnTo>
                <a:lnTo>
                  <a:pt x="18450" y="8826"/>
                </a:lnTo>
                <a:lnTo>
                  <a:pt x="18450" y="8310"/>
                </a:lnTo>
                <a:cubicBezTo>
                  <a:pt x="18450" y="3721"/>
                  <a:pt x="14320" y="0"/>
                  <a:pt x="9225" y="0"/>
                </a:cubicBezTo>
                <a:cubicBezTo>
                  <a:pt x="4130" y="0"/>
                  <a:pt x="0" y="3799"/>
                  <a:pt x="0" y="8485"/>
                </a:cubicBezTo>
                <a:lnTo>
                  <a:pt x="0" y="21600"/>
                </a:lnTo>
                <a:lnTo>
                  <a:pt x="5574" y="21600"/>
                </a:lnTo>
                <a:lnTo>
                  <a:pt x="5574" y="8310"/>
                </a:lnTo>
                <a:cubicBezTo>
                  <a:pt x="5574" y="6664"/>
                  <a:pt x="7055" y="5330"/>
                  <a:pt x="8882" y="5330"/>
                </a:cubicBezTo>
                <a:lnTo>
                  <a:pt x="9568" y="5330"/>
                </a:lnTo>
                <a:cubicBezTo>
                  <a:pt x="11395" y="5330"/>
                  <a:pt x="12876" y="6664"/>
                  <a:pt x="12876" y="8310"/>
                </a:cubicBezTo>
                <a:lnTo>
                  <a:pt x="12876" y="8826"/>
                </a:lnTo>
                <a:lnTo>
                  <a:pt x="9725" y="8826"/>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pPr fontAlgn="auto">
              <a:spcBef>
                <a:spcPts val="0"/>
              </a:spcBef>
              <a:spcAft>
                <a:spcPts val="0"/>
              </a:spcAft>
              <a:defRPr/>
            </a:pPr>
            <a:endParaRPr lang="en-US" dirty="0">
              <a:latin typeface="+mn-lt"/>
            </a:endParaRPr>
          </a:p>
        </p:txBody>
      </p:sp>
      <p:pic>
        <p:nvPicPr>
          <p:cNvPr id="13" name="Picture 12" descr="Logo, company name&#10;&#10;Description automatically generated">
            <a:extLst>
              <a:ext uri="{FF2B5EF4-FFF2-40B4-BE49-F238E27FC236}">
                <a16:creationId xmlns:a16="http://schemas.microsoft.com/office/drawing/2014/main" id="{44E3993B-99F1-9711-5977-9022503063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229" y="6219830"/>
            <a:ext cx="1671319" cy="638170"/>
          </a:xfrm>
          <a:prstGeom prst="rect">
            <a:avLst/>
          </a:prstGeom>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38935" name="Rectangle 38934">
            <a:extLst>
              <a:ext uri="{FF2B5EF4-FFF2-40B4-BE49-F238E27FC236}">
                <a16:creationId xmlns:a16="http://schemas.microsoft.com/office/drawing/2014/main" id="{1F40F483-2008-4A79-B173-4A9DA0AC3E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37" name="Freeform: Shape 38936">
            <a:extLst>
              <a:ext uri="{FF2B5EF4-FFF2-40B4-BE49-F238E27FC236}">
                <a16:creationId xmlns:a16="http://schemas.microsoft.com/office/drawing/2014/main" id="{D0446FEB-8296-4C58-A416-FE66BF933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42164" y="-1"/>
            <a:ext cx="759618" cy="6858000"/>
          </a:xfrm>
          <a:custGeom>
            <a:avLst/>
            <a:gdLst>
              <a:gd name="connsiteX0" fmla="*/ 666 w 759618"/>
              <a:gd name="connsiteY0" fmla="*/ 0 h 6858000"/>
              <a:gd name="connsiteX1" fmla="*/ 759618 w 759618"/>
              <a:gd name="connsiteY1" fmla="*/ 0 h 6858000"/>
              <a:gd name="connsiteX2" fmla="*/ 759618 w 759618"/>
              <a:gd name="connsiteY2" fmla="*/ 1613808 h 6858000"/>
              <a:gd name="connsiteX3" fmla="*/ 759618 w 759618"/>
              <a:gd name="connsiteY3" fmla="*/ 2003729 h 6858000"/>
              <a:gd name="connsiteX4" fmla="*/ 759618 w 759618"/>
              <a:gd name="connsiteY4" fmla="*/ 6858000 h 6858000"/>
              <a:gd name="connsiteX5" fmla="*/ 0 w 759618"/>
              <a:gd name="connsiteY5" fmla="*/ 6391227 h 6858000"/>
              <a:gd name="connsiteX6" fmla="*/ 0 w 759618"/>
              <a:gd name="connsiteY6" fmla="*/ 1147035 h 6858000"/>
              <a:gd name="connsiteX7" fmla="*/ 666 w 759618"/>
              <a:gd name="connsiteY7" fmla="*/ 114744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618" h="6858000">
                <a:moveTo>
                  <a:pt x="666" y="0"/>
                </a:moveTo>
                <a:lnTo>
                  <a:pt x="759618" y="0"/>
                </a:lnTo>
                <a:lnTo>
                  <a:pt x="759618" y="1613808"/>
                </a:lnTo>
                <a:lnTo>
                  <a:pt x="759618" y="2003729"/>
                </a:lnTo>
                <a:lnTo>
                  <a:pt x="759618" y="6858000"/>
                </a:lnTo>
                <a:lnTo>
                  <a:pt x="0" y="6391227"/>
                </a:lnTo>
                <a:lnTo>
                  <a:pt x="0" y="1147035"/>
                </a:lnTo>
                <a:lnTo>
                  <a:pt x="666" y="1147444"/>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noAutofit/>
          </a:bodyPr>
          <a:lstStyle/>
          <a:p>
            <a:endParaRPr lang="en-US">
              <a:solidFill>
                <a:schemeClr val="tx1"/>
              </a:solidFill>
            </a:endParaRPr>
          </a:p>
        </p:txBody>
      </p:sp>
      <p:sp>
        <p:nvSpPr>
          <p:cNvPr id="38939" name="Freeform 7">
            <a:extLst>
              <a:ext uri="{FF2B5EF4-FFF2-40B4-BE49-F238E27FC236}">
                <a16:creationId xmlns:a16="http://schemas.microsoft.com/office/drawing/2014/main" id="{B14F32D1-131A-4E26-9F16-AF1A8F488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879652"/>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useBgFill="1">
        <p:nvSpPr>
          <p:cNvPr id="38941" name="Freeform: Shape 38940">
            <a:extLst>
              <a:ext uri="{FF2B5EF4-FFF2-40B4-BE49-F238E27FC236}">
                <a16:creationId xmlns:a16="http://schemas.microsoft.com/office/drawing/2014/main" id="{1ABC2BC2-F576-4967-9EDA-93DBDDD8D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34682" cy="6141008"/>
          </a:xfrm>
          <a:custGeom>
            <a:avLst/>
            <a:gdLst>
              <a:gd name="connsiteX0" fmla="*/ 0 w 4634682"/>
              <a:gd name="connsiteY0" fmla="*/ 0 h 6141008"/>
              <a:gd name="connsiteX1" fmla="*/ 4634682 w 4634682"/>
              <a:gd name="connsiteY1" fmla="*/ 0 h 6141008"/>
              <a:gd name="connsiteX2" fmla="*/ 4634682 w 4634682"/>
              <a:gd name="connsiteY2" fmla="*/ 6141008 h 6141008"/>
              <a:gd name="connsiteX3" fmla="*/ 0 w 4634682"/>
              <a:gd name="connsiteY3" fmla="*/ 6141008 h 6141008"/>
            </a:gdLst>
            <a:ahLst/>
            <a:cxnLst>
              <a:cxn ang="0">
                <a:pos x="connsiteX0" y="connsiteY0"/>
              </a:cxn>
              <a:cxn ang="0">
                <a:pos x="connsiteX1" y="connsiteY1"/>
              </a:cxn>
              <a:cxn ang="0">
                <a:pos x="connsiteX2" y="connsiteY2"/>
              </a:cxn>
              <a:cxn ang="0">
                <a:pos x="connsiteX3" y="connsiteY3"/>
              </a:cxn>
            </a:cxnLst>
            <a:rect l="l" t="t" r="r" b="b"/>
            <a:pathLst>
              <a:path w="4634682" h="6141008">
                <a:moveTo>
                  <a:pt x="0" y="0"/>
                </a:moveTo>
                <a:lnTo>
                  <a:pt x="4634682" y="0"/>
                </a:lnTo>
                <a:lnTo>
                  <a:pt x="4634682" y="6141008"/>
                </a:lnTo>
                <a:lnTo>
                  <a:pt x="0" y="6141008"/>
                </a:lnTo>
                <a:close/>
              </a:path>
            </a:pathLst>
          </a:custGeom>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8917" name="Picture 2" descr="C:\Documents and Settings\shellie.reid\Local Settings\Temporary Internet Files\Content.IE5\YD6WMISW\MC900053613[1].wmf"/>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650140" y="599306"/>
            <a:ext cx="3816084" cy="52366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43" name="Rectangle 8">
            <a:extLst>
              <a:ext uri="{FF2B5EF4-FFF2-40B4-BE49-F238E27FC236}">
                <a16:creationId xmlns:a16="http://schemas.microsoft.com/office/drawing/2014/main" id="{C1ED7A15-93F4-4241-81AA-1F6EDAE94F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
            <a:ext cx="7287170" cy="6857999"/>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Rectangle 2"/>
          <p:cNvSpPr txBox="1">
            <a:spLocks noChangeArrowheads="1"/>
          </p:cNvSpPr>
          <p:nvPr/>
        </p:nvSpPr>
        <p:spPr bwMode="auto">
          <a:xfrm>
            <a:off x="5552841" y="643465"/>
            <a:ext cx="5840770" cy="1693571"/>
          </a:xfrm>
          <a:prstGeom prst="rect">
            <a:avLst/>
          </a:prstGeom>
        </p:spPr>
        <p:txBody>
          <a:bodyPr vert="horz" lIns="91440" tIns="45720" rIns="91440" bIns="45720" rtlCol="0" anchor="ctr">
            <a:normAutofit/>
          </a:bodyPr>
          <a:lstStyle/>
          <a:p>
            <a:pPr fontAlgn="auto">
              <a:lnSpc>
                <a:spcPct val="90000"/>
              </a:lnSpc>
              <a:spcBef>
                <a:spcPct val="0"/>
              </a:spcBef>
              <a:spcAft>
                <a:spcPts val="600"/>
              </a:spcAft>
              <a:defRPr/>
            </a:pPr>
            <a:r>
              <a:rPr lang="en-US" sz="5400" b="1" kern="1200" dirty="0">
                <a:solidFill>
                  <a:srgbClr val="FFFFFF"/>
                </a:solidFill>
                <a:latin typeface="+mj-lt"/>
                <a:ea typeface="+mj-ea"/>
                <a:cs typeface="+mj-cs"/>
              </a:rPr>
              <a:t>Inspect the System</a:t>
            </a:r>
          </a:p>
        </p:txBody>
      </p:sp>
      <p:sp>
        <p:nvSpPr>
          <p:cNvPr id="8195" name="Rectangle 3"/>
          <p:cNvSpPr>
            <a:spLocks noGrp="1" noChangeArrowheads="1"/>
          </p:cNvSpPr>
          <p:nvPr>
            <p:ph idx="1"/>
          </p:nvPr>
        </p:nvSpPr>
        <p:spPr>
          <a:xfrm>
            <a:off x="5552840" y="2435267"/>
            <a:ext cx="5840770" cy="3080459"/>
          </a:xfrm>
        </p:spPr>
        <p:txBody>
          <a:bodyPr vert="horz" lIns="91440" tIns="45720" rIns="91440" bIns="45720" rtlCol="0" anchor="t">
            <a:normAutofit/>
          </a:bodyPr>
          <a:lstStyle/>
          <a:p>
            <a:pPr marL="457200" indent="-685800">
              <a:buClr>
                <a:schemeClr val="bg1"/>
              </a:buClr>
              <a:buSzPct val="46000"/>
              <a:buFont typeface="Wingdings" panose="05000000000000000000" pitchFamily="2" charset="2"/>
              <a:buChar char="§"/>
              <a:defRPr/>
            </a:pPr>
            <a:r>
              <a:rPr lang="en-US" sz="4800" dirty="0">
                <a:solidFill>
                  <a:srgbClr val="FEFFFF"/>
                </a:solidFill>
              </a:rPr>
              <a:t>Check the battery </a:t>
            </a:r>
          </a:p>
          <a:p>
            <a:pPr marL="457200" indent="-685800">
              <a:buClr>
                <a:schemeClr val="bg1"/>
              </a:buClr>
              <a:buSzPct val="46000"/>
              <a:buFont typeface="Wingdings" panose="05000000000000000000" pitchFamily="2" charset="2"/>
              <a:buChar char="§"/>
              <a:defRPr/>
            </a:pPr>
            <a:r>
              <a:rPr lang="en-US" sz="4800" dirty="0">
                <a:solidFill>
                  <a:srgbClr val="FEFFFF"/>
                </a:solidFill>
              </a:rPr>
              <a:t>Test your system</a:t>
            </a:r>
          </a:p>
          <a:p>
            <a:pPr marL="457200" indent="-685800">
              <a:buClr>
                <a:schemeClr val="bg1"/>
              </a:buClr>
              <a:buSzPct val="46000"/>
              <a:buFont typeface="Wingdings" panose="05000000000000000000" pitchFamily="2" charset="2"/>
              <a:buChar char="§"/>
              <a:defRPr/>
            </a:pPr>
            <a:r>
              <a:rPr lang="en-US" sz="4800" dirty="0">
                <a:solidFill>
                  <a:srgbClr val="FEFFFF"/>
                </a:solidFill>
              </a:rPr>
              <a:t>Schedule yearly system inspections</a:t>
            </a:r>
          </a:p>
        </p:txBody>
      </p:sp>
      <p:sp>
        <p:nvSpPr>
          <p:cNvPr id="38916" name="Slide Number Placeholder 3"/>
          <p:cNvSpPr>
            <a:spLocks noGrp="1"/>
          </p:cNvSpPr>
          <p:nvPr>
            <p:ph type="sldNum" sz="quarter" idx="12"/>
          </p:nvPr>
        </p:nvSpPr>
        <p:spPr>
          <a:xfrm>
            <a:off x="10709589" y="6382512"/>
            <a:ext cx="682311" cy="32004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ts val="600"/>
              </a:spcAft>
            </a:pPr>
            <a:fld id="{DFF35154-D391-4D3D-9C6F-64EE40F236D8}" type="slidenum">
              <a:rPr lang="en-US">
                <a:solidFill>
                  <a:srgbClr val="FEFFFF"/>
                </a:solidFill>
                <a:latin typeface="+mn-lt"/>
              </a:rPr>
              <a:pPr eaLnBrk="1" fontAlgn="base" hangingPunct="1">
                <a:spcBef>
                  <a:spcPct val="0"/>
                </a:spcBef>
                <a:spcAft>
                  <a:spcPts val="600"/>
                </a:spcAft>
              </a:pPr>
              <a:t>21</a:t>
            </a:fld>
            <a:endParaRPr lang="en-US">
              <a:solidFill>
                <a:srgbClr val="FEFFFF"/>
              </a:solidFill>
              <a:latin typeface="+mn-lt"/>
            </a:endParaRPr>
          </a:p>
        </p:txBody>
      </p:sp>
      <p:pic>
        <p:nvPicPr>
          <p:cNvPr id="2" name="Picture 1" descr="Logo, company name&#10;&#10;Description automatically generated">
            <a:extLst>
              <a:ext uri="{FF2B5EF4-FFF2-40B4-BE49-F238E27FC236}">
                <a16:creationId xmlns:a16="http://schemas.microsoft.com/office/drawing/2014/main" id="{3A1173E6-F2A3-1BE2-BE77-FAA653CDC7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229" y="6219830"/>
            <a:ext cx="1671319" cy="63817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946" name="Rectangle 39945">
            <a:extLst>
              <a:ext uri="{FF2B5EF4-FFF2-40B4-BE49-F238E27FC236}">
                <a16:creationId xmlns:a16="http://schemas.microsoft.com/office/drawing/2014/main" id="{6A55A497-810F-4F60-B84E-FDE68ABFE6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941" name="Picture 3" descr="C:\Documents and Settings\shellie.reid\Local Settings\Temporary Internet Files\Content.IE5\EMT2ZR0W\MC900287627[1].wmf"/>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804101" y="1137169"/>
            <a:ext cx="6519391" cy="45836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8" name="Freeform 6">
            <a:extLst>
              <a:ext uri="{FF2B5EF4-FFF2-40B4-BE49-F238E27FC236}">
                <a16:creationId xmlns:a16="http://schemas.microsoft.com/office/drawing/2014/main" id="{4B8E30CD-C8AA-4F1D-8997-BAFCF7CE9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950" name="Freeform 7">
            <a:extLst>
              <a:ext uri="{FF2B5EF4-FFF2-40B4-BE49-F238E27FC236}">
                <a16:creationId xmlns:a16="http://schemas.microsoft.com/office/drawing/2014/main" id="{1A2CE4AB-6F16-49A0-9608-1227FF801F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952" name="Rectangle 8">
            <a:extLst>
              <a:ext uri="{FF2B5EF4-FFF2-40B4-BE49-F238E27FC236}">
                <a16:creationId xmlns:a16="http://schemas.microsoft.com/office/drawing/2014/main" id="{50C6CE2B-DD6C-4EBC-9E38-2FCF23E93A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Rectangle 2"/>
          <p:cNvSpPr txBox="1">
            <a:spLocks noChangeArrowheads="1"/>
          </p:cNvSpPr>
          <p:nvPr/>
        </p:nvSpPr>
        <p:spPr bwMode="auto">
          <a:xfrm>
            <a:off x="7801964" y="1458995"/>
            <a:ext cx="3220127" cy="1055987"/>
          </a:xfrm>
          <a:prstGeom prst="rect">
            <a:avLst/>
          </a:prstGeom>
        </p:spPr>
        <p:txBody>
          <a:bodyPr vert="horz" lIns="91440" tIns="45720" rIns="91440" bIns="45720" rtlCol="0" anchor="b">
            <a:noAutofit/>
          </a:bodyPr>
          <a:lstStyle/>
          <a:p>
            <a:pPr fontAlgn="auto">
              <a:lnSpc>
                <a:spcPct val="90000"/>
              </a:lnSpc>
              <a:spcBef>
                <a:spcPct val="0"/>
              </a:spcBef>
              <a:spcAft>
                <a:spcPts val="600"/>
              </a:spcAft>
              <a:defRPr/>
            </a:pPr>
            <a:r>
              <a:rPr lang="en-US" sz="4400" b="1" kern="1200" dirty="0">
                <a:solidFill>
                  <a:srgbClr val="FFFFFF"/>
                </a:solidFill>
                <a:effectLst>
                  <a:outerShdw blurRad="38100" dist="38100" dir="2700000" algn="tl">
                    <a:srgbClr val="000000">
                      <a:alpha val="43137"/>
                    </a:srgbClr>
                  </a:outerShdw>
                </a:effectLst>
                <a:latin typeface="+mj-lt"/>
                <a:ea typeface="+mj-ea"/>
                <a:cs typeface="+mj-cs"/>
              </a:rPr>
              <a:t>Holdup Buttons</a:t>
            </a:r>
          </a:p>
        </p:txBody>
      </p:sp>
      <p:sp>
        <p:nvSpPr>
          <p:cNvPr id="5122" name="Rectangle 3"/>
          <p:cNvSpPr>
            <a:spLocks noGrp="1" noChangeArrowheads="1"/>
          </p:cNvSpPr>
          <p:nvPr>
            <p:ph idx="1"/>
          </p:nvPr>
        </p:nvSpPr>
        <p:spPr>
          <a:xfrm>
            <a:off x="7821033" y="2905074"/>
            <a:ext cx="3264916" cy="2660684"/>
          </a:xfrm>
        </p:spPr>
        <p:txBody>
          <a:bodyPr vert="horz" lIns="91440" tIns="45720" rIns="91440" bIns="45720" rtlCol="0" anchor="t">
            <a:noAutofit/>
          </a:bodyPr>
          <a:lstStyle/>
          <a:p>
            <a:r>
              <a:rPr lang="en-US" sz="3600" dirty="0">
                <a:solidFill>
                  <a:srgbClr val="FFFFFF"/>
                </a:solidFill>
              </a:rPr>
              <a:t>Is this needed? </a:t>
            </a:r>
          </a:p>
          <a:p>
            <a:r>
              <a:rPr lang="en-US" sz="3600" dirty="0">
                <a:solidFill>
                  <a:srgbClr val="FFFFFF"/>
                </a:solidFill>
              </a:rPr>
              <a:t>Proper training </a:t>
            </a:r>
          </a:p>
          <a:p>
            <a:r>
              <a:rPr lang="en-US" sz="3600" dirty="0">
                <a:solidFill>
                  <a:srgbClr val="FFFFFF"/>
                </a:solidFill>
              </a:rPr>
              <a:t>Problems with hold-up/panic buttons</a:t>
            </a:r>
          </a:p>
        </p:txBody>
      </p:sp>
      <p:sp>
        <p:nvSpPr>
          <p:cNvPr id="39940" name="Slide Number Placeholder 3"/>
          <p:cNvSpPr>
            <a:spLocks noGrp="1"/>
          </p:cNvSpPr>
          <p:nvPr>
            <p:ph type="sldNum" sz="quarter" idx="12"/>
          </p:nvPr>
        </p:nvSpPr>
        <p:spPr>
          <a:xfrm>
            <a:off x="10546795" y="6383066"/>
            <a:ext cx="682311" cy="31593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ts val="600"/>
              </a:spcAft>
            </a:pPr>
            <a:fld id="{218767A8-E5CC-4EBC-A443-53483D40A84A}" type="slidenum">
              <a:rPr lang="en-US" smtClean="0">
                <a:solidFill>
                  <a:schemeClr val="tx1">
                    <a:tint val="75000"/>
                  </a:schemeClr>
                </a:solidFill>
                <a:latin typeface="+mn-lt"/>
              </a:rPr>
              <a:pPr eaLnBrk="1" fontAlgn="base" hangingPunct="1">
                <a:spcBef>
                  <a:spcPct val="0"/>
                </a:spcBef>
                <a:spcAft>
                  <a:spcPts val="600"/>
                </a:spcAft>
              </a:pPr>
              <a:t>22</a:t>
            </a:fld>
            <a:endParaRPr lang="en-US">
              <a:solidFill>
                <a:schemeClr val="tx1">
                  <a:tint val="75000"/>
                </a:schemeClr>
              </a:solidFill>
              <a:latin typeface="+mn-lt"/>
            </a:endParaRPr>
          </a:p>
        </p:txBody>
      </p:sp>
      <p:sp>
        <p:nvSpPr>
          <p:cNvPr id="39954" name="Rectangle 8">
            <a:extLst>
              <a:ext uri="{FF2B5EF4-FFF2-40B4-BE49-F238E27FC236}">
                <a16:creationId xmlns:a16="http://schemas.microsoft.com/office/drawing/2014/main" id="{2C8B90EA-01BD-4358-9BD4-801A57B98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671258" y="1530154"/>
            <a:ext cx="520741"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2" name="Picture 1" descr="Logo, company name&#10;&#10;Description automatically generated">
            <a:extLst>
              <a:ext uri="{FF2B5EF4-FFF2-40B4-BE49-F238E27FC236}">
                <a16:creationId xmlns:a16="http://schemas.microsoft.com/office/drawing/2014/main" id="{E712E5DB-ACD2-8F5F-762D-C49C6F1309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229" y="6219830"/>
            <a:ext cx="1671319" cy="63817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970" name="Rectangle 40969">
            <a:extLst>
              <a:ext uri="{FF2B5EF4-FFF2-40B4-BE49-F238E27FC236}">
                <a16:creationId xmlns:a16="http://schemas.microsoft.com/office/drawing/2014/main" id="{1F40F483-2008-4A79-B173-4A9DA0AC3E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72" name="Freeform: Shape 40971">
            <a:extLst>
              <a:ext uri="{FF2B5EF4-FFF2-40B4-BE49-F238E27FC236}">
                <a16:creationId xmlns:a16="http://schemas.microsoft.com/office/drawing/2014/main" id="{D0446FEB-8296-4C58-A416-FE66BF933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42164" y="-1"/>
            <a:ext cx="759618" cy="6858000"/>
          </a:xfrm>
          <a:custGeom>
            <a:avLst/>
            <a:gdLst>
              <a:gd name="connsiteX0" fmla="*/ 666 w 759618"/>
              <a:gd name="connsiteY0" fmla="*/ 0 h 6858000"/>
              <a:gd name="connsiteX1" fmla="*/ 759618 w 759618"/>
              <a:gd name="connsiteY1" fmla="*/ 0 h 6858000"/>
              <a:gd name="connsiteX2" fmla="*/ 759618 w 759618"/>
              <a:gd name="connsiteY2" fmla="*/ 1613808 h 6858000"/>
              <a:gd name="connsiteX3" fmla="*/ 759618 w 759618"/>
              <a:gd name="connsiteY3" fmla="*/ 2003729 h 6858000"/>
              <a:gd name="connsiteX4" fmla="*/ 759618 w 759618"/>
              <a:gd name="connsiteY4" fmla="*/ 6858000 h 6858000"/>
              <a:gd name="connsiteX5" fmla="*/ 0 w 759618"/>
              <a:gd name="connsiteY5" fmla="*/ 6391227 h 6858000"/>
              <a:gd name="connsiteX6" fmla="*/ 0 w 759618"/>
              <a:gd name="connsiteY6" fmla="*/ 1147035 h 6858000"/>
              <a:gd name="connsiteX7" fmla="*/ 666 w 759618"/>
              <a:gd name="connsiteY7" fmla="*/ 114744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618" h="6858000">
                <a:moveTo>
                  <a:pt x="666" y="0"/>
                </a:moveTo>
                <a:lnTo>
                  <a:pt x="759618" y="0"/>
                </a:lnTo>
                <a:lnTo>
                  <a:pt x="759618" y="1613808"/>
                </a:lnTo>
                <a:lnTo>
                  <a:pt x="759618" y="2003729"/>
                </a:lnTo>
                <a:lnTo>
                  <a:pt x="759618" y="6858000"/>
                </a:lnTo>
                <a:lnTo>
                  <a:pt x="0" y="6391227"/>
                </a:lnTo>
                <a:lnTo>
                  <a:pt x="0" y="1147035"/>
                </a:lnTo>
                <a:lnTo>
                  <a:pt x="666" y="1147444"/>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noAutofit/>
          </a:bodyPr>
          <a:lstStyle/>
          <a:p>
            <a:endParaRPr lang="en-US">
              <a:solidFill>
                <a:schemeClr val="tx1"/>
              </a:solidFill>
            </a:endParaRPr>
          </a:p>
        </p:txBody>
      </p:sp>
      <p:sp>
        <p:nvSpPr>
          <p:cNvPr id="40974" name="Freeform 7">
            <a:extLst>
              <a:ext uri="{FF2B5EF4-FFF2-40B4-BE49-F238E27FC236}">
                <a16:creationId xmlns:a16="http://schemas.microsoft.com/office/drawing/2014/main" id="{B14F32D1-131A-4E26-9F16-AF1A8F488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879652"/>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useBgFill="1">
        <p:nvSpPr>
          <p:cNvPr id="40976" name="Freeform: Shape 40975">
            <a:extLst>
              <a:ext uri="{FF2B5EF4-FFF2-40B4-BE49-F238E27FC236}">
                <a16:creationId xmlns:a16="http://schemas.microsoft.com/office/drawing/2014/main" id="{1ABC2BC2-F576-4967-9EDA-93DBDDD8D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34682" cy="6141008"/>
          </a:xfrm>
          <a:custGeom>
            <a:avLst/>
            <a:gdLst>
              <a:gd name="connsiteX0" fmla="*/ 0 w 4634682"/>
              <a:gd name="connsiteY0" fmla="*/ 0 h 6141008"/>
              <a:gd name="connsiteX1" fmla="*/ 4634682 w 4634682"/>
              <a:gd name="connsiteY1" fmla="*/ 0 h 6141008"/>
              <a:gd name="connsiteX2" fmla="*/ 4634682 w 4634682"/>
              <a:gd name="connsiteY2" fmla="*/ 6141008 h 6141008"/>
              <a:gd name="connsiteX3" fmla="*/ 0 w 4634682"/>
              <a:gd name="connsiteY3" fmla="*/ 6141008 h 6141008"/>
            </a:gdLst>
            <a:ahLst/>
            <a:cxnLst>
              <a:cxn ang="0">
                <a:pos x="connsiteX0" y="connsiteY0"/>
              </a:cxn>
              <a:cxn ang="0">
                <a:pos x="connsiteX1" y="connsiteY1"/>
              </a:cxn>
              <a:cxn ang="0">
                <a:pos x="connsiteX2" y="connsiteY2"/>
              </a:cxn>
              <a:cxn ang="0">
                <a:pos x="connsiteX3" y="connsiteY3"/>
              </a:cxn>
            </a:cxnLst>
            <a:rect l="l" t="t" r="r" b="b"/>
            <a:pathLst>
              <a:path w="4634682" h="6141008">
                <a:moveTo>
                  <a:pt x="0" y="0"/>
                </a:moveTo>
                <a:lnTo>
                  <a:pt x="4634682" y="0"/>
                </a:lnTo>
                <a:lnTo>
                  <a:pt x="4634682" y="6141008"/>
                </a:lnTo>
                <a:lnTo>
                  <a:pt x="0" y="6141008"/>
                </a:lnTo>
                <a:close/>
              </a:path>
            </a:pathLst>
          </a:custGeom>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0965" name="Picture 2" descr="C:\Documents and Settings\shellie.reid\Local Settings\Temporary Internet Files\Content.IE5\N0ASBFEP\MC900130271[1].wmf"/>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650140" y="1465358"/>
            <a:ext cx="3816084" cy="35045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8" name="Rectangle 8">
            <a:extLst>
              <a:ext uri="{FF2B5EF4-FFF2-40B4-BE49-F238E27FC236}">
                <a16:creationId xmlns:a16="http://schemas.microsoft.com/office/drawing/2014/main" id="{C1ED7A15-93F4-4241-81AA-1F6EDAE94F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
            <a:ext cx="7287170" cy="6857999"/>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26666E9-E63B-4AC9-B888-2CCAA3A0CE47}"/>
              </a:ext>
            </a:extLst>
          </p:cNvPr>
          <p:cNvSpPr>
            <a:spLocks noGrp="1"/>
          </p:cNvSpPr>
          <p:nvPr>
            <p:ph type="title"/>
          </p:nvPr>
        </p:nvSpPr>
        <p:spPr>
          <a:xfrm>
            <a:off x="5552841" y="643465"/>
            <a:ext cx="5840770" cy="1693571"/>
          </a:xfrm>
        </p:spPr>
        <p:txBody>
          <a:bodyPr>
            <a:normAutofit/>
          </a:bodyPr>
          <a:lstStyle/>
          <a:p>
            <a:r>
              <a:rPr lang="en-US" sz="4800" dirty="0">
                <a:solidFill>
                  <a:srgbClr val="FFFFFF"/>
                </a:solidFill>
              </a:rPr>
              <a:t>1+</a:t>
            </a:r>
            <a:r>
              <a:rPr lang="en-US" sz="4800" b="1" dirty="0">
                <a:solidFill>
                  <a:srgbClr val="FFFFFF"/>
                </a:solidFill>
                <a:effectLst>
                  <a:outerShdw blurRad="38100" dist="38100" dir="2700000" algn="tl">
                    <a:srgbClr val="000000">
                      <a:alpha val="43137"/>
                    </a:srgbClr>
                  </a:outerShdw>
                </a:effectLst>
              </a:rPr>
              <a:t>Duress Codes</a:t>
            </a:r>
            <a:endParaRPr lang="en-US" sz="4800" dirty="0">
              <a:solidFill>
                <a:srgbClr val="FFFFFF"/>
              </a:solidFill>
            </a:endParaRPr>
          </a:p>
        </p:txBody>
      </p:sp>
      <p:sp>
        <p:nvSpPr>
          <p:cNvPr id="6146" name="Rectangle 3"/>
          <p:cNvSpPr>
            <a:spLocks noGrp="1" noChangeArrowheads="1"/>
          </p:cNvSpPr>
          <p:nvPr>
            <p:ph idx="1"/>
          </p:nvPr>
        </p:nvSpPr>
        <p:spPr>
          <a:xfrm>
            <a:off x="5552840" y="2435267"/>
            <a:ext cx="5840770" cy="3080459"/>
          </a:xfrm>
        </p:spPr>
        <p:txBody>
          <a:bodyPr anchor="t">
            <a:noAutofit/>
          </a:bodyPr>
          <a:lstStyle/>
          <a:p>
            <a:pPr eaLnBrk="1" hangingPunct="1"/>
            <a:r>
              <a:rPr lang="en-US" sz="4800" dirty="0">
                <a:solidFill>
                  <a:srgbClr val="FEFFFF"/>
                </a:solidFill>
              </a:rPr>
              <a:t>Is this necessary?</a:t>
            </a:r>
          </a:p>
          <a:p>
            <a:pPr eaLnBrk="1" hangingPunct="1"/>
            <a:r>
              <a:rPr lang="en-US" sz="4800" dirty="0">
                <a:solidFill>
                  <a:srgbClr val="FEFFFF"/>
                </a:solidFill>
              </a:rPr>
              <a:t>What happens when activated?</a:t>
            </a:r>
          </a:p>
          <a:p>
            <a:pPr eaLnBrk="1" hangingPunct="1"/>
            <a:r>
              <a:rPr lang="en-US" sz="4800" dirty="0">
                <a:solidFill>
                  <a:srgbClr val="FEFFFF"/>
                </a:solidFill>
              </a:rPr>
              <a:t>1+ Duress = False Alarms</a:t>
            </a:r>
          </a:p>
        </p:txBody>
      </p:sp>
      <p:sp>
        <p:nvSpPr>
          <p:cNvPr id="40964" name="Slide Number Placeholder 3"/>
          <p:cNvSpPr>
            <a:spLocks noGrp="1"/>
          </p:cNvSpPr>
          <p:nvPr>
            <p:ph type="sldNum" sz="quarter" idx="12"/>
          </p:nvPr>
        </p:nvSpPr>
        <p:spPr>
          <a:xfrm>
            <a:off x="10709589" y="6382512"/>
            <a:ext cx="682311" cy="32004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ts val="600"/>
              </a:spcAft>
            </a:pPr>
            <a:fld id="{5F2D27AF-2890-4503-8A7B-11C653136430}" type="slidenum">
              <a:rPr lang="en-US">
                <a:solidFill>
                  <a:srgbClr val="FEFFFF"/>
                </a:solidFill>
              </a:rPr>
              <a:pPr eaLnBrk="1" fontAlgn="base" hangingPunct="1">
                <a:spcBef>
                  <a:spcPct val="0"/>
                </a:spcBef>
                <a:spcAft>
                  <a:spcPts val="600"/>
                </a:spcAft>
              </a:pPr>
              <a:t>23</a:t>
            </a:fld>
            <a:endParaRPr lang="en-US">
              <a:solidFill>
                <a:srgbClr val="FEFFFF"/>
              </a:solidFill>
            </a:endParaRPr>
          </a:p>
        </p:txBody>
      </p:sp>
      <p:pic>
        <p:nvPicPr>
          <p:cNvPr id="3" name="Picture 2" descr="Logo, company name&#10;&#10;Description automatically generated">
            <a:extLst>
              <a:ext uri="{FF2B5EF4-FFF2-40B4-BE49-F238E27FC236}">
                <a16:creationId xmlns:a16="http://schemas.microsoft.com/office/drawing/2014/main" id="{4D9AF7BE-54F9-3BBD-A31B-2AA4984994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229" y="6219830"/>
            <a:ext cx="1671319" cy="63817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6" name="Rectangle 53255">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250" name="Rectangle 2"/>
          <p:cNvSpPr>
            <a:spLocks noGrp="1" noChangeArrowheads="1"/>
          </p:cNvSpPr>
          <p:nvPr>
            <p:ph type="title"/>
          </p:nvPr>
        </p:nvSpPr>
        <p:spPr>
          <a:xfrm>
            <a:off x="524256" y="516804"/>
            <a:ext cx="6594189" cy="1625210"/>
          </a:xfrm>
        </p:spPr>
        <p:txBody>
          <a:bodyPr>
            <a:normAutofit/>
          </a:bodyPr>
          <a:lstStyle/>
          <a:p>
            <a:pPr eaLnBrk="1" hangingPunct="1">
              <a:defRPr/>
            </a:pPr>
            <a:r>
              <a:rPr lang="en-US" b="1">
                <a:solidFill>
                  <a:srgbClr val="FFFFFF"/>
                </a:solidFill>
                <a:effectLst>
                  <a:outerShdw blurRad="38100" dist="38100" dir="2700000" algn="tl">
                    <a:srgbClr val="000000">
                      <a:alpha val="43137"/>
                    </a:srgbClr>
                  </a:outerShdw>
                </a:effectLst>
              </a:rPr>
              <a:t>Public Safety Costs</a:t>
            </a:r>
          </a:p>
        </p:txBody>
      </p:sp>
      <p:sp>
        <p:nvSpPr>
          <p:cNvPr id="53258" name="Rectangle 53257">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988" name="Picture 8" descr="MC900290371[1]"/>
          <p:cNvPicPr>
            <a:picLocks noGrp="1" noChangeAspect="1" noChangeArrowheads="1"/>
          </p:cNvPicPr>
          <p:nvPr>
            <p:ph sz="quarter" idx="4294967295"/>
          </p:nvPr>
        </p:nvPicPr>
        <p:blipFill>
          <a:blip r:embed="rId3" cstate="screen">
            <a:extLst>
              <a:ext uri="{28A0092B-C50C-407E-A947-70E740481C1C}">
                <a14:useLocalDpi xmlns:a14="http://schemas.microsoft.com/office/drawing/2010/main"/>
              </a:ext>
            </a:extLst>
          </a:blip>
          <a:stretch>
            <a:fillRect/>
          </a:stretch>
        </p:blipFill>
        <p:spPr>
          <a:xfrm>
            <a:off x="2792544" y="2660287"/>
            <a:ext cx="2128309" cy="3646887"/>
          </a:xfrm>
          <a:prstGeom prst="rect">
            <a:avLst/>
          </a:prstGeom>
        </p:spPr>
      </p:pic>
      <p:sp>
        <p:nvSpPr>
          <p:cNvPr id="53260" name="Rectangle 53259">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251" name="Rectangle 3"/>
          <p:cNvSpPr>
            <a:spLocks noGrp="1" noChangeArrowheads="1"/>
          </p:cNvSpPr>
          <p:nvPr>
            <p:ph type="body" sz="half" idx="4294967295"/>
          </p:nvPr>
        </p:nvSpPr>
        <p:spPr>
          <a:xfrm>
            <a:off x="8029319" y="917725"/>
            <a:ext cx="3424739" cy="4852362"/>
          </a:xfrm>
        </p:spPr>
        <p:txBody>
          <a:bodyPr anchor="ctr">
            <a:normAutofit lnSpcReduction="10000"/>
          </a:bodyPr>
          <a:lstStyle/>
          <a:p>
            <a:pPr eaLnBrk="1" hangingPunct="1"/>
            <a:r>
              <a:rPr lang="en-US" sz="3600" dirty="0">
                <a:solidFill>
                  <a:srgbClr val="FFFFFF"/>
                </a:solidFill>
              </a:rPr>
              <a:t>Complacency</a:t>
            </a:r>
          </a:p>
          <a:p>
            <a:pPr eaLnBrk="1" hangingPunct="1"/>
            <a:r>
              <a:rPr lang="en-US" sz="3600" dirty="0">
                <a:solidFill>
                  <a:srgbClr val="FFFFFF"/>
                </a:solidFill>
              </a:rPr>
              <a:t>Billions of dollars in wasted resources</a:t>
            </a:r>
          </a:p>
          <a:p>
            <a:pPr eaLnBrk="1" hangingPunct="1"/>
            <a:r>
              <a:rPr lang="en-US" sz="3600" dirty="0">
                <a:solidFill>
                  <a:srgbClr val="FFFFFF"/>
                </a:solidFill>
              </a:rPr>
              <a:t>Wasted time</a:t>
            </a:r>
          </a:p>
          <a:p>
            <a:pPr eaLnBrk="1" hangingPunct="1"/>
            <a:r>
              <a:rPr lang="en-US" sz="3600" dirty="0">
                <a:solidFill>
                  <a:srgbClr val="FFFFFF"/>
                </a:solidFill>
              </a:rPr>
              <a:t>Not available for true emergencies</a:t>
            </a:r>
          </a:p>
        </p:txBody>
      </p:sp>
      <p:sp>
        <p:nvSpPr>
          <p:cNvPr id="41989" name="Slide Number Placeholder 5"/>
          <p:cNvSpPr>
            <a:spLocks noGrp="1"/>
          </p:cNvSpPr>
          <p:nvPr>
            <p:ph type="sldNum" sz="quarter" idx="12"/>
          </p:nvPr>
        </p:nvSpPr>
        <p:spPr>
          <a:xfrm>
            <a:off x="10480391" y="6535157"/>
            <a:ext cx="973667"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ts val="600"/>
              </a:spcAft>
            </a:pPr>
            <a:fld id="{7D51B054-4042-4720-9D72-F326D5EA602F}" type="slidenum">
              <a:rPr lang="en-US" sz="1050">
                <a:solidFill>
                  <a:schemeClr val="tx1">
                    <a:lumMod val="50000"/>
                    <a:lumOff val="50000"/>
                  </a:schemeClr>
                </a:solidFill>
              </a:rPr>
              <a:pPr eaLnBrk="1" fontAlgn="base" hangingPunct="1">
                <a:spcBef>
                  <a:spcPct val="0"/>
                </a:spcBef>
                <a:spcAft>
                  <a:spcPts val="600"/>
                </a:spcAft>
              </a:pPr>
              <a:t>24</a:t>
            </a:fld>
            <a:endParaRPr lang="en-US" sz="1050">
              <a:solidFill>
                <a:schemeClr val="tx1">
                  <a:lumMod val="50000"/>
                  <a:lumOff val="50000"/>
                </a:schemeClr>
              </a:solidFill>
            </a:endParaRPr>
          </a:p>
        </p:txBody>
      </p:sp>
      <p:pic>
        <p:nvPicPr>
          <p:cNvPr id="2" name="Picture 1" descr="Logo, company name&#10;&#10;Description automatically generated">
            <a:extLst>
              <a:ext uri="{FF2B5EF4-FFF2-40B4-BE49-F238E27FC236}">
                <a16:creationId xmlns:a16="http://schemas.microsoft.com/office/drawing/2014/main" id="{1AFFC813-98F7-D99B-A108-2AD0F0D3DD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229" y="6219830"/>
            <a:ext cx="1671319" cy="63817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018" name="Rectangle 43017">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20" name="Rectangle 43019">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8" name="Rectangle 2"/>
          <p:cNvSpPr>
            <a:spLocks noGrp="1" noChangeArrowheads="1"/>
          </p:cNvSpPr>
          <p:nvPr>
            <p:ph type="title"/>
          </p:nvPr>
        </p:nvSpPr>
        <p:spPr>
          <a:xfrm>
            <a:off x="7320466" y="609600"/>
            <a:ext cx="4140014" cy="1330839"/>
          </a:xfrm>
        </p:spPr>
        <p:txBody>
          <a:bodyPr>
            <a:noAutofit/>
          </a:bodyPr>
          <a:lstStyle/>
          <a:p>
            <a:pPr eaLnBrk="1" hangingPunct="1">
              <a:defRPr/>
            </a:pPr>
            <a:r>
              <a:rPr lang="en-US" sz="5400" b="1" dirty="0">
                <a:effectLst>
                  <a:outerShdw blurRad="38100" dist="38100" dir="2700000" algn="tl">
                    <a:srgbClr val="C0C0C0"/>
                  </a:outerShdw>
                </a:effectLst>
              </a:rPr>
              <a:t>Alarm Industry Costs</a:t>
            </a:r>
          </a:p>
        </p:txBody>
      </p:sp>
      <p:pic>
        <p:nvPicPr>
          <p:cNvPr id="43013" name="Picture 2" descr="C:\Documents and Settings\shellie.reid\Local Settings\Temporary Internet Files\Content.IE5\N0ASBFEP\MC900447046[1].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2" b="383"/>
          <a:stretch/>
        </p:blipFill>
        <p:spPr bwMode="auto">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idx="1"/>
          </p:nvPr>
        </p:nvSpPr>
        <p:spPr>
          <a:xfrm>
            <a:off x="7320466" y="2339814"/>
            <a:ext cx="4140013" cy="3908586"/>
          </a:xfrm>
        </p:spPr>
        <p:txBody>
          <a:bodyPr>
            <a:normAutofit/>
          </a:bodyPr>
          <a:lstStyle/>
          <a:p>
            <a:pPr eaLnBrk="1" hangingPunct="1"/>
            <a:r>
              <a:rPr lang="en-US" sz="4400" dirty="0"/>
              <a:t>Staff</a:t>
            </a:r>
          </a:p>
          <a:p>
            <a:pPr eaLnBrk="1" hangingPunct="1"/>
            <a:r>
              <a:rPr lang="en-US" sz="4400" dirty="0"/>
              <a:t>Training</a:t>
            </a:r>
          </a:p>
          <a:p>
            <a:pPr eaLnBrk="1" hangingPunct="1"/>
            <a:r>
              <a:rPr lang="en-US" sz="4400" dirty="0"/>
              <a:t>Complacency</a:t>
            </a:r>
          </a:p>
          <a:p>
            <a:pPr eaLnBrk="1" hangingPunct="1"/>
            <a:r>
              <a:rPr lang="en-US" sz="4400" dirty="0"/>
              <a:t>Fines</a:t>
            </a:r>
          </a:p>
        </p:txBody>
      </p:sp>
      <p:sp>
        <p:nvSpPr>
          <p:cNvPr id="43012" name="Slide Number Placeholder 3"/>
          <p:cNvSpPr>
            <a:spLocks noGrp="1"/>
          </p:cNvSpPr>
          <p:nvPr>
            <p:ph type="sldNum" sz="quarter" idx="12"/>
          </p:nvPr>
        </p:nvSpPr>
        <p:spPr>
          <a:xfrm>
            <a:off x="8610600"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ts val="600"/>
              </a:spcAft>
            </a:pPr>
            <a:fld id="{AF14AC66-17B7-4551-89A6-93903E7CBC15}" type="slidenum">
              <a:rPr lang="en-US" sz="1000">
                <a:solidFill>
                  <a:schemeClr val="tx1">
                    <a:lumMod val="50000"/>
                    <a:lumOff val="50000"/>
                  </a:schemeClr>
                </a:solidFill>
              </a:rPr>
              <a:pPr eaLnBrk="1" fontAlgn="base" hangingPunct="1">
                <a:spcBef>
                  <a:spcPct val="0"/>
                </a:spcBef>
                <a:spcAft>
                  <a:spcPts val="600"/>
                </a:spcAft>
              </a:pPr>
              <a:t>25</a:t>
            </a:fld>
            <a:endParaRPr lang="en-US" sz="1000">
              <a:solidFill>
                <a:schemeClr val="tx1">
                  <a:lumMod val="50000"/>
                  <a:lumOff val="50000"/>
                </a:schemeClr>
              </a:solidFill>
            </a:endParaRPr>
          </a:p>
        </p:txBody>
      </p:sp>
      <p:pic>
        <p:nvPicPr>
          <p:cNvPr id="2" name="Picture 1" descr="Logo, company name&#10;&#10;Description automatically generated">
            <a:extLst>
              <a:ext uri="{FF2B5EF4-FFF2-40B4-BE49-F238E27FC236}">
                <a16:creationId xmlns:a16="http://schemas.microsoft.com/office/drawing/2014/main" id="{0B0AE2E5-B4EA-32D1-A480-6F592B6E6F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229" y="6219830"/>
            <a:ext cx="1671319" cy="63817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48929" y="444440"/>
            <a:ext cx="3505495" cy="1622321"/>
          </a:xfrm>
        </p:spPr>
        <p:txBody>
          <a:bodyPr>
            <a:normAutofit/>
          </a:bodyPr>
          <a:lstStyle/>
          <a:p>
            <a:pPr eaLnBrk="1" hangingPunct="1">
              <a:defRPr/>
            </a:pPr>
            <a:r>
              <a:rPr lang="en-US" b="1" dirty="0">
                <a:effectLst>
                  <a:outerShdw blurRad="38100" dist="38100" dir="2700000" algn="tl">
                    <a:srgbClr val="000000">
                      <a:alpha val="43137"/>
                    </a:srgbClr>
                  </a:outerShdw>
                </a:effectLst>
              </a:rPr>
              <a:t>Alarm User Costs</a:t>
            </a:r>
          </a:p>
        </p:txBody>
      </p:sp>
      <p:sp>
        <p:nvSpPr>
          <p:cNvPr id="58371" name="Rectangle 3"/>
          <p:cNvSpPr>
            <a:spLocks noGrp="1" noChangeArrowheads="1"/>
          </p:cNvSpPr>
          <p:nvPr>
            <p:ph type="body" sz="half" idx="4294967295"/>
          </p:nvPr>
        </p:nvSpPr>
        <p:spPr>
          <a:xfrm>
            <a:off x="648929" y="2193630"/>
            <a:ext cx="3707532" cy="3785419"/>
          </a:xfrm>
        </p:spPr>
        <p:txBody>
          <a:bodyPr>
            <a:normAutofit/>
          </a:bodyPr>
          <a:lstStyle/>
          <a:p>
            <a:pPr eaLnBrk="1" hangingPunct="1"/>
            <a:r>
              <a:rPr lang="en-US" sz="3200" dirty="0"/>
              <a:t>Fees/fines</a:t>
            </a:r>
          </a:p>
          <a:p>
            <a:pPr eaLnBrk="1" hangingPunct="1"/>
            <a:r>
              <a:rPr lang="en-US" sz="3200" dirty="0"/>
              <a:t>Maintenance costs</a:t>
            </a:r>
          </a:p>
          <a:p>
            <a:pPr eaLnBrk="1" hangingPunct="1"/>
            <a:r>
              <a:rPr lang="en-US" sz="3200" dirty="0"/>
              <a:t>Time and aggravation</a:t>
            </a:r>
          </a:p>
          <a:p>
            <a:pPr eaLnBrk="1" hangingPunct="1"/>
            <a:r>
              <a:rPr lang="en-US" sz="3200" dirty="0"/>
              <a:t>Discontinue use of alarm system</a:t>
            </a:r>
          </a:p>
          <a:p>
            <a:pPr eaLnBrk="1" hangingPunct="1"/>
            <a:r>
              <a:rPr lang="en-US" sz="3200" dirty="0"/>
              <a:t>Complacency</a:t>
            </a:r>
          </a:p>
        </p:txBody>
      </p:sp>
      <p:sp>
        <p:nvSpPr>
          <p:cNvPr id="58376" name="Rectangle 58375">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78"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035" name="Picture 4" descr="MCj02873110000[1]"/>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tretch>
            <a:fillRect/>
          </a:stretch>
        </p:blipFill>
        <p:spPr>
          <a:xfrm>
            <a:off x="5405862" y="875704"/>
            <a:ext cx="6019331" cy="5103345"/>
          </a:xfrm>
          <a:prstGeom prst="rect">
            <a:avLst/>
          </a:prstGeom>
          <a:effectLst/>
        </p:spPr>
      </p:pic>
      <p:sp>
        <p:nvSpPr>
          <p:cNvPr id="44037" name="Slide Number Placeholder 4"/>
          <p:cNvSpPr>
            <a:spLocks noGrp="1"/>
          </p:cNvSpPr>
          <p:nvPr>
            <p:ph type="sldNum" sz="quarter" idx="12"/>
          </p:nvPr>
        </p:nvSpPr>
        <p:spPr>
          <a:xfrm>
            <a:off x="8610600"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ts val="600"/>
              </a:spcAft>
            </a:pPr>
            <a:fld id="{0FF2C63E-2A78-4D0F-A0FC-C8024055385E}" type="slidenum">
              <a:rPr lang="en-US">
                <a:solidFill>
                  <a:srgbClr val="303030"/>
                </a:solidFill>
              </a:rPr>
              <a:pPr eaLnBrk="1" fontAlgn="base" hangingPunct="1">
                <a:spcBef>
                  <a:spcPct val="0"/>
                </a:spcBef>
                <a:spcAft>
                  <a:spcPts val="600"/>
                </a:spcAft>
              </a:pPr>
              <a:t>26</a:t>
            </a:fld>
            <a:endParaRPr lang="en-US">
              <a:solidFill>
                <a:srgbClr val="303030"/>
              </a:solidFill>
            </a:endParaRPr>
          </a:p>
        </p:txBody>
      </p:sp>
      <p:pic>
        <p:nvPicPr>
          <p:cNvPr id="2" name="Picture 1" descr="Logo, company name&#10;&#10;Description automatically generated">
            <a:extLst>
              <a:ext uri="{FF2B5EF4-FFF2-40B4-BE49-F238E27FC236}">
                <a16:creationId xmlns:a16="http://schemas.microsoft.com/office/drawing/2014/main" id="{5522ECA5-F66C-619E-A243-E0A410D5C0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229" y="6219830"/>
            <a:ext cx="1671319" cy="63817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8" name="Rectangle 61447">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442" name="Rectangle 2"/>
          <p:cNvSpPr>
            <a:spLocks noGrp="1" noChangeArrowheads="1"/>
          </p:cNvSpPr>
          <p:nvPr>
            <p:ph type="title"/>
          </p:nvPr>
        </p:nvSpPr>
        <p:spPr>
          <a:xfrm>
            <a:off x="524256" y="516804"/>
            <a:ext cx="6594189" cy="1625210"/>
          </a:xfrm>
        </p:spPr>
        <p:txBody>
          <a:bodyPr>
            <a:normAutofit/>
          </a:bodyPr>
          <a:lstStyle/>
          <a:p>
            <a:r>
              <a:rPr lang="en-US">
                <a:solidFill>
                  <a:srgbClr val="FFFFFF"/>
                </a:solidFill>
              </a:rPr>
              <a:t>General Public Costs</a:t>
            </a:r>
          </a:p>
        </p:txBody>
      </p:sp>
      <p:sp>
        <p:nvSpPr>
          <p:cNvPr id="61450" name="Rectangle 61449">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059" name="Picture 6" descr="MCBD07308_0000[1]"/>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tretch>
            <a:fillRect/>
          </a:stretch>
        </p:blipFill>
        <p:spPr>
          <a:xfrm>
            <a:off x="566744" y="3301403"/>
            <a:ext cx="6579910" cy="2364655"/>
          </a:xfrm>
          <a:prstGeom prst="rect">
            <a:avLst/>
          </a:prstGeom>
        </p:spPr>
      </p:pic>
      <p:sp>
        <p:nvSpPr>
          <p:cNvPr id="61452" name="Rectangle 6145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443" name="Rectangle 3"/>
          <p:cNvSpPr>
            <a:spLocks noGrp="1" noChangeArrowheads="1"/>
          </p:cNvSpPr>
          <p:nvPr>
            <p:ph type="body" sz="half" idx="4294967295"/>
          </p:nvPr>
        </p:nvSpPr>
        <p:spPr>
          <a:xfrm>
            <a:off x="8029319" y="917725"/>
            <a:ext cx="3424739" cy="4852362"/>
          </a:xfrm>
        </p:spPr>
        <p:txBody>
          <a:bodyPr anchor="ctr">
            <a:normAutofit/>
          </a:bodyPr>
          <a:lstStyle/>
          <a:p>
            <a:pPr eaLnBrk="1" hangingPunct="1"/>
            <a:r>
              <a:rPr lang="en-US" sz="4000" dirty="0">
                <a:solidFill>
                  <a:srgbClr val="FFFFFF"/>
                </a:solidFill>
              </a:rPr>
              <a:t>Officers not available</a:t>
            </a:r>
          </a:p>
          <a:p>
            <a:pPr eaLnBrk="1" hangingPunct="1"/>
            <a:r>
              <a:rPr lang="en-US" sz="4000" dirty="0">
                <a:solidFill>
                  <a:srgbClr val="FFFFFF"/>
                </a:solidFill>
              </a:rPr>
              <a:t>Subsidies</a:t>
            </a:r>
          </a:p>
          <a:p>
            <a:pPr eaLnBrk="1" hangingPunct="1"/>
            <a:r>
              <a:rPr lang="en-US" sz="4000" dirty="0">
                <a:solidFill>
                  <a:srgbClr val="FFFFFF"/>
                </a:solidFill>
              </a:rPr>
              <a:t>Increased risk of car crashes</a:t>
            </a:r>
          </a:p>
          <a:p>
            <a:pPr eaLnBrk="1" hangingPunct="1"/>
            <a:r>
              <a:rPr lang="en-US" sz="4000" dirty="0">
                <a:solidFill>
                  <a:srgbClr val="FFFFFF"/>
                </a:solidFill>
              </a:rPr>
              <a:t>Annoyance</a:t>
            </a:r>
          </a:p>
          <a:p>
            <a:pPr eaLnBrk="1" hangingPunct="1">
              <a:buFontTx/>
              <a:buNone/>
            </a:pPr>
            <a:endParaRPr lang="en-US" sz="2000" dirty="0">
              <a:solidFill>
                <a:srgbClr val="FFFFFF"/>
              </a:solidFill>
            </a:endParaRPr>
          </a:p>
        </p:txBody>
      </p:sp>
      <p:sp>
        <p:nvSpPr>
          <p:cNvPr id="45061" name="Slide Number Placeholder 4"/>
          <p:cNvSpPr>
            <a:spLocks noGrp="1"/>
          </p:cNvSpPr>
          <p:nvPr>
            <p:ph type="sldNum" sz="quarter" idx="12"/>
          </p:nvPr>
        </p:nvSpPr>
        <p:spPr>
          <a:xfrm>
            <a:off x="10480391" y="6535157"/>
            <a:ext cx="973667" cy="274320"/>
          </a:xfrm>
        </p:spPr>
        <p:txBody>
          <a:bodyP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Aft>
                <a:spcPts val="600"/>
              </a:spcAft>
            </a:pPr>
            <a:fld id="{61C7B410-2A5D-44C4-9B6F-A0CDED460A53}" type="slidenum">
              <a:rPr lang="en-US" sz="1050">
                <a:solidFill>
                  <a:schemeClr val="tx1">
                    <a:lumMod val="50000"/>
                    <a:lumOff val="50000"/>
                  </a:schemeClr>
                </a:solidFill>
              </a:rPr>
              <a:pPr>
                <a:spcAft>
                  <a:spcPts val="600"/>
                </a:spcAft>
              </a:pPr>
              <a:t>27</a:t>
            </a:fld>
            <a:endParaRPr lang="en-US" sz="1050">
              <a:solidFill>
                <a:schemeClr val="tx1">
                  <a:lumMod val="50000"/>
                  <a:lumOff val="50000"/>
                </a:schemeClr>
              </a:solidFill>
            </a:endParaRPr>
          </a:p>
        </p:txBody>
      </p:sp>
      <p:pic>
        <p:nvPicPr>
          <p:cNvPr id="5" name="Picture 4" descr="Logo, company name&#10;&#10;Description automatically generated">
            <a:extLst>
              <a:ext uri="{FF2B5EF4-FFF2-40B4-BE49-F238E27FC236}">
                <a16:creationId xmlns:a16="http://schemas.microsoft.com/office/drawing/2014/main" id="{AFCE358F-A6E1-6FEA-8898-47917DBF3E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229" y="6219830"/>
            <a:ext cx="1671319" cy="63817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7" name="Rectangle 61446">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442" name="Rectangle 2"/>
          <p:cNvSpPr>
            <a:spLocks noGrp="1" noChangeArrowheads="1"/>
          </p:cNvSpPr>
          <p:nvPr>
            <p:ph type="title"/>
          </p:nvPr>
        </p:nvSpPr>
        <p:spPr>
          <a:xfrm>
            <a:off x="524256" y="516804"/>
            <a:ext cx="6594189" cy="1625210"/>
          </a:xfrm>
        </p:spPr>
        <p:txBody>
          <a:bodyPr>
            <a:normAutofit/>
          </a:bodyPr>
          <a:lstStyle/>
          <a:p>
            <a:pPr eaLnBrk="1" hangingPunct="1">
              <a:defRPr/>
            </a:pPr>
            <a:r>
              <a:rPr lang="en-US" b="1">
                <a:solidFill>
                  <a:srgbClr val="FFFFFF"/>
                </a:solidFill>
                <a:effectLst>
                  <a:outerShdw blurRad="38100" dist="38100" dir="2700000" algn="tl">
                    <a:srgbClr val="000000">
                      <a:alpha val="43137"/>
                    </a:srgbClr>
                  </a:outerShdw>
                </a:effectLst>
              </a:rPr>
              <a:t>Local Ordinances</a:t>
            </a:r>
          </a:p>
        </p:txBody>
      </p:sp>
      <p:sp>
        <p:nvSpPr>
          <p:cNvPr id="61449" name="Rectangle 61448">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085" name="Picture 2" descr="C:\Documents and Settings\shellie.reid\Local Settings\Temporary Internet Files\Content.IE5\OGTHYE7K\MC900351700[1].wmf"/>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2255156" y="2660287"/>
            <a:ext cx="3203085" cy="364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51" name="Rectangle 6145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083" name="Rectangle 3"/>
          <p:cNvSpPr>
            <a:spLocks noGrp="1" noChangeArrowheads="1"/>
          </p:cNvSpPr>
          <p:nvPr>
            <p:ph type="body" sz="half" idx="4294967295"/>
          </p:nvPr>
        </p:nvSpPr>
        <p:spPr>
          <a:xfrm>
            <a:off x="8029319" y="917725"/>
            <a:ext cx="3424739" cy="4852362"/>
          </a:xfrm>
        </p:spPr>
        <p:txBody>
          <a:bodyPr anchor="ctr">
            <a:normAutofit/>
          </a:bodyPr>
          <a:lstStyle/>
          <a:p>
            <a:pPr marL="0" indent="0" eaLnBrk="1" hangingPunct="1">
              <a:buNone/>
              <a:defRPr/>
            </a:pPr>
            <a:r>
              <a:rPr lang="en-US" sz="4000" dirty="0">
                <a:solidFill>
                  <a:srgbClr val="FFFFFF"/>
                </a:solidFill>
              </a:rPr>
              <a:t>Be sure to familiarize yourself with the requirements in your area.</a:t>
            </a:r>
          </a:p>
        </p:txBody>
      </p:sp>
      <p:sp>
        <p:nvSpPr>
          <p:cNvPr id="46084" name="Slide Number Placeholder 4"/>
          <p:cNvSpPr>
            <a:spLocks noGrp="1"/>
          </p:cNvSpPr>
          <p:nvPr>
            <p:ph type="sldNum" sz="quarter" idx="12"/>
          </p:nvPr>
        </p:nvSpPr>
        <p:spPr>
          <a:xfrm>
            <a:off x="10480391" y="6535157"/>
            <a:ext cx="973667"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ts val="600"/>
              </a:spcAft>
            </a:pPr>
            <a:fld id="{4B12B04A-84CE-4DA0-BDEC-9FC5E2A7288B}" type="slidenum">
              <a:rPr lang="en-US" sz="1050">
                <a:solidFill>
                  <a:schemeClr val="tx1">
                    <a:lumMod val="50000"/>
                    <a:lumOff val="50000"/>
                  </a:schemeClr>
                </a:solidFill>
              </a:rPr>
              <a:pPr eaLnBrk="1" fontAlgn="base" hangingPunct="1">
                <a:spcBef>
                  <a:spcPct val="0"/>
                </a:spcBef>
                <a:spcAft>
                  <a:spcPts val="600"/>
                </a:spcAft>
              </a:pPr>
              <a:t>28</a:t>
            </a:fld>
            <a:endParaRPr lang="en-US" sz="1050">
              <a:solidFill>
                <a:schemeClr val="tx1">
                  <a:lumMod val="50000"/>
                  <a:lumOff val="50000"/>
                </a:schemeClr>
              </a:solidFill>
            </a:endParaRPr>
          </a:p>
        </p:txBody>
      </p:sp>
      <p:pic>
        <p:nvPicPr>
          <p:cNvPr id="2" name="Picture 1" descr="Logo, company name&#10;&#10;Description automatically generated">
            <a:extLst>
              <a:ext uri="{FF2B5EF4-FFF2-40B4-BE49-F238E27FC236}">
                <a16:creationId xmlns:a16="http://schemas.microsoft.com/office/drawing/2014/main" id="{7FF8325B-CF46-AE43-A6A1-B759C55932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229" y="6219830"/>
            <a:ext cx="1671319" cy="63817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28" name="Rectangle 13318">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81C7529E-BFE0-CBC2-A857-9930982401B6}"/>
              </a:ext>
            </a:extLst>
          </p:cNvPr>
          <p:cNvSpPr>
            <a:spLocks noGrp="1"/>
          </p:cNvSpPr>
          <p:nvPr>
            <p:ph type="title"/>
          </p:nvPr>
        </p:nvSpPr>
        <p:spPr>
          <a:xfrm>
            <a:off x="645064" y="525982"/>
            <a:ext cx="4282983" cy="1200361"/>
          </a:xfrm>
        </p:spPr>
        <p:txBody>
          <a:bodyPr vert="horz" lIns="91440" tIns="45720" rIns="91440" bIns="45720" rtlCol="0" anchor="b">
            <a:normAutofit/>
          </a:bodyPr>
          <a:lstStyle/>
          <a:p>
            <a:r>
              <a:rPr lang="en-US" sz="3600" kern="1200" dirty="0">
                <a:latin typeface="+mj-lt"/>
                <a:ea typeface="+mj-ea"/>
                <a:cs typeface="+mj-cs"/>
              </a:rPr>
              <a:t>Contact Us</a:t>
            </a:r>
          </a:p>
        </p:txBody>
      </p:sp>
      <p:sp>
        <p:nvSpPr>
          <p:cNvPr id="13329" name="Rectangle 13320">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66EFE632-A9A6-A13C-6A18-0787AEA496F9}"/>
              </a:ext>
            </a:extLst>
          </p:cNvPr>
          <p:cNvSpPr>
            <a:spLocks noGrp="1"/>
          </p:cNvSpPr>
          <p:nvPr>
            <p:ph sz="half" idx="1"/>
          </p:nvPr>
        </p:nvSpPr>
        <p:spPr>
          <a:xfrm>
            <a:off x="645066" y="2031101"/>
            <a:ext cx="4282984" cy="3511943"/>
          </a:xfrm>
        </p:spPr>
        <p:txBody>
          <a:bodyPr vert="horz" lIns="91440" tIns="45720" rIns="91440" bIns="45720" rtlCol="0" anchor="ctr">
            <a:normAutofit/>
          </a:bodyPr>
          <a:lstStyle/>
          <a:p>
            <a:pPr marL="0" indent="0" algn="ctr">
              <a:spcAft>
                <a:spcPts val="600"/>
              </a:spcAft>
              <a:buNone/>
            </a:pPr>
            <a:r>
              <a:rPr lang="en-US" sz="2400" b="1" dirty="0"/>
              <a:t>False Alarm Reduction Association</a:t>
            </a:r>
            <a:br>
              <a:rPr lang="en-US" sz="2400" b="1" dirty="0"/>
            </a:br>
            <a:r>
              <a:rPr lang="en-US" sz="2400" dirty="0"/>
              <a:t>10024 Vanderbilt Circle #4</a:t>
            </a:r>
            <a:br>
              <a:rPr lang="en-US" sz="2400" dirty="0"/>
            </a:br>
            <a:r>
              <a:rPr lang="en-US" sz="2400" dirty="0"/>
              <a:t>Rockville MD 20850</a:t>
            </a:r>
          </a:p>
          <a:p>
            <a:pPr marL="0" indent="0" algn="ctr">
              <a:spcAft>
                <a:spcPts val="600"/>
              </a:spcAft>
              <a:buNone/>
            </a:pPr>
            <a:r>
              <a:rPr lang="en-US" sz="2400" dirty="0"/>
              <a:t>301- 519-9237 </a:t>
            </a:r>
          </a:p>
          <a:p>
            <a:pPr marL="0" indent="0" algn="ctr">
              <a:spcAft>
                <a:spcPts val="600"/>
              </a:spcAft>
              <a:buNone/>
            </a:pPr>
            <a:r>
              <a:rPr lang="en-US" sz="2400" dirty="0"/>
              <a:t>Brad Shipp, Executive Director</a:t>
            </a:r>
            <a:br>
              <a:rPr lang="en-US" sz="2400" dirty="0"/>
            </a:br>
            <a:r>
              <a:rPr lang="en-US" sz="2400" dirty="0">
                <a:hlinkClick r:id="rId3"/>
              </a:rPr>
              <a:t>bradshipp@4yoursolution.com</a:t>
            </a:r>
            <a:endParaRPr lang="en-US" sz="2400" dirty="0"/>
          </a:p>
          <a:p>
            <a:pPr marL="0" indent="0" algn="ctr">
              <a:spcAft>
                <a:spcPts val="600"/>
              </a:spcAft>
              <a:buNone/>
            </a:pPr>
            <a:r>
              <a:rPr lang="en-US" sz="2400" dirty="0">
                <a:hlinkClick r:id="rId4"/>
              </a:rPr>
              <a:t>www.faraonline.org</a:t>
            </a:r>
            <a:endParaRPr lang="en-US" sz="2400" dirty="0"/>
          </a:p>
          <a:p>
            <a:endParaRPr lang="en-US" sz="1800" dirty="0"/>
          </a:p>
        </p:txBody>
      </p:sp>
      <p:sp>
        <p:nvSpPr>
          <p:cNvPr id="13323" name="Rectangle 13322">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25" name="Rectangle 13324">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27" name="Rectangle 1332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Logo, company name&#10;&#10;Description automatically generated">
            <a:extLst>
              <a:ext uri="{FF2B5EF4-FFF2-40B4-BE49-F238E27FC236}">
                <a16:creationId xmlns:a16="http://schemas.microsoft.com/office/drawing/2014/main" id="{0DEFBAE6-5513-8B76-DE14-8CED696D17D4}"/>
              </a:ext>
            </a:extLst>
          </p:cNvPr>
          <p:cNvPicPr>
            <a:picLocks noGrp="1" noChangeAspect="1"/>
          </p:cNvPicPr>
          <p:nvPr>
            <p:ph sz="half" idx="2"/>
          </p:nvPr>
        </p:nvPicPr>
        <p:blipFill>
          <a:blip r:embed="rId5" cstate="screen">
            <a:extLst>
              <a:ext uri="{28A0092B-C50C-407E-A947-70E740481C1C}">
                <a14:useLocalDpi xmlns:a14="http://schemas.microsoft.com/office/drawing/2010/main"/>
              </a:ext>
            </a:extLst>
          </a:blip>
          <a:stretch>
            <a:fillRect/>
          </a:stretch>
        </p:blipFill>
        <p:spPr>
          <a:xfrm>
            <a:off x="5987738" y="2236208"/>
            <a:ext cx="5628018" cy="2152713"/>
          </a:xfrm>
          <a:prstGeom prst="rect">
            <a:avLst/>
          </a:prstGeom>
        </p:spPr>
      </p:pic>
      <p:sp>
        <p:nvSpPr>
          <p:cNvPr id="13314" name="Slide Number Placeholder 3"/>
          <p:cNvSpPr>
            <a:spLocks noGrp="1"/>
          </p:cNvSpPr>
          <p:nvPr>
            <p:ph type="sldNum" sz="quarter" idx="12"/>
          </p:nvPr>
        </p:nvSpPr>
        <p:spPr>
          <a:xfrm>
            <a:off x="8610600" y="6492240"/>
            <a:ext cx="2743200" cy="365125"/>
          </a:xfrm>
        </p:spPr>
        <p:txBody>
          <a:bodyPr vert="horz" lIns="91440" tIns="45720" rIns="91440" bIns="45720" rtlCol="0" anchor="ctr">
            <a:norm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Aft>
                <a:spcPts val="600"/>
              </a:spcAft>
            </a:pPr>
            <a:fld id="{3CD6B83C-67E5-43AF-926F-E3AAA8AE0EFE}" type="slidenum">
              <a:rPr lang="en-US">
                <a:solidFill>
                  <a:schemeClr val="tx1">
                    <a:tint val="75000"/>
                  </a:schemeClr>
                </a:solidFill>
                <a:latin typeface="+mn-lt"/>
              </a:rPr>
              <a:pPr eaLnBrk="1" hangingPunct="1">
                <a:spcAft>
                  <a:spcPts val="600"/>
                </a:spcAft>
              </a:pPr>
              <a:t>29</a:t>
            </a:fld>
            <a:endParaRPr lang="en-US">
              <a:solidFill>
                <a:schemeClr val="tx1">
                  <a:tint val="75000"/>
                </a:schemeClr>
              </a:solidFill>
              <a:latin typeface="+mn-lt"/>
            </a:endParaRP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28" name="Rectangle 30727">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730" name="Group 30729">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30731"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732"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733"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734"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735" name="Rectangle 30734">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30722" name="Rectangle 2"/>
          <p:cNvSpPr>
            <a:spLocks noGrp="1" noChangeArrowheads="1"/>
          </p:cNvSpPr>
          <p:nvPr>
            <p:ph type="title"/>
          </p:nvPr>
        </p:nvSpPr>
        <p:spPr>
          <a:xfrm>
            <a:off x="1047280" y="759805"/>
            <a:ext cx="10306520" cy="1325563"/>
          </a:xfrm>
        </p:spPr>
        <p:txBody>
          <a:bodyPr vert="horz" lIns="82058" tIns="41029" rIns="82058" bIns="41029" numCol="1" anchorCtr="0" compatLnSpc="1">
            <a:prstTxWarp prst="textNoShape">
              <a:avLst/>
            </a:prstTxWarp>
            <a:normAutofit/>
          </a:bodyPr>
          <a:lstStyle/>
          <a:p>
            <a:pPr eaLnBrk="1" hangingPunct="1">
              <a:defRPr/>
            </a:pPr>
            <a:r>
              <a:rPr lang="en-US" sz="4000" b="1">
                <a:solidFill>
                  <a:srgbClr val="FFFFFF"/>
                </a:solidFill>
                <a:effectLst>
                  <a:outerShdw blurRad="38100" dist="38100" dir="2700000" algn="tl">
                    <a:srgbClr val="C0C0C0"/>
                  </a:outerShdw>
                </a:effectLst>
              </a:rPr>
              <a:t> Alarms are the First Line of Defense</a:t>
            </a:r>
          </a:p>
        </p:txBody>
      </p:sp>
      <p:sp>
        <p:nvSpPr>
          <p:cNvPr id="30723" name="Rectangle 3"/>
          <p:cNvSpPr>
            <a:spLocks noGrp="1" noChangeArrowheads="1"/>
          </p:cNvSpPr>
          <p:nvPr>
            <p:ph idx="1"/>
          </p:nvPr>
        </p:nvSpPr>
        <p:spPr>
          <a:xfrm>
            <a:off x="1424904" y="2494450"/>
            <a:ext cx="4671096" cy="3563159"/>
          </a:xfrm>
        </p:spPr>
        <p:txBody>
          <a:bodyPr vert="horz" lIns="82058" tIns="41029" rIns="82058" bIns="41029" numCol="1" anchorCtr="0" compatLnSpc="1">
            <a:prstTxWarp prst="textNoShape">
              <a:avLst/>
            </a:prstTxWarp>
            <a:normAutofit fontScale="92500" lnSpcReduction="10000"/>
          </a:bodyPr>
          <a:lstStyle/>
          <a:p>
            <a:pPr eaLnBrk="1" hangingPunct="1"/>
            <a:endParaRPr lang="en-US" sz="2200" dirty="0"/>
          </a:p>
          <a:p>
            <a:pPr eaLnBrk="1" hangingPunct="1"/>
            <a:r>
              <a:rPr lang="en-US" dirty="0"/>
              <a:t>Deter burglaries, break-ins and hold-ups.</a:t>
            </a:r>
          </a:p>
          <a:p>
            <a:pPr eaLnBrk="1" hangingPunct="1"/>
            <a:r>
              <a:rPr lang="en-US" dirty="0"/>
              <a:t>Summon emergency personnel</a:t>
            </a:r>
          </a:p>
          <a:p>
            <a:pPr eaLnBrk="1" hangingPunct="1"/>
            <a:endParaRPr lang="en-US" dirty="0"/>
          </a:p>
          <a:p>
            <a:pPr eaLnBrk="1" hangingPunct="1"/>
            <a:endParaRPr lang="en-US" dirty="0"/>
          </a:p>
          <a:p>
            <a:pPr eaLnBrk="1" hangingPunct="1"/>
            <a:r>
              <a:rPr lang="en-US" dirty="0"/>
              <a:t>There’s just one problem...</a:t>
            </a:r>
          </a:p>
          <a:p>
            <a:pPr eaLnBrk="1" hangingPunct="1">
              <a:buFontTx/>
              <a:buNone/>
            </a:pPr>
            <a:r>
              <a:rPr lang="en-US" dirty="0"/>
              <a:t>             FALSE ALARMS</a:t>
            </a:r>
          </a:p>
        </p:txBody>
      </p:sp>
      <p:pic>
        <p:nvPicPr>
          <p:cNvPr id="3" name="Picture 2" descr="A picture containing person, standing, outdoor, posing&#10;&#10;Description automatically generated">
            <a:extLst>
              <a:ext uri="{FF2B5EF4-FFF2-40B4-BE49-F238E27FC236}">
                <a16:creationId xmlns:a16="http://schemas.microsoft.com/office/drawing/2014/main" id="{EF7C09DF-6001-1342-8268-3FBD039112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8408" y="2492376"/>
            <a:ext cx="3563372" cy="3563372"/>
          </a:xfrm>
          <a:prstGeom prst="rect">
            <a:avLst/>
          </a:prstGeom>
        </p:spPr>
      </p:pic>
      <p:sp>
        <p:nvSpPr>
          <p:cNvPr id="20484" name="Slide Number Placeholder 4"/>
          <p:cNvSpPr>
            <a:spLocks noGrp="1"/>
          </p:cNvSpPr>
          <p:nvPr>
            <p:ph type="sldNum" sz="quarter" idx="12"/>
          </p:nvPr>
        </p:nvSpPr>
        <p:spPr>
          <a:xfrm>
            <a:off x="10707624" y="6382512"/>
            <a:ext cx="685800" cy="32004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ts val="600"/>
              </a:spcAft>
            </a:pPr>
            <a:fld id="{B7D6090A-B4F1-413E-94C8-7C1BF3A6C104}" type="slidenum">
              <a:rPr lang="en-US" sz="1000"/>
              <a:pPr eaLnBrk="1" fontAlgn="base" hangingPunct="1">
                <a:spcBef>
                  <a:spcPct val="0"/>
                </a:spcBef>
                <a:spcAft>
                  <a:spcPts val="600"/>
                </a:spcAft>
              </a:pPr>
              <a:t>3</a:t>
            </a:fld>
            <a:endParaRPr lang="en-US" sz="1000"/>
          </a:p>
        </p:txBody>
      </p:sp>
      <p:pic>
        <p:nvPicPr>
          <p:cNvPr id="2" name="Picture 1" descr="Logo, company name&#10;&#10;Description automatically generated">
            <a:extLst>
              <a:ext uri="{FF2B5EF4-FFF2-40B4-BE49-F238E27FC236}">
                <a16:creationId xmlns:a16="http://schemas.microsoft.com/office/drawing/2014/main" id="{B0BEF4CC-8936-48F0-9A20-69B6CBEB61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229" y="6219830"/>
            <a:ext cx="1671319" cy="63817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512" name="Slide Background Fill">
            <a:extLst>
              <a:ext uri="{FF2B5EF4-FFF2-40B4-BE49-F238E27FC236}">
                <a16:creationId xmlns:a16="http://schemas.microsoft.com/office/drawing/2014/main" id="{C3420C89-0B09-4632-A4AF-3971D08BF7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514" name="Color Cover">
            <a:extLst>
              <a:ext uri="{FF2B5EF4-FFF2-40B4-BE49-F238E27FC236}">
                <a16:creationId xmlns:a16="http://schemas.microsoft.com/office/drawing/2014/main" id="{4E5CBA61-BF74-40B4-A3A8-366BBA626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516" name="Group 21515">
            <a:extLst>
              <a:ext uri="{FF2B5EF4-FFF2-40B4-BE49-F238E27FC236}">
                <a16:creationId xmlns:a16="http://schemas.microsoft.com/office/drawing/2014/main" id="{AC27E70C-5470-4262-B9CE-AE52C51CF4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929"/>
            <a:ext cx="12188952" cy="3490956"/>
            <a:chOff x="651279" y="598259"/>
            <a:chExt cx="10889442" cy="5680742"/>
          </a:xfrm>
        </p:grpSpPr>
        <p:sp>
          <p:nvSpPr>
            <p:cNvPr id="21517" name="Color">
              <a:extLst>
                <a:ext uri="{FF2B5EF4-FFF2-40B4-BE49-F238E27FC236}">
                  <a16:creationId xmlns:a16="http://schemas.microsoft.com/office/drawing/2014/main" id="{B5C7D35F-738C-47DF-AD6E-859806E460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518" name="Color">
              <a:extLst>
                <a:ext uri="{FF2B5EF4-FFF2-40B4-BE49-F238E27FC236}">
                  <a16:creationId xmlns:a16="http://schemas.microsoft.com/office/drawing/2014/main" id="{740F8C8B-E52F-46CF-89C7-51C6A037CF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520" name="Group 21519">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1521" name="Freeform: Shape 21520">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522" name="Freeform: Shape 21521">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523" name="Freeform: Shape 21522">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524" name="Freeform: Shape 21523">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525" name="Freeform: Shape 21524">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526" name="Freeform: Shape 21525">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527" name="Freeform: Shape 21526">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8472" name="Rectangle 280"/>
          <p:cNvSpPr>
            <a:spLocks noGrp="1" noChangeArrowheads="1"/>
          </p:cNvSpPr>
          <p:nvPr>
            <p:ph type="title"/>
          </p:nvPr>
        </p:nvSpPr>
        <p:spPr>
          <a:xfrm>
            <a:off x="790418" y="1338400"/>
            <a:ext cx="7269045" cy="1709118"/>
          </a:xfrm>
        </p:spPr>
        <p:txBody>
          <a:bodyPr anchor="b">
            <a:normAutofit/>
          </a:bodyPr>
          <a:lstStyle/>
          <a:p>
            <a:pPr eaLnBrk="1" hangingPunct="1">
              <a:defRPr/>
            </a:pPr>
            <a:r>
              <a:rPr lang="en-US" sz="6000" dirty="0">
                <a:solidFill>
                  <a:schemeClr val="bg1"/>
                </a:solidFill>
              </a:rPr>
              <a:t> </a:t>
            </a:r>
            <a:r>
              <a:rPr lang="en-US" sz="6000" b="1" dirty="0">
                <a:solidFill>
                  <a:schemeClr val="bg1"/>
                </a:solidFill>
                <a:effectLst>
                  <a:outerShdw blurRad="38100" dist="38100" dir="2700000" algn="tl">
                    <a:srgbClr val="000000">
                      <a:alpha val="43137"/>
                    </a:srgbClr>
                  </a:outerShdw>
                </a:effectLst>
              </a:rPr>
              <a:t>What Causes a Signal?</a:t>
            </a:r>
          </a:p>
        </p:txBody>
      </p:sp>
      <p:sp>
        <p:nvSpPr>
          <p:cNvPr id="21507" name="Slide Number Placeholder 284"/>
          <p:cNvSpPr>
            <a:spLocks noGrp="1"/>
          </p:cNvSpPr>
          <p:nvPr>
            <p:ph type="sldNum" sz="quarter" idx="12"/>
          </p:nvPr>
        </p:nvSpPr>
        <p:spPr>
          <a:xfrm>
            <a:off x="11548872" y="6217920"/>
            <a:ext cx="640080" cy="64008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ts val="600"/>
              </a:spcAft>
            </a:pPr>
            <a:fld id="{260BA4AA-B88E-4451-8FF6-D7AF643857FA}" type="slidenum">
              <a:rPr lang="en-US" sz="1600">
                <a:solidFill>
                  <a:schemeClr val="tx2"/>
                </a:solidFill>
              </a:rPr>
              <a:pPr algn="ctr" eaLnBrk="1" fontAlgn="base" hangingPunct="1">
                <a:spcBef>
                  <a:spcPct val="0"/>
                </a:spcBef>
                <a:spcAft>
                  <a:spcPts val="600"/>
                </a:spcAft>
              </a:pPr>
              <a:t>4</a:t>
            </a:fld>
            <a:endParaRPr lang="en-US" sz="1600">
              <a:solidFill>
                <a:schemeClr val="tx2"/>
              </a:solidFill>
            </a:endParaRPr>
          </a:p>
        </p:txBody>
      </p:sp>
      <p:grpSp>
        <p:nvGrpSpPr>
          <p:cNvPr id="15" name="Group 14">
            <a:extLst>
              <a:ext uri="{FF2B5EF4-FFF2-40B4-BE49-F238E27FC236}">
                <a16:creationId xmlns:a16="http://schemas.microsoft.com/office/drawing/2014/main" id="{A5D0ACF8-D98F-9F64-65AB-BFCC6A239C92}"/>
              </a:ext>
            </a:extLst>
          </p:cNvPr>
          <p:cNvGrpSpPr/>
          <p:nvPr/>
        </p:nvGrpSpPr>
        <p:grpSpPr>
          <a:xfrm>
            <a:off x="2194324" y="3727494"/>
            <a:ext cx="9151700" cy="2934284"/>
            <a:chOff x="1171442" y="1690688"/>
            <a:chExt cx="10276733" cy="3503127"/>
          </a:xfrm>
        </p:grpSpPr>
        <p:grpSp>
          <p:nvGrpSpPr>
            <p:cNvPr id="4" name="Group 3">
              <a:extLst>
                <a:ext uri="{FF2B5EF4-FFF2-40B4-BE49-F238E27FC236}">
                  <a16:creationId xmlns:a16="http://schemas.microsoft.com/office/drawing/2014/main" id="{AF1035C6-4BCA-D334-80B9-591430ACB998}"/>
                </a:ext>
              </a:extLst>
            </p:cNvPr>
            <p:cNvGrpSpPr/>
            <p:nvPr/>
          </p:nvGrpSpPr>
          <p:grpSpPr>
            <a:xfrm>
              <a:off x="1171442" y="1690688"/>
              <a:ext cx="3027334" cy="3503127"/>
              <a:chOff x="1171442" y="1690688"/>
              <a:chExt cx="3027334" cy="3503127"/>
            </a:xfrm>
          </p:grpSpPr>
          <p:sp>
            <p:nvSpPr>
              <p:cNvPr id="300" name="TextBox 299"/>
              <p:cNvSpPr txBox="1">
                <a:spLocks noChangeArrowheads="1"/>
              </p:cNvSpPr>
              <p:nvPr/>
            </p:nvSpPr>
            <p:spPr bwMode="auto">
              <a:xfrm>
                <a:off x="1171442" y="4823927"/>
                <a:ext cx="3027334"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90000"/>
                  </a:lnSpc>
                  <a:spcAft>
                    <a:spcPts val="600"/>
                  </a:spcAft>
                </a:pPr>
                <a:r>
                  <a:rPr lang="en-US" sz="1400">
                    <a:solidFill>
                      <a:schemeClr val="accent2"/>
                    </a:solidFill>
                  </a:rPr>
                  <a:t>Sensor detects “something”</a:t>
                </a:r>
              </a:p>
            </p:txBody>
          </p:sp>
          <p:pic>
            <p:nvPicPr>
              <p:cNvPr id="3" name="Picture 2" descr="A person jumping in the air&#10;&#10;Description automatically generated with low confidence">
                <a:extLst>
                  <a:ext uri="{FF2B5EF4-FFF2-40B4-BE49-F238E27FC236}">
                    <a16:creationId xmlns:a16="http://schemas.microsoft.com/office/drawing/2014/main" id="{E9308AFA-5947-C503-C6FA-AF6844F661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1" y="1690688"/>
                <a:ext cx="1917668" cy="3133239"/>
              </a:xfrm>
              <a:prstGeom prst="rect">
                <a:avLst/>
              </a:prstGeom>
            </p:spPr>
          </p:pic>
        </p:grpSp>
        <p:grpSp>
          <p:nvGrpSpPr>
            <p:cNvPr id="7" name="Group 6">
              <a:extLst>
                <a:ext uri="{FF2B5EF4-FFF2-40B4-BE49-F238E27FC236}">
                  <a16:creationId xmlns:a16="http://schemas.microsoft.com/office/drawing/2014/main" id="{C0B2AAA9-5774-4FDF-3090-DAF7148106D8}"/>
                </a:ext>
              </a:extLst>
            </p:cNvPr>
            <p:cNvGrpSpPr/>
            <p:nvPr/>
          </p:nvGrpSpPr>
          <p:grpSpPr>
            <a:xfrm>
              <a:off x="5054582" y="2248319"/>
              <a:ext cx="2343152" cy="2575607"/>
              <a:chOff x="4685909" y="1797339"/>
              <a:chExt cx="1800476" cy="2106299"/>
            </a:xfrm>
          </p:grpSpPr>
          <p:sp>
            <p:nvSpPr>
              <p:cNvPr id="301" name="TextBox 300"/>
              <p:cNvSpPr txBox="1">
                <a:spLocks noChangeArrowheads="1"/>
              </p:cNvSpPr>
              <p:nvPr/>
            </p:nvSpPr>
            <p:spPr bwMode="auto">
              <a:xfrm>
                <a:off x="4758666" y="3257307"/>
                <a:ext cx="172771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ct val="90000"/>
                  </a:lnSpc>
                  <a:spcAft>
                    <a:spcPts val="600"/>
                  </a:spcAft>
                </a:pPr>
                <a:r>
                  <a:rPr lang="en-US" sz="1600" dirty="0">
                    <a:solidFill>
                      <a:schemeClr val="accent2"/>
                    </a:solidFill>
                  </a:rPr>
                  <a:t>System sends</a:t>
                </a:r>
                <a:br>
                  <a:rPr lang="en-US" sz="1600" dirty="0">
                    <a:solidFill>
                      <a:schemeClr val="accent2"/>
                    </a:solidFill>
                  </a:rPr>
                </a:br>
                <a:r>
                  <a:rPr lang="en-US" sz="1600" dirty="0">
                    <a:solidFill>
                      <a:schemeClr val="accent2"/>
                    </a:solidFill>
                  </a:rPr>
                  <a:t> a signal</a:t>
                </a:r>
              </a:p>
            </p:txBody>
          </p:sp>
          <p:pic>
            <p:nvPicPr>
              <p:cNvPr id="6" name="Picture 5" descr="Graphical user interface, application&#10;&#10;Description automatically generated">
                <a:extLst>
                  <a:ext uri="{FF2B5EF4-FFF2-40B4-BE49-F238E27FC236}">
                    <a16:creationId xmlns:a16="http://schemas.microsoft.com/office/drawing/2014/main" id="{6658D902-70D1-A566-99B8-50670D4307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5909" y="1797339"/>
                <a:ext cx="1800476" cy="1362265"/>
              </a:xfrm>
              <a:prstGeom prst="rect">
                <a:avLst/>
              </a:prstGeom>
            </p:spPr>
          </p:pic>
        </p:grpSp>
        <p:grpSp>
          <p:nvGrpSpPr>
            <p:cNvPr id="12" name="Group 11">
              <a:extLst>
                <a:ext uri="{FF2B5EF4-FFF2-40B4-BE49-F238E27FC236}">
                  <a16:creationId xmlns:a16="http://schemas.microsoft.com/office/drawing/2014/main" id="{0A56F276-D08D-B1FB-149C-0BF8D0C1F69F}"/>
                </a:ext>
              </a:extLst>
            </p:cNvPr>
            <p:cNvGrpSpPr/>
            <p:nvPr/>
          </p:nvGrpSpPr>
          <p:grpSpPr>
            <a:xfrm>
              <a:off x="8516224" y="2111469"/>
              <a:ext cx="2931951" cy="2712456"/>
              <a:chOff x="8544702" y="1797339"/>
              <a:chExt cx="2674972" cy="1954826"/>
            </a:xfrm>
          </p:grpSpPr>
          <p:sp>
            <p:nvSpPr>
              <p:cNvPr id="302" name="TextBox 301"/>
              <p:cNvSpPr txBox="1">
                <a:spLocks noChangeArrowheads="1"/>
              </p:cNvSpPr>
              <p:nvPr/>
            </p:nvSpPr>
            <p:spPr bwMode="auto">
              <a:xfrm>
                <a:off x="8876522" y="3105834"/>
                <a:ext cx="234315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ct val="90000"/>
                  </a:lnSpc>
                  <a:spcAft>
                    <a:spcPts val="600"/>
                  </a:spcAft>
                </a:pPr>
                <a:r>
                  <a:rPr lang="en-US" sz="2000" dirty="0">
                    <a:solidFill>
                      <a:schemeClr val="accent2"/>
                    </a:solidFill>
                  </a:rPr>
                  <a:t>Monitoring center </a:t>
                </a:r>
                <a:br>
                  <a:rPr lang="en-US" sz="2000" dirty="0">
                    <a:solidFill>
                      <a:schemeClr val="accent2"/>
                    </a:solidFill>
                  </a:rPr>
                </a:br>
                <a:r>
                  <a:rPr lang="en-US" sz="2000" dirty="0">
                    <a:solidFill>
                      <a:schemeClr val="accent2"/>
                    </a:solidFill>
                  </a:rPr>
                  <a:t>receives signal</a:t>
                </a:r>
              </a:p>
            </p:txBody>
          </p:sp>
          <p:pic>
            <p:nvPicPr>
              <p:cNvPr id="11" name="Picture 10" descr="A picture containing text, indoor, computer&#10;&#10;Description automatically generated">
                <a:extLst>
                  <a:ext uri="{FF2B5EF4-FFF2-40B4-BE49-F238E27FC236}">
                    <a16:creationId xmlns:a16="http://schemas.microsoft.com/office/drawing/2014/main" id="{4F62C08A-A52D-7FE1-244F-85A9C6B854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44702" y="1797339"/>
                <a:ext cx="2543175" cy="1247775"/>
              </a:xfrm>
              <a:prstGeom prst="rect">
                <a:avLst/>
              </a:prstGeom>
            </p:spPr>
          </p:pic>
        </p:grpSp>
        <p:sp>
          <p:nvSpPr>
            <p:cNvPr id="13" name="Arrow: Right 12">
              <a:extLst>
                <a:ext uri="{FF2B5EF4-FFF2-40B4-BE49-F238E27FC236}">
                  <a16:creationId xmlns:a16="http://schemas.microsoft.com/office/drawing/2014/main" id="{2150BE9B-B2A8-460A-2495-A3B73902D939}"/>
                </a:ext>
              </a:extLst>
            </p:cNvPr>
            <p:cNvSpPr/>
            <p:nvPr/>
          </p:nvSpPr>
          <p:spPr>
            <a:xfrm>
              <a:off x="3844212" y="3016898"/>
              <a:ext cx="777551" cy="6966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53051492-CFE7-F164-F4AF-9382575A3FCE}"/>
                </a:ext>
              </a:extLst>
            </p:cNvPr>
            <p:cNvSpPr/>
            <p:nvPr/>
          </p:nvSpPr>
          <p:spPr>
            <a:xfrm>
              <a:off x="7568203" y="2977157"/>
              <a:ext cx="777551" cy="6966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descr="Logo, company name&#10;&#10;Description automatically generated">
            <a:extLst>
              <a:ext uri="{FF2B5EF4-FFF2-40B4-BE49-F238E27FC236}">
                <a16:creationId xmlns:a16="http://schemas.microsoft.com/office/drawing/2014/main" id="{5641903A-469E-312E-B00C-D68B0E535EA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431" y="6187780"/>
            <a:ext cx="1671319" cy="63817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538"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963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40" name="Color Cover">
            <a:extLst>
              <a:ext uri="{FF2B5EF4-FFF2-40B4-BE49-F238E27FC236}">
                <a16:creationId xmlns:a16="http://schemas.microsoft.com/office/drawing/2014/main" id="{8B2B1708-8CE4-4A20-94F5-55118AE2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4119"/>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542" name="Group 22541">
            <a:extLst>
              <a:ext uri="{FF2B5EF4-FFF2-40B4-BE49-F238E27FC236}">
                <a16:creationId xmlns:a16="http://schemas.microsoft.com/office/drawing/2014/main" id="{5D095D3E-C464-41D5-87FA-07742698A7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22543" name="Color">
              <a:extLst>
                <a:ext uri="{FF2B5EF4-FFF2-40B4-BE49-F238E27FC236}">
                  <a16:creationId xmlns:a16="http://schemas.microsoft.com/office/drawing/2014/main" id="{7722DCE9-76F1-42AC-AC0A-487CFB0873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44" name="Color">
              <a:extLst>
                <a:ext uri="{FF2B5EF4-FFF2-40B4-BE49-F238E27FC236}">
                  <a16:creationId xmlns:a16="http://schemas.microsoft.com/office/drawing/2014/main" id="{B29A5FA1-D0E7-448B-AB7D-032F01D5BF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546" name="Color">
            <a:extLst>
              <a:ext uri="{FF2B5EF4-FFF2-40B4-BE49-F238E27FC236}">
                <a16:creationId xmlns:a16="http://schemas.microsoft.com/office/drawing/2014/main" id="{C58F402F-FDB5-409B-8818-B6FCE06E57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804" y="598259"/>
            <a:ext cx="10889442" cy="5680742"/>
          </a:xfrm>
          <a:prstGeom prst="rect">
            <a:avLst/>
          </a:prstGeom>
          <a:solidFill>
            <a:srgbClr val="B48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531" name="Picture 6" descr="thumbnail"/>
          <p:cNvPicPr>
            <a:picLocks noGrp="1" noChangeAspect="1" noChangeArrowheads="1"/>
          </p:cNvPicPr>
          <p:nvPr>
            <p:ph idx="1"/>
          </p:nvPr>
        </p:nvPicPr>
        <p:blipFill>
          <a:blip r:embed="rId3">
            <a:extLst>
              <a:ext uri="{28A0092B-C50C-407E-A947-70E740481C1C}">
                <a14:useLocalDpi xmlns:a14="http://schemas.microsoft.com/office/drawing/2010/main"/>
              </a:ext>
            </a:extLst>
          </a:blip>
          <a:stretch>
            <a:fillRect/>
          </a:stretch>
        </p:blipFill>
        <p:spPr>
          <a:xfrm>
            <a:off x="5091013" y="653615"/>
            <a:ext cx="6367820" cy="5540004"/>
          </a:xfrm>
          <a:prstGeom prst="rect">
            <a:avLst/>
          </a:prstGeom>
        </p:spPr>
      </p:pic>
      <p:grpSp>
        <p:nvGrpSpPr>
          <p:cNvPr id="22548" name="Group 22547">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2549" name="Freeform: Shape 22548">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550" name="Freeform: Shape 22549">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551" name="Freeform: Shape 22550">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552" name="Freeform: Shape 22551">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553" name="Freeform: Shape 22552">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554" name="Freeform: Shape 22553">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555" name="Freeform: Shape 22554">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10242" name="Rectangle 2"/>
          <p:cNvSpPr>
            <a:spLocks noGrp="1" noChangeArrowheads="1"/>
          </p:cNvSpPr>
          <p:nvPr>
            <p:ph type="title"/>
          </p:nvPr>
        </p:nvSpPr>
        <p:spPr>
          <a:xfrm>
            <a:off x="1012644" y="842332"/>
            <a:ext cx="3585114" cy="2782056"/>
          </a:xfrm>
        </p:spPr>
        <p:txBody>
          <a:bodyPr vert="horz" lIns="91440" tIns="45720" rIns="91440" bIns="45720" rtlCol="0" anchor="b">
            <a:normAutofit/>
          </a:bodyPr>
          <a:lstStyle/>
          <a:p>
            <a:pPr>
              <a:defRPr/>
            </a:pPr>
            <a:r>
              <a:rPr lang="en-US" sz="6600" b="1" kern="1200" dirty="0">
                <a:solidFill>
                  <a:schemeClr val="tx2"/>
                </a:solidFill>
                <a:effectLst>
                  <a:outerShdw blurRad="38100" dist="38100" dir="2700000" algn="tl">
                    <a:srgbClr val="000000">
                      <a:alpha val="43137"/>
                    </a:srgbClr>
                  </a:outerShdw>
                </a:effectLst>
                <a:latin typeface="+mj-lt"/>
                <a:ea typeface="+mj-ea"/>
                <a:cs typeface="+mj-cs"/>
              </a:rPr>
              <a:t>Control Panel</a:t>
            </a:r>
          </a:p>
        </p:txBody>
      </p:sp>
      <p:sp>
        <p:nvSpPr>
          <p:cNvPr id="5123" name="Rectangle 3"/>
          <p:cNvSpPr>
            <a:spLocks noGrp="1" noChangeArrowheads="1"/>
          </p:cNvSpPr>
          <p:nvPr>
            <p:ph type="body" sz="half" idx="4294967295"/>
          </p:nvPr>
        </p:nvSpPr>
        <p:spPr>
          <a:xfrm>
            <a:off x="1012643" y="3604221"/>
            <a:ext cx="3585113" cy="2411448"/>
          </a:xfrm>
        </p:spPr>
        <p:txBody>
          <a:bodyPr vert="horz" lIns="91440" tIns="45720" rIns="91440" bIns="45720" rtlCol="0" anchor="t">
            <a:normAutofit/>
          </a:bodyPr>
          <a:lstStyle/>
          <a:p>
            <a:pPr marL="0" indent="0">
              <a:buNone/>
            </a:pPr>
            <a:r>
              <a:rPr lang="en-US" sz="4400" kern="1200" dirty="0">
                <a:solidFill>
                  <a:schemeClr val="tx2"/>
                </a:solidFill>
                <a:latin typeface="+mn-lt"/>
                <a:ea typeface="+mn-ea"/>
                <a:cs typeface="+mn-cs"/>
              </a:rPr>
              <a:t>The “brain” of the system</a:t>
            </a:r>
          </a:p>
        </p:txBody>
      </p:sp>
      <p:sp>
        <p:nvSpPr>
          <p:cNvPr id="22533" name="Slide Number Placeholder 5"/>
          <p:cNvSpPr>
            <a:spLocks noGrp="1"/>
          </p:cNvSpPr>
          <p:nvPr>
            <p:ph type="sldNum" sz="quarter" idx="12"/>
          </p:nvPr>
        </p:nvSpPr>
        <p:spPr>
          <a:xfrm>
            <a:off x="11548272" y="6217920"/>
            <a:ext cx="640080" cy="64008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ts val="600"/>
              </a:spcAft>
            </a:pPr>
            <a:fld id="{05B1400C-A24B-489B-BAC3-4D82630F0F1B}" type="slidenum">
              <a:rPr lang="en-US" sz="1600">
                <a:solidFill>
                  <a:schemeClr val="tx2"/>
                </a:solidFill>
                <a:latin typeface="+mn-lt"/>
              </a:rPr>
              <a:pPr algn="ctr" eaLnBrk="1" fontAlgn="base" hangingPunct="1">
                <a:spcBef>
                  <a:spcPct val="0"/>
                </a:spcBef>
                <a:spcAft>
                  <a:spcPts val="600"/>
                </a:spcAft>
              </a:pPr>
              <a:t>5</a:t>
            </a:fld>
            <a:endParaRPr lang="en-US" sz="1600">
              <a:solidFill>
                <a:schemeClr val="tx2"/>
              </a:solidFill>
              <a:latin typeface="+mn-lt"/>
            </a:endParaRPr>
          </a:p>
        </p:txBody>
      </p:sp>
      <p:pic>
        <p:nvPicPr>
          <p:cNvPr id="2" name="Picture 1" descr="Logo, company name&#10;&#10;Description automatically generated">
            <a:extLst>
              <a:ext uri="{FF2B5EF4-FFF2-40B4-BE49-F238E27FC236}">
                <a16:creationId xmlns:a16="http://schemas.microsoft.com/office/drawing/2014/main" id="{8BDCF6B6-2475-939C-CAD9-261B93B5B0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229" y="6219830"/>
            <a:ext cx="1671319" cy="63817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562" name="Rectangle 23561">
            <a:extLst>
              <a:ext uri="{FF2B5EF4-FFF2-40B4-BE49-F238E27FC236}">
                <a16:creationId xmlns:a16="http://schemas.microsoft.com/office/drawing/2014/main" id="{B5FA7C47-B7C1-4D2E-AB49-ED23BA34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64" name="Freeform 6">
            <a:extLst>
              <a:ext uri="{FF2B5EF4-FFF2-40B4-BE49-F238E27FC236}">
                <a16:creationId xmlns:a16="http://schemas.microsoft.com/office/drawing/2014/main" id="{596EE156-ABF1-4329-A6BA-03B4254E0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566" name="Rectangle 8">
            <a:extLst>
              <a:ext uri="{FF2B5EF4-FFF2-40B4-BE49-F238E27FC236}">
                <a16:creationId xmlns:a16="http://schemas.microsoft.com/office/drawing/2014/main" id="{19B9933F-AAB3-444A-8BB5-9CA194A8B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370435"/>
            <a:ext cx="52722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3568" name="Freeform 7">
            <a:extLst>
              <a:ext uri="{FF2B5EF4-FFF2-40B4-BE49-F238E27FC236}">
                <a16:creationId xmlns:a16="http://schemas.microsoft.com/office/drawing/2014/main" id="{7D20183A-0B1D-4A1F-89B1-ADBEDBC6E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570" name="Rectangle 8">
            <a:extLst>
              <a:ext uri="{FF2B5EF4-FFF2-40B4-BE49-F238E27FC236}">
                <a16:creationId xmlns:a16="http://schemas.microsoft.com/office/drawing/2014/main" id="{131031D3-26CD-4214-A9A4-5857EFA1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2290" name="Rectangle 2"/>
          <p:cNvSpPr>
            <a:spLocks noGrp="1" noChangeArrowheads="1"/>
          </p:cNvSpPr>
          <p:nvPr>
            <p:ph type="title"/>
          </p:nvPr>
        </p:nvSpPr>
        <p:spPr>
          <a:xfrm>
            <a:off x="1146879" y="998002"/>
            <a:ext cx="3182940" cy="1471959"/>
          </a:xfrm>
        </p:spPr>
        <p:txBody>
          <a:bodyPr>
            <a:normAutofit/>
          </a:bodyPr>
          <a:lstStyle/>
          <a:p>
            <a:pPr eaLnBrk="1" hangingPunct="1">
              <a:defRPr/>
            </a:pPr>
            <a:r>
              <a:rPr lang="en-US" sz="5400" b="1" dirty="0">
                <a:solidFill>
                  <a:srgbClr val="FFFFFF"/>
                </a:solidFill>
                <a:effectLst>
                  <a:outerShdw blurRad="38100" dist="38100" dir="2700000" algn="tl">
                    <a:srgbClr val="C0C0C0"/>
                  </a:outerShdw>
                </a:effectLst>
              </a:rPr>
              <a:t>Keypad</a:t>
            </a:r>
          </a:p>
        </p:txBody>
      </p:sp>
      <p:sp>
        <p:nvSpPr>
          <p:cNvPr id="6147" name="Rectangle 3"/>
          <p:cNvSpPr>
            <a:spLocks noGrp="1" noChangeArrowheads="1"/>
          </p:cNvSpPr>
          <p:nvPr>
            <p:ph type="body" sz="half" idx="4294967295"/>
          </p:nvPr>
        </p:nvSpPr>
        <p:spPr>
          <a:xfrm>
            <a:off x="1139635" y="2546161"/>
            <a:ext cx="3200451" cy="2985929"/>
          </a:xfrm>
        </p:spPr>
        <p:txBody>
          <a:bodyPr anchor="t">
            <a:normAutofit/>
          </a:bodyPr>
          <a:lstStyle/>
          <a:p>
            <a:pPr marL="0" indent="0" eaLnBrk="1" hangingPunct="1">
              <a:buNone/>
              <a:defRPr/>
            </a:pPr>
            <a:r>
              <a:rPr lang="en-US" sz="4400" dirty="0">
                <a:solidFill>
                  <a:srgbClr val="FEFFFF"/>
                </a:solidFill>
              </a:rPr>
              <a:t>The “translator” of the system.</a:t>
            </a:r>
          </a:p>
          <a:p>
            <a:pPr eaLnBrk="1" hangingPunct="1">
              <a:buFontTx/>
              <a:buNone/>
              <a:defRPr/>
            </a:pPr>
            <a:r>
              <a:rPr lang="en-US" sz="2400" dirty="0">
                <a:solidFill>
                  <a:srgbClr val="FEFFFF"/>
                </a:solidFill>
              </a:rPr>
              <a:t>	</a:t>
            </a:r>
          </a:p>
        </p:txBody>
      </p:sp>
      <p:pic>
        <p:nvPicPr>
          <p:cNvPr id="6148" name="Picture 6" descr="thumbnail"/>
          <p:cNvPicPr>
            <a:picLocks noGrp="1" noChangeAspect="1" noChangeArrowheads="1"/>
          </p:cNvPicPr>
          <p:nvPr>
            <p:ph idx="1"/>
          </p:nvPr>
        </p:nvPicPr>
        <p:blipFill>
          <a:blip r:embed="rId3">
            <a:extLst>
              <a:ext uri="{28A0092B-C50C-407E-A947-70E740481C1C}">
                <a14:useLocalDpi xmlns:a14="http://schemas.microsoft.com/office/drawing/2010/main"/>
              </a:ext>
            </a:extLst>
          </a:blip>
          <a:stretch>
            <a:fillRect/>
          </a:stretch>
        </p:blipFill>
        <p:spPr>
          <a:xfrm>
            <a:off x="5579250" y="643467"/>
            <a:ext cx="5377111" cy="5251646"/>
          </a:xfrm>
          <a:prstGeom prst="rect">
            <a:avLst/>
          </a:prstGeom>
        </p:spPr>
      </p:pic>
      <p:sp>
        <p:nvSpPr>
          <p:cNvPr id="23557" name="Slide Number Placeholder 5"/>
          <p:cNvSpPr>
            <a:spLocks noGrp="1"/>
          </p:cNvSpPr>
          <p:nvPr>
            <p:ph type="sldNum" sz="quarter" idx="12"/>
          </p:nvPr>
        </p:nvSpPr>
        <p:spPr>
          <a:xfrm>
            <a:off x="10707624" y="6382512"/>
            <a:ext cx="685800" cy="32004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ts val="600"/>
              </a:spcAft>
            </a:pPr>
            <a:fld id="{9F961C53-3C45-47AD-BE99-496C316CA960}" type="slidenum">
              <a:rPr lang="en-US" sz="1000"/>
              <a:pPr eaLnBrk="1" fontAlgn="base" hangingPunct="1">
                <a:spcBef>
                  <a:spcPct val="0"/>
                </a:spcBef>
                <a:spcAft>
                  <a:spcPts val="600"/>
                </a:spcAft>
              </a:pPr>
              <a:t>6</a:t>
            </a:fld>
            <a:endParaRPr lang="en-US" sz="1000"/>
          </a:p>
        </p:txBody>
      </p:sp>
      <p:pic>
        <p:nvPicPr>
          <p:cNvPr id="2" name="Picture 1" descr="Logo, company name&#10;&#10;Description automatically generated">
            <a:extLst>
              <a:ext uri="{FF2B5EF4-FFF2-40B4-BE49-F238E27FC236}">
                <a16:creationId xmlns:a16="http://schemas.microsoft.com/office/drawing/2014/main" id="{EA60FE5E-121D-B579-7416-37C53DA15E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229" y="6219830"/>
            <a:ext cx="1671319" cy="63817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586" name="Rectangle 24585">
            <a:extLst>
              <a:ext uri="{FF2B5EF4-FFF2-40B4-BE49-F238E27FC236}">
                <a16:creationId xmlns:a16="http://schemas.microsoft.com/office/drawing/2014/main" id="{EEFC5A63-68D6-4DC9-98B1-C2BDCE2E21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88" name="Freeform 6">
            <a:extLst>
              <a:ext uri="{FF2B5EF4-FFF2-40B4-BE49-F238E27FC236}">
                <a16:creationId xmlns:a16="http://schemas.microsoft.com/office/drawing/2014/main" id="{98696089-5956-4C6A-B8CF-020E45F61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9421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590" name="Freeform 7">
            <a:extLst>
              <a:ext uri="{FF2B5EF4-FFF2-40B4-BE49-F238E27FC236}">
                <a16:creationId xmlns:a16="http://schemas.microsoft.com/office/drawing/2014/main" id="{D2187C0E-E9DF-4786-B29C-0547C9F6F9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92875"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592" name="Rectangle 8">
            <a:extLst>
              <a:ext uri="{FF2B5EF4-FFF2-40B4-BE49-F238E27FC236}">
                <a16:creationId xmlns:a16="http://schemas.microsoft.com/office/drawing/2014/main" id="{FFFD7CA3-4CDC-48B8-9010-DDC3DF392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634080"/>
            <a:ext cx="7275530"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804201" y="951272"/>
            <a:ext cx="6149595" cy="1053387"/>
          </a:xfrm>
        </p:spPr>
        <p:txBody>
          <a:bodyPr>
            <a:normAutofit/>
          </a:bodyPr>
          <a:lstStyle/>
          <a:p>
            <a:pPr eaLnBrk="1" hangingPunct="1">
              <a:defRPr/>
            </a:pPr>
            <a:r>
              <a:rPr lang="en-US" sz="3600" b="1">
                <a:solidFill>
                  <a:srgbClr val="FFFFFF"/>
                </a:solidFill>
                <a:effectLst>
                  <a:outerShdw blurRad="38100" dist="38100" dir="2700000" algn="tl">
                    <a:srgbClr val="000000">
                      <a:alpha val="43137"/>
                    </a:srgbClr>
                  </a:outerShdw>
                </a:effectLst>
              </a:rPr>
              <a:t>Sensors</a:t>
            </a:r>
          </a:p>
        </p:txBody>
      </p:sp>
      <p:sp>
        <p:nvSpPr>
          <p:cNvPr id="3" name="Content Placeholder 2"/>
          <p:cNvSpPr>
            <a:spLocks noGrp="1"/>
          </p:cNvSpPr>
          <p:nvPr>
            <p:ph idx="1"/>
          </p:nvPr>
        </p:nvSpPr>
        <p:spPr>
          <a:xfrm>
            <a:off x="811094" y="2055117"/>
            <a:ext cx="6149595" cy="3478992"/>
          </a:xfrm>
        </p:spPr>
        <p:txBody>
          <a:bodyPr anchor="t">
            <a:normAutofit/>
          </a:bodyPr>
          <a:lstStyle/>
          <a:p>
            <a:pPr eaLnBrk="1" hangingPunct="1">
              <a:buFontTx/>
              <a:buNone/>
            </a:pPr>
            <a:endParaRPr lang="en-US" sz="2400" dirty="0">
              <a:solidFill>
                <a:srgbClr val="FEFFFF"/>
              </a:solidFill>
            </a:endParaRPr>
          </a:p>
          <a:p>
            <a:pPr lvl="1">
              <a:buFontTx/>
              <a:buChar char="•"/>
            </a:pPr>
            <a:r>
              <a:rPr lang="en-US" dirty="0">
                <a:solidFill>
                  <a:srgbClr val="FEFFFF"/>
                </a:solidFill>
              </a:rPr>
              <a:t>Sensors are the figurative eyes and ears of an alarm system. </a:t>
            </a:r>
          </a:p>
          <a:p>
            <a:pPr lvl="1">
              <a:buFontTx/>
              <a:buChar char="•"/>
            </a:pPr>
            <a:r>
              <a:rPr lang="en-US" dirty="0">
                <a:solidFill>
                  <a:srgbClr val="FEFFFF"/>
                </a:solidFill>
              </a:rPr>
              <a:t>Motion detectors</a:t>
            </a:r>
          </a:p>
          <a:p>
            <a:pPr lvl="1" eaLnBrk="1" hangingPunct="1">
              <a:buFontTx/>
              <a:buChar char="•"/>
            </a:pPr>
            <a:r>
              <a:rPr lang="en-US" dirty="0">
                <a:solidFill>
                  <a:srgbClr val="FEFFFF"/>
                </a:solidFill>
              </a:rPr>
              <a:t>Sound detectors</a:t>
            </a:r>
          </a:p>
          <a:p>
            <a:pPr lvl="1" eaLnBrk="1" hangingPunct="1">
              <a:buFontTx/>
              <a:buChar char="•"/>
            </a:pPr>
            <a:r>
              <a:rPr lang="en-US" dirty="0">
                <a:solidFill>
                  <a:srgbClr val="FEFFFF"/>
                </a:solidFill>
              </a:rPr>
              <a:t>Environmental sensors</a:t>
            </a:r>
          </a:p>
          <a:p>
            <a:pPr lvl="1" eaLnBrk="1" hangingPunct="1">
              <a:buFontTx/>
              <a:buChar char="•"/>
            </a:pPr>
            <a:r>
              <a:rPr lang="en-US" dirty="0">
                <a:solidFill>
                  <a:srgbClr val="FEFFFF"/>
                </a:solidFill>
              </a:rPr>
              <a:t>Video equipment</a:t>
            </a:r>
          </a:p>
          <a:p>
            <a:pPr eaLnBrk="1" hangingPunct="1"/>
            <a:endParaRPr lang="en-US" sz="2400" dirty="0">
              <a:solidFill>
                <a:srgbClr val="FEFFFF"/>
              </a:solidFill>
            </a:endParaRPr>
          </a:p>
          <a:p>
            <a:pPr eaLnBrk="1" hangingPunct="1"/>
            <a:endParaRPr lang="en-US" sz="2400" dirty="0">
              <a:solidFill>
                <a:srgbClr val="FEFFFF"/>
              </a:solidFill>
            </a:endParaRPr>
          </a:p>
        </p:txBody>
      </p:sp>
      <p:pic>
        <p:nvPicPr>
          <p:cNvPr id="24581" name="Picture 7" descr="C:\Documents and Settings\shellie.reid\Local Settings\Temporary Internet Files\Content.IE5\2WTUDOFL\MC900254256[1].wmf"/>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7717865" y="2010246"/>
            <a:ext cx="3938747" cy="389662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Slide Number Placeholder 3"/>
          <p:cNvSpPr>
            <a:spLocks noGrp="1"/>
          </p:cNvSpPr>
          <p:nvPr>
            <p:ph type="sldNum" sz="quarter" idx="12"/>
          </p:nvPr>
        </p:nvSpPr>
        <p:spPr>
          <a:xfrm>
            <a:off x="10709589" y="6382512"/>
            <a:ext cx="682311" cy="32004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ts val="600"/>
              </a:spcAft>
            </a:pPr>
            <a:fld id="{C924AE79-A590-4D53-8F06-D4CEDFFD7AB4}" type="slidenum">
              <a:rPr lang="en-US" sz="1000"/>
              <a:pPr eaLnBrk="1" fontAlgn="base" hangingPunct="1">
                <a:spcBef>
                  <a:spcPct val="0"/>
                </a:spcBef>
                <a:spcAft>
                  <a:spcPts val="600"/>
                </a:spcAft>
              </a:pPr>
              <a:t>7</a:t>
            </a:fld>
            <a:endParaRPr lang="en-US" sz="1000"/>
          </a:p>
        </p:txBody>
      </p:sp>
      <p:pic>
        <p:nvPicPr>
          <p:cNvPr id="4" name="Picture 3" descr="Logo, company name&#10;&#10;Description automatically generated">
            <a:extLst>
              <a:ext uri="{FF2B5EF4-FFF2-40B4-BE49-F238E27FC236}">
                <a16:creationId xmlns:a16="http://schemas.microsoft.com/office/drawing/2014/main" id="{67DF2516-FB5B-CD78-27CB-4A8DD2D730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229" y="6219830"/>
            <a:ext cx="1671319" cy="63817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610" name="Rectangle 25609">
            <a:extLst>
              <a:ext uri="{FF2B5EF4-FFF2-40B4-BE49-F238E27FC236}">
                <a16:creationId xmlns:a16="http://schemas.microsoft.com/office/drawing/2014/main" id="{B5FA7C47-B7C1-4D2E-AB49-ED23BA34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12" name="Freeform 6">
            <a:extLst>
              <a:ext uri="{FF2B5EF4-FFF2-40B4-BE49-F238E27FC236}">
                <a16:creationId xmlns:a16="http://schemas.microsoft.com/office/drawing/2014/main" id="{596EE156-ABF1-4329-A6BA-03B4254E0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614" name="Rectangle 8">
            <a:extLst>
              <a:ext uri="{FF2B5EF4-FFF2-40B4-BE49-F238E27FC236}">
                <a16:creationId xmlns:a16="http://schemas.microsoft.com/office/drawing/2014/main" id="{19B9933F-AAB3-444A-8BB5-9CA194A8B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370435"/>
            <a:ext cx="52722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5616" name="Freeform 7">
            <a:extLst>
              <a:ext uri="{FF2B5EF4-FFF2-40B4-BE49-F238E27FC236}">
                <a16:creationId xmlns:a16="http://schemas.microsoft.com/office/drawing/2014/main" id="{7D20183A-0B1D-4A1F-89B1-ADBEDBC6E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618" name="Rectangle 8">
            <a:extLst>
              <a:ext uri="{FF2B5EF4-FFF2-40B4-BE49-F238E27FC236}">
                <a16:creationId xmlns:a16="http://schemas.microsoft.com/office/drawing/2014/main" id="{131031D3-26CD-4214-A9A4-5857EFA1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6386" name="Rectangle 2"/>
          <p:cNvSpPr>
            <a:spLocks noGrp="1" noChangeArrowheads="1"/>
          </p:cNvSpPr>
          <p:nvPr>
            <p:ph type="title"/>
          </p:nvPr>
        </p:nvSpPr>
        <p:spPr>
          <a:xfrm>
            <a:off x="1146879" y="998002"/>
            <a:ext cx="3182940" cy="1471959"/>
          </a:xfrm>
        </p:spPr>
        <p:txBody>
          <a:bodyPr>
            <a:normAutofit/>
          </a:bodyPr>
          <a:lstStyle/>
          <a:p>
            <a:pPr eaLnBrk="1" hangingPunct="1">
              <a:defRPr/>
            </a:pPr>
            <a:r>
              <a:rPr lang="en-US" sz="4800" b="1" dirty="0">
                <a:solidFill>
                  <a:srgbClr val="FFFFFF"/>
                </a:solidFill>
                <a:effectLst>
                  <a:outerShdw blurRad="38100" dist="38100" dir="2700000" algn="tl">
                    <a:srgbClr val="C0C0C0"/>
                  </a:outerShdw>
                </a:effectLst>
              </a:rPr>
              <a:t>Motion Detectors</a:t>
            </a:r>
          </a:p>
        </p:txBody>
      </p:sp>
      <p:sp>
        <p:nvSpPr>
          <p:cNvPr id="25603" name="Rectangle 3"/>
          <p:cNvSpPr>
            <a:spLocks noGrp="1" noChangeArrowheads="1"/>
          </p:cNvSpPr>
          <p:nvPr>
            <p:ph idx="1"/>
          </p:nvPr>
        </p:nvSpPr>
        <p:spPr>
          <a:xfrm>
            <a:off x="1139635" y="2823581"/>
            <a:ext cx="3200451" cy="2708509"/>
          </a:xfrm>
        </p:spPr>
        <p:txBody>
          <a:bodyPr anchor="t">
            <a:normAutofit/>
          </a:bodyPr>
          <a:lstStyle/>
          <a:p>
            <a:pPr eaLnBrk="1" hangingPunct="1">
              <a:buFontTx/>
              <a:buNone/>
            </a:pPr>
            <a:r>
              <a:rPr lang="en-US" sz="4400" dirty="0">
                <a:solidFill>
                  <a:srgbClr val="FEFFFF"/>
                </a:solidFill>
              </a:rPr>
              <a:t>The “eyes” of the system.</a:t>
            </a:r>
          </a:p>
          <a:p>
            <a:pPr eaLnBrk="1" hangingPunct="1">
              <a:buFontTx/>
              <a:buNone/>
            </a:pPr>
            <a:endParaRPr lang="en-US" sz="2400" dirty="0">
              <a:solidFill>
                <a:srgbClr val="FEFFFF"/>
              </a:solidFill>
            </a:endParaRPr>
          </a:p>
          <a:p>
            <a:pPr eaLnBrk="1" hangingPunct="1"/>
            <a:endParaRPr lang="en-US" sz="2400" dirty="0">
              <a:solidFill>
                <a:srgbClr val="FEFFFF"/>
              </a:solidFill>
            </a:endParaRPr>
          </a:p>
        </p:txBody>
      </p:sp>
      <p:pic>
        <p:nvPicPr>
          <p:cNvPr id="6" name="Picture 5" descr="4084wside2big.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41982" y="643467"/>
            <a:ext cx="5251646" cy="5251646"/>
          </a:xfrm>
          <a:prstGeom prst="rect">
            <a:avLst/>
          </a:prstGeom>
        </p:spPr>
      </p:pic>
      <p:sp>
        <p:nvSpPr>
          <p:cNvPr id="25605" name="Slide Number Placeholder 6"/>
          <p:cNvSpPr>
            <a:spLocks noGrp="1"/>
          </p:cNvSpPr>
          <p:nvPr>
            <p:ph type="sldNum" sz="quarter" idx="12"/>
          </p:nvPr>
        </p:nvSpPr>
        <p:spPr>
          <a:xfrm>
            <a:off x="10707624" y="6382512"/>
            <a:ext cx="685800" cy="32004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ts val="600"/>
              </a:spcAft>
            </a:pPr>
            <a:fld id="{C142C609-98D1-448D-A5DB-F0E4997680EE}" type="slidenum">
              <a:rPr lang="en-US" sz="1000"/>
              <a:pPr eaLnBrk="1" fontAlgn="base" hangingPunct="1">
                <a:spcBef>
                  <a:spcPct val="0"/>
                </a:spcBef>
                <a:spcAft>
                  <a:spcPts val="600"/>
                </a:spcAft>
              </a:pPr>
              <a:t>8</a:t>
            </a:fld>
            <a:endParaRPr lang="en-US" sz="1000"/>
          </a:p>
        </p:txBody>
      </p:sp>
      <p:pic>
        <p:nvPicPr>
          <p:cNvPr id="2" name="Picture 1" descr="Logo, company name&#10;&#10;Description automatically generated">
            <a:extLst>
              <a:ext uri="{FF2B5EF4-FFF2-40B4-BE49-F238E27FC236}">
                <a16:creationId xmlns:a16="http://schemas.microsoft.com/office/drawing/2014/main" id="{8CDCC239-AB47-4A20-76DB-89C3E6CCD1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229" y="6219830"/>
            <a:ext cx="1671319" cy="63817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634" name="Rectangle 26633">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glass break.jpg"/>
          <p:cNvPicPr>
            <a:picLocks noChangeAspect="1"/>
          </p:cNvPicPr>
          <p:nvPr/>
        </p:nvPicPr>
        <p:blipFill>
          <a:blip r:embed="rId3" cstate="print"/>
          <a:stretch>
            <a:fillRect/>
          </a:stretch>
        </p:blipFill>
        <p:spPr>
          <a:xfrm>
            <a:off x="764988" y="1744515"/>
            <a:ext cx="3368969" cy="3368969"/>
          </a:xfrm>
          <a:prstGeom prst="rect">
            <a:avLst/>
          </a:prstGeom>
          <a:scene3d>
            <a:camera prst="perspectiveFront" fov="5400000"/>
            <a:lightRig rig="threePt" dir="t">
              <a:rot lat="0" lon="0" rev="19200000"/>
            </a:lightRig>
          </a:scene3d>
          <a:sp3d extrusionH="25400">
            <a:bevelT w="304800" h="152400" prst="hardEdge"/>
            <a:extrusionClr>
              <a:srgbClr val="000000"/>
            </a:extrusionClr>
          </a:sp3d>
        </p:spPr>
      </p:pic>
      <p:sp>
        <p:nvSpPr>
          <p:cNvPr id="26636" name="Freeform: Shape 26635">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14338" name="Rectangle 2"/>
          <p:cNvSpPr>
            <a:spLocks noGrp="1" noChangeArrowheads="1"/>
          </p:cNvSpPr>
          <p:nvPr>
            <p:ph type="title"/>
          </p:nvPr>
        </p:nvSpPr>
        <p:spPr>
          <a:xfrm>
            <a:off x="5759354" y="457201"/>
            <a:ext cx="5337270" cy="1835911"/>
          </a:xfrm>
        </p:spPr>
        <p:txBody>
          <a:bodyPr anchor="b">
            <a:normAutofit/>
          </a:bodyPr>
          <a:lstStyle/>
          <a:p>
            <a:pPr eaLnBrk="1" hangingPunct="1">
              <a:defRPr/>
            </a:pPr>
            <a:r>
              <a:rPr lang="en-US" sz="5400" b="1">
                <a:solidFill>
                  <a:srgbClr val="FFFFFF"/>
                </a:solidFill>
                <a:effectLst>
                  <a:outerShdw blurRad="38100" dist="38100" dir="2700000" algn="tl">
                    <a:srgbClr val="C0C0C0"/>
                  </a:outerShdw>
                </a:effectLst>
              </a:rPr>
              <a:t>Glass Break Detector</a:t>
            </a:r>
          </a:p>
        </p:txBody>
      </p:sp>
      <p:sp>
        <p:nvSpPr>
          <p:cNvPr id="26638"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p:cNvSpPr>
            <a:spLocks noGrp="1"/>
          </p:cNvSpPr>
          <p:nvPr>
            <p:ph idx="1"/>
          </p:nvPr>
        </p:nvSpPr>
        <p:spPr>
          <a:xfrm>
            <a:off x="5759354" y="2798064"/>
            <a:ext cx="5461095" cy="3417611"/>
          </a:xfrm>
        </p:spPr>
        <p:txBody>
          <a:bodyPr anchor="t">
            <a:normAutofit/>
          </a:bodyPr>
          <a:lstStyle/>
          <a:p>
            <a:pPr marL="0" indent="0" eaLnBrk="1" hangingPunct="1">
              <a:buNone/>
              <a:defRPr/>
            </a:pPr>
            <a:r>
              <a:rPr lang="en-US" sz="6000" dirty="0">
                <a:solidFill>
                  <a:srgbClr val="FFFFFF"/>
                </a:solidFill>
              </a:rPr>
              <a:t>“Hearing Aid”</a:t>
            </a:r>
          </a:p>
          <a:p>
            <a:pPr eaLnBrk="1" hangingPunct="1">
              <a:buFontTx/>
              <a:buNone/>
              <a:defRPr/>
            </a:pPr>
            <a:endParaRPr lang="en-US" sz="6000" dirty="0">
              <a:solidFill>
                <a:srgbClr val="FFFFFF"/>
              </a:solidFill>
            </a:endParaRPr>
          </a:p>
        </p:txBody>
      </p:sp>
      <p:sp>
        <p:nvSpPr>
          <p:cNvPr id="26629" name="Slide Number Placeholder 5"/>
          <p:cNvSpPr>
            <a:spLocks noGrp="1"/>
          </p:cNvSpPr>
          <p:nvPr>
            <p:ph type="sldNum" sz="quarter" idx="12"/>
          </p:nvPr>
        </p:nvSpPr>
        <p:spPr>
          <a:xfrm>
            <a:off x="10058400" y="6356350"/>
            <a:ext cx="1295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ts val="600"/>
              </a:spcAft>
            </a:pPr>
            <a:fld id="{0288B8BF-8340-463C-AE9A-05B80DFD8A46}" type="slidenum">
              <a:rPr lang="en-US">
                <a:solidFill>
                  <a:srgbClr val="FFFFFF"/>
                </a:solidFill>
              </a:rPr>
              <a:pPr eaLnBrk="1" fontAlgn="base" hangingPunct="1">
                <a:spcBef>
                  <a:spcPct val="0"/>
                </a:spcBef>
                <a:spcAft>
                  <a:spcPts val="600"/>
                </a:spcAft>
              </a:pPr>
              <a:t>9</a:t>
            </a:fld>
            <a:endParaRPr lang="en-US">
              <a:solidFill>
                <a:srgbClr val="FFFFFF"/>
              </a:solidFill>
            </a:endParaRPr>
          </a:p>
        </p:txBody>
      </p:sp>
      <p:pic>
        <p:nvPicPr>
          <p:cNvPr id="2" name="Picture 1" descr="Logo, company name&#10;&#10;Description automatically generated">
            <a:extLst>
              <a:ext uri="{FF2B5EF4-FFF2-40B4-BE49-F238E27FC236}">
                <a16:creationId xmlns:a16="http://schemas.microsoft.com/office/drawing/2014/main" id="{67F95BED-CD8F-43D9-AB4F-DDCDF7A6A9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229" y="6219830"/>
            <a:ext cx="1671319" cy="63817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TotalTime>
  <Words>6362</Words>
  <Application>Microsoft Office PowerPoint</Application>
  <PresentationFormat>Widescreen</PresentationFormat>
  <Paragraphs>425</Paragraphs>
  <Slides>29</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Light</vt:lpstr>
      <vt:lpstr>Times New Roman</vt:lpstr>
      <vt:lpstr>Wingdings</vt:lpstr>
      <vt:lpstr>Office Theme</vt:lpstr>
      <vt:lpstr>Alarm System Orientation For Employees</vt:lpstr>
      <vt:lpstr>What We Will Cover</vt:lpstr>
      <vt:lpstr> Alarms are the First Line of Defense</vt:lpstr>
      <vt:lpstr> What Causes a Signal?</vt:lpstr>
      <vt:lpstr>Control Panel</vt:lpstr>
      <vt:lpstr>Keypad</vt:lpstr>
      <vt:lpstr>Sensors</vt:lpstr>
      <vt:lpstr>Motion Detectors</vt:lpstr>
      <vt:lpstr>Glass Break Detector</vt:lpstr>
      <vt:lpstr>Contacts</vt:lpstr>
      <vt:lpstr>Siren/Speaker</vt:lpstr>
      <vt:lpstr>Alarm System- Disarmed</vt:lpstr>
      <vt:lpstr>Alarm System- In Alarm</vt:lpstr>
      <vt:lpstr>What causes false alarms?</vt:lpstr>
      <vt:lpstr>What can YOU do?</vt:lpstr>
      <vt:lpstr> Call your alarm company….  </vt:lpstr>
      <vt:lpstr> Train ALL Alarm Users ! </vt:lpstr>
      <vt:lpstr> Re-Entering </vt:lpstr>
      <vt:lpstr>PowerPoint Presentation</vt:lpstr>
      <vt:lpstr>Bypassing Zones</vt:lpstr>
      <vt:lpstr>PowerPoint Presentation</vt:lpstr>
      <vt:lpstr>PowerPoint Presentation</vt:lpstr>
      <vt:lpstr>1+Duress Codes</vt:lpstr>
      <vt:lpstr>Public Safety Costs</vt:lpstr>
      <vt:lpstr>Alarm Industry Costs</vt:lpstr>
      <vt:lpstr>Alarm User Costs</vt:lpstr>
      <vt:lpstr>General Public Costs</vt:lpstr>
      <vt:lpstr>Local Ordinances</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Audio and Video Verification</dc:title>
  <dc:creator>Brad Shipp</dc:creator>
  <cp:lastModifiedBy>Brad Shipp</cp:lastModifiedBy>
  <cp:revision>13</cp:revision>
  <dcterms:created xsi:type="dcterms:W3CDTF">2022-07-05T21:45:23Z</dcterms:created>
  <dcterms:modified xsi:type="dcterms:W3CDTF">2023-01-18T22:18:16Z</dcterms:modified>
</cp:coreProperties>
</file>