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09" r:id="rId3"/>
    <p:sldId id="311" r:id="rId4"/>
    <p:sldId id="312" r:id="rId5"/>
    <p:sldId id="313" r:id="rId6"/>
    <p:sldId id="314" r:id="rId7"/>
    <p:sldId id="316" r:id="rId8"/>
    <p:sldId id="3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17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BBA5D-EB9F-45E2-A1F6-009E66CF7CE5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C5F8036-EA3D-4EA1-BCD3-F55B18673D2E}">
      <dgm:prSet/>
      <dgm:spPr/>
      <dgm:t>
        <a:bodyPr/>
        <a:lstStyle/>
        <a:p>
          <a:r>
            <a:rPr lang="en-US" b="0" dirty="0">
              <a:solidFill>
                <a:schemeClr val="bg1"/>
              </a:solidFill>
            </a:rPr>
            <a:t>Open door, window or movement activates listen-in device </a:t>
          </a:r>
          <a:endParaRPr lang="en-US" dirty="0">
            <a:solidFill>
              <a:schemeClr val="bg1"/>
            </a:solidFill>
          </a:endParaRPr>
        </a:p>
      </dgm:t>
    </dgm:pt>
    <dgm:pt modelId="{0F262EB8-1133-4CDF-94C6-E0CFBD5780F1}" type="parTrans" cxnId="{5038A7E6-647B-4E9D-A49D-EAED844C8E76}">
      <dgm:prSet/>
      <dgm:spPr/>
      <dgm:t>
        <a:bodyPr/>
        <a:lstStyle/>
        <a:p>
          <a:endParaRPr lang="en-US"/>
        </a:p>
      </dgm:t>
    </dgm:pt>
    <dgm:pt modelId="{D8AE35EA-2287-4A22-8C3F-933D63BBA9EE}" type="sibTrans" cxnId="{5038A7E6-647B-4E9D-A49D-EAED844C8E76}">
      <dgm:prSet/>
      <dgm:spPr/>
      <dgm:t>
        <a:bodyPr/>
        <a:lstStyle/>
        <a:p>
          <a:endParaRPr lang="en-US"/>
        </a:p>
      </dgm:t>
    </dgm:pt>
    <dgm:pt modelId="{DD76EB3E-0897-4F8F-8437-C2B68B842A24}">
      <dgm:prSet/>
      <dgm:spPr/>
      <dgm:t>
        <a:bodyPr/>
        <a:lstStyle/>
        <a:p>
          <a:r>
            <a:rPr lang="en-US" b="0" dirty="0">
              <a:solidFill>
                <a:schemeClr val="bg1"/>
              </a:solidFill>
            </a:rPr>
            <a:t>Monitoring center listens to hear what is happening at the alarm site</a:t>
          </a:r>
          <a:endParaRPr lang="en-US" dirty="0">
            <a:solidFill>
              <a:schemeClr val="bg1"/>
            </a:solidFill>
          </a:endParaRPr>
        </a:p>
      </dgm:t>
    </dgm:pt>
    <dgm:pt modelId="{144B2CFB-2D0C-4264-8A40-3DD7AB1C4EB0}" type="parTrans" cxnId="{DEE9802A-26C4-47A1-BA85-EFB322E5305A}">
      <dgm:prSet/>
      <dgm:spPr/>
      <dgm:t>
        <a:bodyPr/>
        <a:lstStyle/>
        <a:p>
          <a:endParaRPr lang="en-US"/>
        </a:p>
      </dgm:t>
    </dgm:pt>
    <dgm:pt modelId="{D9A27C12-41DC-4839-ADD1-37008B823417}" type="sibTrans" cxnId="{DEE9802A-26C4-47A1-BA85-EFB322E5305A}">
      <dgm:prSet/>
      <dgm:spPr/>
      <dgm:t>
        <a:bodyPr/>
        <a:lstStyle/>
        <a:p>
          <a:endParaRPr lang="en-US"/>
        </a:p>
      </dgm:t>
    </dgm:pt>
    <dgm:pt modelId="{D2101BF3-BEA2-4A8D-A643-891F5C51B96A}" type="pres">
      <dgm:prSet presAssocID="{B4BBBA5D-EB9F-45E2-A1F6-009E66CF7CE5}" presName="vert0" presStyleCnt="0">
        <dgm:presLayoutVars>
          <dgm:dir/>
          <dgm:animOne val="branch"/>
          <dgm:animLvl val="lvl"/>
        </dgm:presLayoutVars>
      </dgm:prSet>
      <dgm:spPr/>
    </dgm:pt>
    <dgm:pt modelId="{2448393E-AD58-419B-8297-55BD34A65CAD}" type="pres">
      <dgm:prSet presAssocID="{1C5F8036-EA3D-4EA1-BCD3-F55B18673D2E}" presName="thickLine" presStyleLbl="alignNode1" presStyleIdx="0" presStyleCnt="2"/>
      <dgm:spPr/>
    </dgm:pt>
    <dgm:pt modelId="{A2E1B7EC-B4AA-42A4-B30A-0FF795572490}" type="pres">
      <dgm:prSet presAssocID="{1C5F8036-EA3D-4EA1-BCD3-F55B18673D2E}" presName="horz1" presStyleCnt="0"/>
      <dgm:spPr/>
    </dgm:pt>
    <dgm:pt modelId="{681B9BAC-62D1-4182-B584-BB563B9046C8}" type="pres">
      <dgm:prSet presAssocID="{1C5F8036-EA3D-4EA1-BCD3-F55B18673D2E}" presName="tx1" presStyleLbl="revTx" presStyleIdx="0" presStyleCnt="2"/>
      <dgm:spPr/>
    </dgm:pt>
    <dgm:pt modelId="{7C1C9F3C-230E-4B73-B82D-E68EC85D98B7}" type="pres">
      <dgm:prSet presAssocID="{1C5F8036-EA3D-4EA1-BCD3-F55B18673D2E}" presName="vert1" presStyleCnt="0"/>
      <dgm:spPr/>
    </dgm:pt>
    <dgm:pt modelId="{9D6CA84B-3520-46C3-9145-42DC108C6A24}" type="pres">
      <dgm:prSet presAssocID="{DD76EB3E-0897-4F8F-8437-C2B68B842A24}" presName="thickLine" presStyleLbl="alignNode1" presStyleIdx="1" presStyleCnt="2"/>
      <dgm:spPr/>
    </dgm:pt>
    <dgm:pt modelId="{16000517-698A-41E8-A3AA-279614A8D19D}" type="pres">
      <dgm:prSet presAssocID="{DD76EB3E-0897-4F8F-8437-C2B68B842A24}" presName="horz1" presStyleCnt="0"/>
      <dgm:spPr/>
    </dgm:pt>
    <dgm:pt modelId="{0C106D6C-1FCF-48F3-A008-D9C48846CE8C}" type="pres">
      <dgm:prSet presAssocID="{DD76EB3E-0897-4F8F-8437-C2B68B842A24}" presName="tx1" presStyleLbl="revTx" presStyleIdx="1" presStyleCnt="2"/>
      <dgm:spPr/>
    </dgm:pt>
    <dgm:pt modelId="{6CDC73D8-6D5B-41E1-A277-76E1EBB5DE0A}" type="pres">
      <dgm:prSet presAssocID="{DD76EB3E-0897-4F8F-8437-C2B68B842A24}" presName="vert1" presStyleCnt="0"/>
      <dgm:spPr/>
    </dgm:pt>
  </dgm:ptLst>
  <dgm:cxnLst>
    <dgm:cxn modelId="{641D6814-A1F8-4E7A-BD49-4E7AACB4F692}" type="presOf" srcId="{B4BBBA5D-EB9F-45E2-A1F6-009E66CF7CE5}" destId="{D2101BF3-BEA2-4A8D-A643-891F5C51B96A}" srcOrd="0" destOrd="0" presId="urn:microsoft.com/office/officeart/2008/layout/LinedList"/>
    <dgm:cxn modelId="{DEE9802A-26C4-47A1-BA85-EFB322E5305A}" srcId="{B4BBBA5D-EB9F-45E2-A1F6-009E66CF7CE5}" destId="{DD76EB3E-0897-4F8F-8437-C2B68B842A24}" srcOrd="1" destOrd="0" parTransId="{144B2CFB-2D0C-4264-8A40-3DD7AB1C4EB0}" sibTransId="{D9A27C12-41DC-4839-ADD1-37008B823417}"/>
    <dgm:cxn modelId="{FCB5B634-9E51-471C-B25F-6D2FAB0EACB7}" type="presOf" srcId="{1C5F8036-EA3D-4EA1-BCD3-F55B18673D2E}" destId="{681B9BAC-62D1-4182-B584-BB563B9046C8}" srcOrd="0" destOrd="0" presId="urn:microsoft.com/office/officeart/2008/layout/LinedList"/>
    <dgm:cxn modelId="{E93D9568-7045-41AF-BCFF-842473F84161}" type="presOf" srcId="{DD76EB3E-0897-4F8F-8437-C2B68B842A24}" destId="{0C106D6C-1FCF-48F3-A008-D9C48846CE8C}" srcOrd="0" destOrd="0" presId="urn:microsoft.com/office/officeart/2008/layout/LinedList"/>
    <dgm:cxn modelId="{5038A7E6-647B-4E9D-A49D-EAED844C8E76}" srcId="{B4BBBA5D-EB9F-45E2-A1F6-009E66CF7CE5}" destId="{1C5F8036-EA3D-4EA1-BCD3-F55B18673D2E}" srcOrd="0" destOrd="0" parTransId="{0F262EB8-1133-4CDF-94C6-E0CFBD5780F1}" sibTransId="{D8AE35EA-2287-4A22-8C3F-933D63BBA9EE}"/>
    <dgm:cxn modelId="{C3A6CAD9-49B8-46D5-87C5-843BA0225DF8}" type="presParOf" srcId="{D2101BF3-BEA2-4A8D-A643-891F5C51B96A}" destId="{2448393E-AD58-419B-8297-55BD34A65CAD}" srcOrd="0" destOrd="0" presId="urn:microsoft.com/office/officeart/2008/layout/LinedList"/>
    <dgm:cxn modelId="{BD39A3FA-2D76-4EC8-B28E-907C97D09DF3}" type="presParOf" srcId="{D2101BF3-BEA2-4A8D-A643-891F5C51B96A}" destId="{A2E1B7EC-B4AA-42A4-B30A-0FF795572490}" srcOrd="1" destOrd="0" presId="urn:microsoft.com/office/officeart/2008/layout/LinedList"/>
    <dgm:cxn modelId="{3AD3140F-BADC-4382-8606-677EBBF07D05}" type="presParOf" srcId="{A2E1B7EC-B4AA-42A4-B30A-0FF795572490}" destId="{681B9BAC-62D1-4182-B584-BB563B9046C8}" srcOrd="0" destOrd="0" presId="urn:microsoft.com/office/officeart/2008/layout/LinedList"/>
    <dgm:cxn modelId="{8A223DD0-E6D0-4281-BD87-0468513B17FE}" type="presParOf" srcId="{A2E1B7EC-B4AA-42A4-B30A-0FF795572490}" destId="{7C1C9F3C-230E-4B73-B82D-E68EC85D98B7}" srcOrd="1" destOrd="0" presId="urn:microsoft.com/office/officeart/2008/layout/LinedList"/>
    <dgm:cxn modelId="{C2D924DF-D19E-4516-B946-F36ADEAAA6E3}" type="presParOf" srcId="{D2101BF3-BEA2-4A8D-A643-891F5C51B96A}" destId="{9D6CA84B-3520-46C3-9145-42DC108C6A24}" srcOrd="2" destOrd="0" presId="urn:microsoft.com/office/officeart/2008/layout/LinedList"/>
    <dgm:cxn modelId="{5662609F-FB41-4A29-8B26-199FF0CBAF07}" type="presParOf" srcId="{D2101BF3-BEA2-4A8D-A643-891F5C51B96A}" destId="{16000517-698A-41E8-A3AA-279614A8D19D}" srcOrd="3" destOrd="0" presId="urn:microsoft.com/office/officeart/2008/layout/LinedList"/>
    <dgm:cxn modelId="{0EBADC44-A912-4AC5-990B-521C79D0BA02}" type="presParOf" srcId="{16000517-698A-41E8-A3AA-279614A8D19D}" destId="{0C106D6C-1FCF-48F3-A008-D9C48846CE8C}" srcOrd="0" destOrd="0" presId="urn:microsoft.com/office/officeart/2008/layout/LinedList"/>
    <dgm:cxn modelId="{961CDC43-67F8-4559-B087-CD0FF96AAAEF}" type="presParOf" srcId="{16000517-698A-41E8-A3AA-279614A8D19D}" destId="{6CDC73D8-6D5B-41E1-A277-76E1EBB5DE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8393E-AD58-419B-8297-55BD34A65CAD}">
      <dsp:nvSpPr>
        <dsp:cNvPr id="0" name=""/>
        <dsp:cNvSpPr/>
      </dsp:nvSpPr>
      <dsp:spPr>
        <a:xfrm>
          <a:off x="0" y="0"/>
          <a:ext cx="67142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1B9BAC-62D1-4182-B584-BB563B9046C8}">
      <dsp:nvSpPr>
        <dsp:cNvPr id="0" name=""/>
        <dsp:cNvSpPr/>
      </dsp:nvSpPr>
      <dsp:spPr>
        <a:xfrm>
          <a:off x="0" y="0"/>
          <a:ext cx="6714260" cy="940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schemeClr val="bg1"/>
              </a:solidFill>
            </a:rPr>
            <a:t>Open door, window or movement activates listen-in device </a:t>
          </a:r>
          <a:endParaRPr lang="en-US" sz="2600" kern="1200" dirty="0">
            <a:solidFill>
              <a:schemeClr val="bg1"/>
            </a:solidFill>
          </a:endParaRPr>
        </a:p>
      </dsp:txBody>
      <dsp:txXfrm>
        <a:off x="0" y="0"/>
        <a:ext cx="6714260" cy="940779"/>
      </dsp:txXfrm>
    </dsp:sp>
    <dsp:sp modelId="{9D6CA84B-3520-46C3-9145-42DC108C6A24}">
      <dsp:nvSpPr>
        <dsp:cNvPr id="0" name=""/>
        <dsp:cNvSpPr/>
      </dsp:nvSpPr>
      <dsp:spPr>
        <a:xfrm>
          <a:off x="0" y="940779"/>
          <a:ext cx="67142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106D6C-1FCF-48F3-A008-D9C48846CE8C}">
      <dsp:nvSpPr>
        <dsp:cNvPr id="0" name=""/>
        <dsp:cNvSpPr/>
      </dsp:nvSpPr>
      <dsp:spPr>
        <a:xfrm>
          <a:off x="0" y="940779"/>
          <a:ext cx="6714260" cy="940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solidFill>
                <a:schemeClr val="bg1"/>
              </a:solidFill>
            </a:rPr>
            <a:t>Monitoring center listens to hear what is happening at the alarm site</a:t>
          </a:r>
          <a:endParaRPr lang="en-US" sz="2600" kern="1200" dirty="0">
            <a:solidFill>
              <a:schemeClr val="bg1"/>
            </a:solidFill>
          </a:endParaRPr>
        </a:p>
      </dsp:txBody>
      <dsp:txXfrm>
        <a:off x="0" y="940779"/>
        <a:ext cx="6714260" cy="940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28871-CF7B-4970-BB6C-7636CAD813EE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CDC30-E7DE-40A8-BE99-B2CB0BF5D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6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When utilized in an electronic security application, audio/video verification allows the monitoring center to either “hear” or “see” into the protected premise to decide what caused the alarm.</a:t>
            </a:r>
          </a:p>
          <a:p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5D27BF-1F80-48E1-826C-0AD3D3A13AE1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When a security device has been activated, such as a door contact or motion detector, the listen-in device is also activated to allow the monitoring center to hear what is happening at the protected premises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AF7C69-947B-4BA0-9B69-997A27CB203F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A hands-free communication session takes place between the alarm user and  monitoring center to assist in determining the cause of an alarm activation in the protected premise. </a:t>
            </a:r>
          </a:p>
          <a:p>
            <a:r>
              <a:rPr lang="en-US" dirty="0"/>
              <a:t>This method is most commonly used with the alarm user’s keypad.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7251C6-F5BF-44B2-A0A7-6CB6851BD9BB}" type="slidenum">
              <a:rPr lang="en-US" smtClean="0">
                <a:latin typeface="Calibri" pitchFamily="34" charset="0"/>
              </a:rPr>
              <a:pPr eaLnBrk="1" hangingPunct="1"/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 audio sensor, which can hear an actual intrusion as it is taking place, transmits sounds to the monitoring center from the protected premises.  </a:t>
            </a:r>
            <a:r>
              <a:rPr lang="en-US" dirty="0"/>
              <a:t>This is different from the listen-in capability in that no other security device needs to be activated for this technology to function.  </a:t>
            </a:r>
          </a:p>
          <a:p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CF0FD8-830A-4A93-B6C5-BFD0393A855D}" type="slidenum">
              <a:rPr lang="en-US" smtClean="0">
                <a:latin typeface="Calibri" pitchFamily="34" charset="0"/>
              </a:rPr>
              <a:pPr eaLnBrk="1" hangingPunct="1"/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Video is typically transmitted to the monitoring center when another security device in the protected premise has been activated. </a:t>
            </a:r>
          </a:p>
          <a:p>
            <a:r>
              <a:rPr lang="en-US" dirty="0"/>
              <a:t>It is effective in outdoor applications where audio verification and other technologies are not as effective.</a:t>
            </a:r>
          </a:p>
          <a:p>
            <a:r>
              <a:rPr lang="en-US" dirty="0"/>
              <a:t>It is often used to determine who (if anyone) is at the protected premise when the premise is breached.</a:t>
            </a:r>
          </a:p>
          <a:p>
            <a:r>
              <a:rPr lang="en-US" dirty="0"/>
              <a:t>Coverage need will vary depending on the application.  Discuss your needs and expectations with your security consultant.</a:t>
            </a:r>
          </a:p>
          <a:p>
            <a:r>
              <a:rPr lang="en-US" dirty="0"/>
              <a:t>This technology allows the monitoring center to provide additional information to public safety, which can lead to the apprehension of intruders.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49E46C-143C-43B3-88D2-54BC0647E1E3}" type="slidenum">
              <a:rPr lang="en-US" smtClean="0">
                <a:latin typeface="Calibri" pitchFamily="34" charset="0"/>
              </a:rPr>
              <a:pPr eaLnBrk="1" hangingPunct="1"/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False alarms can be drastically reduced with proper system design and a consciously applied training program. </a:t>
            </a:r>
          </a:p>
          <a:p>
            <a:r>
              <a:rPr lang="en-US" dirty="0"/>
              <a:t>Legislators, law enforcement officials and false alarm reduction units are searching for answers to solve the false alarm problem and verification can play a key role in reducing the number of unnecessary calls to public safety</a:t>
            </a:r>
          </a:p>
          <a:p>
            <a:r>
              <a:rPr lang="en-US" dirty="0"/>
              <a:t>agencies. It is important that the consumer understand all the technologies available to them.</a:t>
            </a:r>
          </a:p>
          <a:p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1D223C-B618-46EA-B28D-385B5270FADF}" type="slidenum">
              <a:rPr lang="en-US" smtClean="0">
                <a:latin typeface="Calibri" pitchFamily="34" charset="0"/>
              </a:rPr>
              <a:pPr eaLnBrk="1" hangingPunct="1"/>
              <a:t>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323C7-CAFE-6A7B-14B2-A30E2CFD0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4509"/>
            <a:ext cx="9144000" cy="11454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51DE7-3C89-D940-2281-A4ECAE8E5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CD292-C5FF-F64E-6FB4-2C1E87F4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47A2E-5EE3-61E5-D93C-8CAD5302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8D646-E298-EC30-82F1-621B1D7CF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A25F1DDE-65C3-36B4-6CC0-BBD6E3AB8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98347"/>
            <a:ext cx="9145276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4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99C8-98F7-AE4E-2DE1-0816E4A0C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3BCC2-C7FE-F884-74FE-86277D7C6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F95B9-A5E5-7BAC-F4C9-448A3E37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F2E65-F0BB-177C-A433-D228FEE5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DDBBB-0BC1-13EF-286F-9EEFD1F6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1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34004D-15CA-FA83-226A-926A275B8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990E9-DAF0-38BF-593A-9A2D52147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34033-7032-52E2-D0D2-598A0F5B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13C38-CB9C-5186-11A5-54018334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0D57F-CA6F-6CB0-63CE-5B6BF5DA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57FFC-B4A5-762B-712E-80D536506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E16FF-D57D-B135-CC98-B7815B42C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3F598-5C60-5FB9-B845-098852FD1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4FEB2-82BF-A258-16B6-BDE85E8B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9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50ED-3776-8EA5-EB36-7621F952F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733420"/>
            <a:ext cx="10515600" cy="182905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DEB80-1DB1-0988-C02F-960D77B75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BAAA0-A438-49BE-9434-01CD9AB93E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6383-D8CC-B9BE-2ED2-C578A315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804B9-0E88-569A-1103-A5FAA7FB1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2873482-81BB-64E1-76B5-7C7D97876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98347"/>
            <a:ext cx="9145276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5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6680-E2C0-74A6-C467-CF8F0516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BE7AC-86CF-4E8C-A7ED-1089CAEE2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71944-E842-0C73-7884-C87D6BBF7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CDB81-0D40-3725-65B0-53A05B79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EB427-EF04-9ED9-3CC0-746CF30C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7895C-E260-C85E-1A41-2A6B4F06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7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9DBE4-A8CC-FA82-0D6F-D4B22619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514" y="365125"/>
            <a:ext cx="10324874" cy="1325563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23BE1-4EF5-66FE-3DE2-8E1BFAFB0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EB6CF-E646-30CE-7355-7A6DF3E88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286A4-9BEC-ED3C-F950-E985E412E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015368-3573-A736-BEA4-6131ECCDC9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671CC4-7E4B-98DB-4E81-473339AE21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35EE31-9D83-5284-520E-557B06DC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9B4CAB-E6FA-5F33-A9E8-FFB3EEDD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5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4071-32C6-71B8-76DB-F59AC6E36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144" y="365125"/>
            <a:ext cx="1044665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742D98-A426-D7B2-37E3-122201F13E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DFBC9-2F0B-E35D-CF82-3577CDE8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5342B-60BE-200C-6B2D-E70FFC00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4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10F6BD-4562-8D78-DFC8-1A2C637CA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BBCECC-1B24-A3C9-83BD-302DF2C2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04DF6-40FD-B7D0-7F9A-F31D34AD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2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D752F-0665-AC7B-1C93-49F0C2B53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5030"/>
            <a:ext cx="3932237" cy="151344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CF342-A7F1-C0C8-FC46-2F074170C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AF791-AE74-D7A5-A8F8-9C1D469C0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80144"/>
            <a:ext cx="3932237" cy="30888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46ACD-8C0C-A1EE-116C-98FB68B9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97556-B7AC-69B4-97B6-13C9B3C1D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AC102-3351-F762-9F73-FAD9174C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5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9897-EE7E-5DC8-5FB7-4E3C62FEA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7557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1090A-890E-E4BE-E5D0-34851E850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F81A3-2473-52FC-0B26-EDB7655FF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00218"/>
            <a:ext cx="3932237" cy="29687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34C81-F193-7AB4-972D-9C56DD18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9E3303-CE36-490A-A6C8-9C6685A1C1A7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2C953-0AE8-60AB-CB6B-ED1E2B3B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818BB-B997-469B-F59C-92CE8C62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1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1AF32-ED03-392E-77DF-9018F8EFD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7D41F-C074-6A6F-7800-7E073D497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14982-1B0B-9205-41FD-2267365C7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4EC3E-DB92-EEEE-31FC-E89DD26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2615F-889F-4C08-BF69-BEF13233377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8BB26D2C-17CD-DDC6-E440-CAD9258E487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29" y="6219830"/>
            <a:ext cx="1671319" cy="63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05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raonline.org/" TargetMode="External"/><Relationship Id="rId2" Type="http://schemas.openxmlformats.org/officeDocument/2006/relationships/hyperlink" Target="mailto:bradshipp@4yoursolution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6151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4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6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20317" y="3111910"/>
            <a:ext cx="6437700" cy="1915019"/>
          </a:xfrm>
        </p:spPr>
        <p:txBody>
          <a:bodyPr anchor="b">
            <a:normAutofit/>
          </a:bodyPr>
          <a:lstStyle/>
          <a:p>
            <a:pPr algn="l" eaLnBrk="1" hangingPunct="1">
              <a:defRPr/>
            </a:pPr>
            <a:r>
              <a:rPr lang="en-US" sz="5400" dirty="0"/>
              <a:t>Audio and Video Verification</a:t>
            </a:r>
            <a:endParaRPr lang="en-US" sz="5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5174" y="6356350"/>
            <a:ext cx="4286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1E6CAD62-DEF1-4605-B2D0-9F4AF96EC606}" type="slidenum">
              <a:rPr lang="en-US">
                <a:solidFill>
                  <a:schemeClr val="tx1">
                    <a:alpha val="70000"/>
                  </a:schemeClr>
                </a:solidFill>
              </a:rPr>
              <a:pPr eaLnBrk="1" hangingPunct="1">
                <a:spcAft>
                  <a:spcPts val="600"/>
                </a:spcAft>
              </a:pPr>
              <a:t>1</a:t>
            </a:fld>
            <a:endParaRPr lang="en-US">
              <a:solidFill>
                <a:schemeClr val="tx1">
                  <a:alpha val="70000"/>
                </a:schemeClr>
              </a:solidFill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FE8307CD-88FC-9F00-0258-91A6349F1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62" y="641188"/>
            <a:ext cx="9145276" cy="182905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82" name="Rectangle 7176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" name="Picture 7" descr="http://www.safeandsoundtechnology-la.com/wp-content/uploads/2010/11/Video-Central-CMS_Monitorsx300.jpg">
            <a:extLst>
              <a:ext uri="{FF2B5EF4-FFF2-40B4-BE49-F238E27FC236}">
                <a16:creationId xmlns:a16="http://schemas.microsoft.com/office/drawing/2014/main" id="{93A92B4F-70C0-5FD0-640C-35D3B38B444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10"/>
            <a:ext cx="9947062" cy="6857990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Freeform: Shape 7178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7181" name="Freeform: Shape 7180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7183" name="Freeform: Shape 7182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dirty="0"/>
              <a:t>What is Audio/Video Verification?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2"/>
          </p:nvPr>
        </p:nvSpPr>
        <p:spPr>
          <a:xfrm>
            <a:off x="8046719" y="2722729"/>
            <a:ext cx="3633747" cy="27000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Allows the monitoring center to either “hear” or “see” into the alarm site to decide what caused the alarm.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3928" y="6355080"/>
            <a:ext cx="1188720" cy="365760"/>
          </a:xfrm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  <a:defRPr/>
            </a:pPr>
            <a:fld id="{72B4FC57-0247-4E5E-865A-FC004E7D0BBF}" type="slidenum"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rPr>
              <a:pPr algn="l" eaLnBrk="1" hangingPunct="1">
                <a:spcAft>
                  <a:spcPts val="600"/>
                </a:spcAft>
                <a:defRPr/>
              </a:pPr>
              <a:t>2</a:t>
            </a:fld>
            <a:endParaRPr lang="en-US" sz="160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593AC99E-1A29-94ED-8574-0075FC2C90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9520"/>
            <a:ext cx="1563181" cy="59687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8204">
            <a:extLst>
              <a:ext uri="{FF2B5EF4-FFF2-40B4-BE49-F238E27FC236}">
                <a16:creationId xmlns:a16="http://schemas.microsoft.com/office/drawing/2014/main" id="{746E2A38-ACC8-44E6-85E2-A79CBAF15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4086003"/>
            <a:ext cx="11100816" cy="22586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38199" y="4272030"/>
            <a:ext cx="3515591" cy="1881559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Listen-In Audio</a:t>
            </a:r>
          </a:p>
        </p:txBody>
      </p:sp>
      <p:pic>
        <p:nvPicPr>
          <p:cNvPr id="8198" name="Picture 10" descr="http://2.bp.blogspot.com/_PFevBa1p2BU/S7FFEQyFGXI/AAAAAAAAAHw/F7BjXBfTP1s/s1600/burglar_-_neighborhood_watch_article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704087" y="367808"/>
            <a:ext cx="3649704" cy="346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http://www.intelligentsecurity.org/services/alarm/files/alarm-monitoring-centr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39540" y="367808"/>
            <a:ext cx="6848371" cy="346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600"/>
              </a:spcAft>
            </a:pPr>
            <a:fld id="{E00DBC43-9856-4535-BD7A-9E4657B6F879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8200" name="Content Placeholder 2">
            <a:extLst>
              <a:ext uri="{FF2B5EF4-FFF2-40B4-BE49-F238E27FC236}">
                <a16:creationId xmlns:a16="http://schemas.microsoft.com/office/drawing/2014/main" id="{E4A4BBBD-9887-07A4-D051-9DCACBAFD1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988358"/>
              </p:ext>
            </p:extLst>
          </p:nvPr>
        </p:nvGraphicFramePr>
        <p:xfrm>
          <a:off x="4639541" y="4272030"/>
          <a:ext cx="6714260" cy="1881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6" name="Rectangle 9225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9221" name="Picture 6" descr="http://www.alarmandvideo.com/wp-content/uploads/2011/10/AVS_PER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994706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Freeform: Shape 9227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9230" name="Freeform: Shape 9229">
            <a:extLst>
              <a:ext uri="{FF2B5EF4-FFF2-40B4-BE49-F238E27FC236}">
                <a16:creationId xmlns:a16="http://schemas.microsoft.com/office/drawing/2014/main" id="{F9EC3F91-A75C-4F74-867E-E4C28C135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226" y="0"/>
            <a:ext cx="5043774" cy="6858000"/>
          </a:xfrm>
          <a:custGeom>
            <a:avLst/>
            <a:gdLst>
              <a:gd name="connsiteX0" fmla="*/ 1648981 w 5043774"/>
              <a:gd name="connsiteY0" fmla="*/ 0 h 6858000"/>
              <a:gd name="connsiteX1" fmla="*/ 2759699 w 5043774"/>
              <a:gd name="connsiteY1" fmla="*/ 0 h 6858000"/>
              <a:gd name="connsiteX2" fmla="*/ 3379301 w 5043774"/>
              <a:gd name="connsiteY2" fmla="*/ 0 h 6858000"/>
              <a:gd name="connsiteX3" fmla="*/ 3552342 w 5043774"/>
              <a:gd name="connsiteY3" fmla="*/ 0 h 6858000"/>
              <a:gd name="connsiteX4" fmla="*/ 4617166 w 5043774"/>
              <a:gd name="connsiteY4" fmla="*/ 0 h 6858000"/>
              <a:gd name="connsiteX5" fmla="*/ 4786130 w 5043774"/>
              <a:gd name="connsiteY5" fmla="*/ 0 h 6858000"/>
              <a:gd name="connsiteX6" fmla="*/ 4980168 w 5043774"/>
              <a:gd name="connsiteY6" fmla="*/ 0 h 6858000"/>
              <a:gd name="connsiteX7" fmla="*/ 5043774 w 5043774"/>
              <a:gd name="connsiteY7" fmla="*/ 0 h 6858000"/>
              <a:gd name="connsiteX8" fmla="*/ 5043774 w 5043774"/>
              <a:gd name="connsiteY8" fmla="*/ 6858000 h 6858000"/>
              <a:gd name="connsiteX9" fmla="*/ 4980168 w 5043774"/>
              <a:gd name="connsiteY9" fmla="*/ 6858000 h 6858000"/>
              <a:gd name="connsiteX10" fmla="*/ 4786130 w 5043774"/>
              <a:gd name="connsiteY10" fmla="*/ 6858000 h 6858000"/>
              <a:gd name="connsiteX11" fmla="*/ 4617166 w 5043774"/>
              <a:gd name="connsiteY11" fmla="*/ 6858000 h 6858000"/>
              <a:gd name="connsiteX12" fmla="*/ 3552342 w 5043774"/>
              <a:gd name="connsiteY12" fmla="*/ 6858000 h 6858000"/>
              <a:gd name="connsiteX13" fmla="*/ 3379301 w 5043774"/>
              <a:gd name="connsiteY13" fmla="*/ 6858000 h 6858000"/>
              <a:gd name="connsiteX14" fmla="*/ 2759699 w 5043774"/>
              <a:gd name="connsiteY14" fmla="*/ 6858000 h 6858000"/>
              <a:gd name="connsiteX15" fmla="*/ 2542782 w 5043774"/>
              <a:gd name="connsiteY15" fmla="*/ 6858000 h 6858000"/>
              <a:gd name="connsiteX16" fmla="*/ 2429239 w 5043774"/>
              <a:gd name="connsiteY16" fmla="*/ 6780599 h 6858000"/>
              <a:gd name="connsiteX17" fmla="*/ 1904328 w 5043774"/>
              <a:gd name="connsiteY17" fmla="*/ 6374814 h 6858000"/>
              <a:gd name="connsiteX18" fmla="*/ 0 w 5043774"/>
              <a:gd name="connsiteY18" fmla="*/ 3621656 h 6858000"/>
              <a:gd name="connsiteX19" fmla="*/ 1626503 w 5043774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43774" h="6858000">
                <a:moveTo>
                  <a:pt x="1648981" y="0"/>
                </a:moveTo>
                <a:lnTo>
                  <a:pt x="2759699" y="0"/>
                </a:lnTo>
                <a:lnTo>
                  <a:pt x="3379301" y="0"/>
                </a:lnTo>
                <a:lnTo>
                  <a:pt x="3552342" y="0"/>
                </a:lnTo>
                <a:lnTo>
                  <a:pt x="4617166" y="0"/>
                </a:lnTo>
                <a:lnTo>
                  <a:pt x="4786130" y="0"/>
                </a:lnTo>
                <a:lnTo>
                  <a:pt x="4980168" y="0"/>
                </a:lnTo>
                <a:lnTo>
                  <a:pt x="5043774" y="0"/>
                </a:lnTo>
                <a:lnTo>
                  <a:pt x="5043774" y="6858000"/>
                </a:lnTo>
                <a:lnTo>
                  <a:pt x="4980168" y="6858000"/>
                </a:lnTo>
                <a:lnTo>
                  <a:pt x="4786130" y="6858000"/>
                </a:lnTo>
                <a:lnTo>
                  <a:pt x="4617166" y="6858000"/>
                </a:lnTo>
                <a:lnTo>
                  <a:pt x="3552342" y="6858000"/>
                </a:lnTo>
                <a:lnTo>
                  <a:pt x="3379301" y="6858000"/>
                </a:lnTo>
                <a:lnTo>
                  <a:pt x="2759699" y="6858000"/>
                </a:lnTo>
                <a:lnTo>
                  <a:pt x="2542782" y="6858000"/>
                </a:lnTo>
                <a:lnTo>
                  <a:pt x="2429239" y="6780599"/>
                </a:lnTo>
                <a:cubicBezTo>
                  <a:pt x="2252641" y="6653108"/>
                  <a:pt x="2079285" y="6515397"/>
                  <a:pt x="1904328" y="6374814"/>
                </a:cubicBezTo>
                <a:cubicBezTo>
                  <a:pt x="943579" y="5602839"/>
                  <a:pt x="0" y="4969131"/>
                  <a:pt x="0" y="3621656"/>
                </a:cubicBezTo>
                <a:cubicBezTo>
                  <a:pt x="0" y="2093192"/>
                  <a:pt x="582912" y="754641"/>
                  <a:pt x="1626503" y="14997"/>
                </a:cubicBez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9232" name="Freeform: Shape 9231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046720" y="1045597"/>
            <a:ext cx="3633746" cy="1588422"/>
          </a:xfrm>
        </p:spPr>
        <p:txBody>
          <a:bodyPr anchor="b">
            <a:normAutofit/>
          </a:bodyPr>
          <a:lstStyle/>
          <a:p>
            <a:r>
              <a:rPr lang="en-US" sz="3600"/>
              <a:t>Two-Way Audio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046719" y="2722729"/>
            <a:ext cx="3633747" cy="270006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200" b="0" dirty="0"/>
              <a:t>Alarm user and Monitoring Center talk through the alarm system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3928" y="6355080"/>
            <a:ext cx="1188720" cy="36576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Aft>
                <a:spcPts val="600"/>
              </a:spcAft>
            </a:pPr>
            <a:fld id="{AA5D3E73-699F-4800-AE87-EA835C464109}" type="slidenum"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pPr algn="l" eaLnBrk="1" hangingPunct="1">
                <a:spcAft>
                  <a:spcPts val="600"/>
                </a:spcAft>
              </a:pPr>
              <a:t>4</a:t>
            </a:fld>
            <a:endParaRPr 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70096EEE-8F80-7A97-5D78-2344636523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9520"/>
            <a:ext cx="1563181" cy="59687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50" name="Rectangle 10249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en-US" sz="3700"/>
              <a:t>Impact Activated Audio</a:t>
            </a:r>
          </a:p>
        </p:txBody>
      </p:sp>
      <p:pic>
        <p:nvPicPr>
          <p:cNvPr id="10245" name="Picture 6" descr="http://www.superiorsecurityconcepts.com/resources/Man%20breaking%20in%20Glass%20front%20do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431"/>
            <a:ext cx="8115280" cy="64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643193" y="2418408"/>
            <a:ext cx="2942813" cy="3540265"/>
          </a:xfrm>
        </p:spPr>
        <p:txBody>
          <a:bodyPr>
            <a:normAutofit/>
          </a:bodyPr>
          <a:lstStyle/>
          <a:p>
            <a:r>
              <a:rPr lang="en-US" b="0" dirty="0"/>
              <a:t>Sounds of break-in trip the alarm (ex: glassbreak detector)</a:t>
            </a:r>
          </a:p>
          <a:p>
            <a:r>
              <a:rPr lang="en-US" b="0" dirty="0"/>
              <a:t>Monitoring Centers can listen in to alarm site</a:t>
            </a:r>
          </a:p>
        </p:txBody>
      </p:sp>
      <p:sp>
        <p:nvSpPr>
          <p:cNvPr id="10252" name="Rectangle 10251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4" name="Rectangle 10253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9376"/>
            <a:ext cx="448056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47255432-5C96-45DD-A614-DA6D270E64B2}" type="slidenum">
              <a:rPr lang="en-US" sz="1100">
                <a:solidFill>
                  <a:srgbClr val="FFFFFF"/>
                </a:solidFill>
              </a:rPr>
              <a:pPr eaLnBrk="1" hangingPunct="1">
                <a:spcAft>
                  <a:spcPts val="600"/>
                </a:spcAft>
              </a:pPr>
              <a:t>5</a:t>
            </a:fld>
            <a:endParaRPr lang="en-US" sz="1100">
              <a:solidFill>
                <a:srgbClr val="FFFFFF"/>
              </a:solidFill>
            </a:endParaRP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616BE0EF-47AE-64A2-737F-732EC12F03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9520"/>
            <a:ext cx="1563181" cy="596879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6" name="Rectangle 11275">
            <a:extLst>
              <a:ext uri="{FF2B5EF4-FFF2-40B4-BE49-F238E27FC236}">
                <a16:creationId xmlns:a16="http://schemas.microsoft.com/office/drawing/2014/main" id="{ED4D6CE2-C4FB-4B4D-991A-84C9705CD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888099" y="978408"/>
            <a:ext cx="3721608" cy="1106424"/>
          </a:xfrm>
          <a:ln>
            <a:noFill/>
          </a:ln>
        </p:spPr>
        <p:txBody>
          <a:bodyPr anchor="b">
            <a:normAutofit/>
          </a:bodyPr>
          <a:lstStyle/>
          <a:p>
            <a:r>
              <a:rPr lang="en-US" sz="3200" dirty="0"/>
              <a:t>Video Verification </a:t>
            </a:r>
          </a:p>
        </p:txBody>
      </p:sp>
      <p:pic>
        <p:nvPicPr>
          <p:cNvPr id="11269" name="Picture 10" descr="http://2.bp.blogspot.com/_PFevBa1p2BU/S7FFEQyFGXI/AAAAAAAAAHw/F7BjXBfTP1s/s1600/burglar_-_neighborhood_watch_article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0847" y="630936"/>
            <a:ext cx="3785616" cy="549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http://www.heitel.com/upload/downloads/en/11-product-photos-images/software/cc_ip_web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61688" y="630936"/>
            <a:ext cx="2651760" cy="267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8" descr="http://www.nexlar.com/images/videoVerificationAlarm_img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61688" y="3447288"/>
            <a:ext cx="2651760" cy="267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78" name="Straight Connector 11277">
            <a:extLst>
              <a:ext uri="{FF2B5EF4-FFF2-40B4-BE49-F238E27FC236}">
                <a16:creationId xmlns:a16="http://schemas.microsoft.com/office/drawing/2014/main" id="{11A9DAB5-E11B-41CA-85F3-20711F790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51084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7888099" y="2368296"/>
            <a:ext cx="3721608" cy="3502152"/>
          </a:xfrm>
        </p:spPr>
        <p:txBody>
          <a:bodyPr>
            <a:normAutofit/>
          </a:bodyPr>
          <a:lstStyle/>
          <a:p>
            <a:r>
              <a:rPr lang="en-US" b="0" dirty="0"/>
              <a:t>Open door, window or movement activates video device </a:t>
            </a:r>
          </a:p>
          <a:p>
            <a:r>
              <a:rPr lang="en-US" b="0" dirty="0"/>
              <a:t>Monitoring center and/or user watches what is happening at the alarm site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9388AE18-CA78-4198-A4E8-0BE2D517DA6C}" type="slidenum">
              <a:rPr lang="en-US">
                <a:solidFill>
                  <a:schemeClr val="tx1">
                    <a:alpha val="70000"/>
                  </a:schemeClr>
                </a:solidFill>
              </a:rPr>
              <a:pPr eaLnBrk="1" hangingPunct="1"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alpha val="70000"/>
                </a:schemeClr>
              </a:solidFill>
            </a:endParaRP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6C537F90-FDD3-6A77-BEC0-241C7781C9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9520"/>
            <a:ext cx="1563181" cy="59687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8" name="Rectangle 12297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751180" y="895369"/>
            <a:ext cx="4724530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Solving False Alarms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751180" y="4025070"/>
            <a:ext cx="4724529" cy="16920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Audio &amp; Video Verification reduces false alarms</a:t>
            </a:r>
          </a:p>
        </p:txBody>
      </p:sp>
      <p:pic>
        <p:nvPicPr>
          <p:cNvPr id="1229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280" y="1590848"/>
            <a:ext cx="5077769" cy="367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300" name="Straight Connector 12299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1564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AACD951C-9822-479B-9CF8-858D55B4B7B5}" type="slidenum">
              <a:rPr lang="en-US">
                <a:solidFill>
                  <a:schemeClr val="tx1">
                    <a:alpha val="70000"/>
                  </a:schemeClr>
                </a:solidFill>
                <a:latin typeface="+mn-lt"/>
              </a:rPr>
              <a:pPr eaLnBrk="1" hangingPunct="1">
                <a:spcAft>
                  <a:spcPts val="600"/>
                </a:spcAft>
              </a:pPr>
              <a:t>7</a:t>
            </a:fld>
            <a:endParaRPr lang="en-US">
              <a:solidFill>
                <a:schemeClr val="tx1">
                  <a:alpha val="70000"/>
                </a:schemeClr>
              </a:solidFill>
              <a:latin typeface="+mn-lt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8EC0F4E-C1BF-3BB7-3A62-04A484E5A6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9520"/>
            <a:ext cx="1563181" cy="59687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28" name="Rectangle 13318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C7529E-BFE0-CBC2-A857-99309824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>
                <a:latin typeface="+mj-lt"/>
                <a:ea typeface="+mj-ea"/>
                <a:cs typeface="+mj-cs"/>
              </a:rPr>
              <a:t>Contact Us</a:t>
            </a:r>
          </a:p>
        </p:txBody>
      </p:sp>
      <p:sp>
        <p:nvSpPr>
          <p:cNvPr id="13329" name="Rectangle 13320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FE632-A9A6-A13C-6A18-0787AEA49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066" y="2031101"/>
            <a:ext cx="4282984" cy="35119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400" b="1" dirty="0"/>
              <a:t>False Alarm Reduction Association</a:t>
            </a:r>
            <a:br>
              <a:rPr lang="en-US" sz="2400" b="1" dirty="0"/>
            </a:br>
            <a:r>
              <a:rPr lang="en-US" sz="2400" dirty="0"/>
              <a:t>10024 Vanderbilt Circle #4</a:t>
            </a:r>
            <a:br>
              <a:rPr lang="en-US" sz="2400" dirty="0"/>
            </a:br>
            <a:r>
              <a:rPr lang="en-US" sz="2400" dirty="0"/>
              <a:t>Rockville MD 20850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/>
              <a:t>301- 519-9237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/>
              <a:t>Brad Shipp, Executive Director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bradshipp@4yoursolution.com</a:t>
            </a:r>
            <a:endParaRPr lang="en-US" sz="24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>
                <a:hlinkClick r:id="rId3"/>
              </a:rPr>
              <a:t>www.faraonline.org</a:t>
            </a:r>
            <a:endParaRPr lang="en-US" sz="2400" dirty="0"/>
          </a:p>
          <a:p>
            <a:endParaRPr lang="en-US" sz="1800" dirty="0"/>
          </a:p>
        </p:txBody>
      </p:sp>
      <p:sp>
        <p:nvSpPr>
          <p:cNvPr id="13323" name="Rectangle 13322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5" name="Rectangle 13324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7" name="Rectangle 13326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Logo, company name&#10;&#10;Description automatically generated">
            <a:extLst>
              <a:ext uri="{FF2B5EF4-FFF2-40B4-BE49-F238E27FC236}">
                <a16:creationId xmlns:a16="http://schemas.microsoft.com/office/drawing/2014/main" id="{0DEFBAE6-5513-8B76-DE14-8CED696D17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7738" y="2236208"/>
            <a:ext cx="5628018" cy="2152713"/>
          </a:xfrm>
          <a:prstGeom prst="rect">
            <a:avLst/>
          </a:prstGeom>
        </p:spPr>
      </p:pic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fld id="{3CD6B83C-67E5-43AF-926F-E3AAA8AE0EFE}" type="slidenum">
              <a:rPr lang="en-US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hangingPunct="1">
                <a:spcAft>
                  <a:spcPts val="600"/>
                </a:spcAft>
              </a:pPr>
              <a:t>8</a:t>
            </a:fld>
            <a:endParaRPr lang="en-US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510</Words>
  <Application>Microsoft Office PowerPoint</Application>
  <PresentationFormat>Widescreen</PresentationFormat>
  <Paragraphs>48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Meiryo</vt:lpstr>
      <vt:lpstr>Arial</vt:lpstr>
      <vt:lpstr>Calibri</vt:lpstr>
      <vt:lpstr>Calibri Light</vt:lpstr>
      <vt:lpstr>Tw Cen MT</vt:lpstr>
      <vt:lpstr>Office Theme</vt:lpstr>
      <vt:lpstr>Audio and Video Verification</vt:lpstr>
      <vt:lpstr>What is Audio/Video Verification? </vt:lpstr>
      <vt:lpstr>Listen-In Audio</vt:lpstr>
      <vt:lpstr>Two-Way Audio</vt:lpstr>
      <vt:lpstr>Impact Activated Audio</vt:lpstr>
      <vt:lpstr>Video Verification </vt:lpstr>
      <vt:lpstr>Solving False Alarms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and Video Verification</dc:title>
  <dc:creator>Brad Shipp</dc:creator>
  <cp:lastModifiedBy>Brad Shipp</cp:lastModifiedBy>
  <cp:revision>4</cp:revision>
  <dcterms:created xsi:type="dcterms:W3CDTF">2022-07-05T21:45:23Z</dcterms:created>
  <dcterms:modified xsi:type="dcterms:W3CDTF">2022-07-08T23:54:48Z</dcterms:modified>
</cp:coreProperties>
</file>