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309" r:id="rId3"/>
    <p:sldId id="310" r:id="rId4"/>
    <p:sldId id="311" r:id="rId5"/>
    <p:sldId id="312" r:id="rId6"/>
    <p:sldId id="313" r:id="rId7"/>
    <p:sldId id="314" r:id="rId8"/>
    <p:sldId id="31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74" d="100"/>
          <a:sy n="74" d="100"/>
        </p:scale>
        <p:origin x="2054" y="5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1CC9FF-352F-4A29-98C0-394786D50020}" type="datetimeFigureOut">
              <a:rPr lang="en-US" smtClean="0"/>
              <a:t>7/11/2022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704BA9-BFFF-4FE1-8644-8E573F21AED9}" type="slidenum">
              <a:rPr lang="en-US" smtClean="0"/>
              <a:t>‹#›</a:t>
            </a:fld>
            <a:endParaRPr lang="en-US"/>
          </a:p>
        </p:txBody>
      </p:sp>
    </p:spTree>
    <p:extLst>
      <p:ext uri="{BB962C8B-B14F-4D97-AF65-F5344CB8AC3E}">
        <p14:creationId xmlns:p14="http://schemas.microsoft.com/office/powerpoint/2010/main" val="1823042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Welcome to FARA’s presentation on Holiday False Alarm Prevention.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Don’t let your holiday be ruined by false alarms! There are simple steps you can take to avoid what could be costly mistakes, while at the same time creating a lovely holiday atmosphere in your home or business</a:t>
            </a: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02B064D-641C-44AA-AFB1-AE92B1E58F64}" type="slidenum">
              <a:rPr lang="en-US" smtClean="0">
                <a:latin typeface="Calibri" pitchFamily="34" charset="0"/>
              </a:rPr>
              <a:pPr eaLnBrk="1" hangingPunct="1"/>
              <a:t>2</a:t>
            </a:fld>
            <a:endParaRPr lang="en-US">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Always ensure that hanging or moving decorations will not activate motion detectors, especially when HVAC systems come on. If you don’t know the location of your motion detectors or the area they cover, contact your alarm company for assistance. They should be able to tell you what your motion sensors “see” and you will then be better able to avoid potential false alarms.</a:t>
            </a: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B47F035A-31CA-409B-90F8-BED8E79597B1}" type="slidenum">
              <a:rPr lang="en-US" smtClean="0">
                <a:latin typeface="Calibri" pitchFamily="34" charset="0"/>
              </a:rPr>
              <a:pPr eaLnBrk="1" hangingPunct="1"/>
              <a:t>3</a:t>
            </a:fld>
            <a:endParaRPr 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dirty="0"/>
              <a:t>Once your decorations have been placed, inspect to make sure that they do not interfere with any window or door contacts.</a:t>
            </a:r>
          </a:p>
          <a:p>
            <a:pPr marL="171450" indent="-171450">
              <a:buFontTx/>
              <a:buChar char="•"/>
            </a:pPr>
            <a:r>
              <a:rPr lang="en-US" dirty="0"/>
              <a:t>Firmly secure outdoor lights around doors and windows so that they will not activate glass break detectors in the event of winds or storms.</a:t>
            </a:r>
          </a:p>
          <a:p>
            <a:pPr marL="171450" indent="-171450">
              <a:buFontTx/>
              <a:buChar char="•"/>
            </a:pPr>
            <a:r>
              <a:rPr lang="en-US" dirty="0"/>
              <a:t>Check doors and windows for cracks or a loose fit in the frame, as inclement weather and wind gusts during the winter season could cause false alarms.</a:t>
            </a:r>
          </a:p>
          <a:p>
            <a:pPr marL="171450" indent="-171450">
              <a:buFontTx/>
              <a:buChar char="•"/>
            </a:pPr>
            <a:r>
              <a:rPr lang="en-US" dirty="0"/>
              <a:t>If your doors and windows are loose, coordinate their repair with your alarm company to avoid unnecessary false alarms.</a:t>
            </a: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0C4E1C05-E789-42B5-BA81-752829FE16AB}" type="slidenum">
              <a:rPr lang="en-US" smtClean="0">
                <a:latin typeface="Calibri" pitchFamily="34" charset="0"/>
              </a:rPr>
              <a:pPr eaLnBrk="1" hangingPunct="1"/>
              <a:t>4</a:t>
            </a:fld>
            <a:endParaRPr lang="en-US">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dirty="0"/>
              <a:t>Holidays provide an opportunity for family and friends to visit, children are home from college, and law enforcement reports indicate that false alarms do increase during this time.</a:t>
            </a:r>
          </a:p>
          <a:p>
            <a:pPr marL="171450" indent="-171450">
              <a:buFont typeface="Arial" pitchFamily="34" charset="0"/>
              <a:buChar char="•"/>
              <a:defRPr/>
            </a:pPr>
            <a:r>
              <a:rPr lang="en-US" dirty="0"/>
              <a:t> Ensure that everyone with a key to your home or business knows how to properly operate your alarm system.</a:t>
            </a:r>
          </a:p>
          <a:p>
            <a:pPr marL="171450" indent="-171450">
              <a:buFont typeface="Arial" pitchFamily="34" charset="0"/>
              <a:buChar char="•"/>
              <a:defRPr/>
            </a:pPr>
            <a:r>
              <a:rPr lang="en-US" dirty="0"/>
              <a:t> Retrain your children home from college and remind them of the passcode and password.</a:t>
            </a:r>
          </a:p>
          <a:p>
            <a:pPr marL="171450" indent="-171450">
              <a:buFont typeface="Arial" pitchFamily="34" charset="0"/>
              <a:buChar char="•"/>
              <a:defRPr/>
            </a:pPr>
            <a:r>
              <a:rPr lang="en-US" dirty="0"/>
              <a:t> Instruct everyone with access to your home or business on the appropriate procedures for canceling law enforcement response should a false alarm occur.</a:t>
            </a: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5C518B09-00A3-4353-8DB3-C5313BE1C6B5}" type="slidenum">
              <a:rPr lang="en-US" smtClean="0">
                <a:latin typeface="Calibri" pitchFamily="34" charset="0"/>
              </a:rPr>
              <a:pPr eaLnBrk="1" hangingPunct="1"/>
              <a:t>5</a:t>
            </a:fld>
            <a:endParaRPr lang="en-US">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dirty="0"/>
              <a:t>Advise your alarm company if you will be out of town and provide them with phone numbers to contact you in the event of an alarm activation.</a:t>
            </a:r>
          </a:p>
          <a:p>
            <a:pPr marL="171450" indent="-171450">
              <a:buFontTx/>
              <a:buChar char="•"/>
            </a:pPr>
            <a:r>
              <a:rPr lang="en-US" dirty="0"/>
              <a:t>If you have house-sitters, ensure they know how to operate the alarm system, cancel a dispatch, and have been provided with temporary passwords.</a:t>
            </a:r>
          </a:p>
          <a:p>
            <a:pPr marL="171450" indent="-171450">
              <a:buFontTx/>
              <a:buChar char="•"/>
            </a:pPr>
            <a:r>
              <a:rPr lang="en-US" dirty="0"/>
              <a:t>Inform your alarm company of those temporary passwords and contact phone numbers for the house-sitters.</a:t>
            </a: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C82D402C-1780-49DB-B3BE-0BB0F86BE39B}" type="slidenum">
              <a:rPr lang="en-US" smtClean="0">
                <a:latin typeface="Calibri" pitchFamily="34" charset="0"/>
              </a:rPr>
              <a:pPr eaLnBrk="1" hangingPunct="1"/>
              <a:t>6</a:t>
            </a:fld>
            <a:endParaRPr lang="en-US">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a:t>With everyone’s help, you can make Holidays safe, happy and false alarm free!</a:t>
            </a: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6C0F685F-6731-49B8-A3C6-C34502D29DC4}" type="slidenum">
              <a:rPr lang="en-US" smtClean="0">
                <a:latin typeface="Calibri" pitchFamily="34" charset="0"/>
              </a:rPr>
              <a:pPr eaLnBrk="1" hangingPunct="1"/>
              <a:t>7</a:t>
            </a:fld>
            <a:endParaRPr 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7C7DD-F8CC-EE55-F3A3-B76BE24921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71496-3C74-95B1-BAA6-9CCBC7097F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CCD36A54-3698-AC29-F3D3-00497DE0AE45}"/>
              </a:ext>
            </a:extLst>
          </p:cNvPr>
          <p:cNvSpPr>
            <a:spLocks noGrp="1"/>
          </p:cNvSpPr>
          <p:nvPr>
            <p:ph type="sldNum" sz="quarter" idx="12"/>
          </p:nvPr>
        </p:nvSpPr>
        <p:spPr/>
        <p:txBody>
          <a:bodyPr/>
          <a:lstStyle/>
          <a:p>
            <a:fld id="{F4952F1C-DB9E-465A-AFC9-F6FB4AA894B0}" type="slidenum">
              <a:rPr lang="en-US" smtClean="0"/>
              <a:t>‹#›</a:t>
            </a:fld>
            <a:endParaRPr lang="en-US"/>
          </a:p>
        </p:txBody>
      </p:sp>
    </p:spTree>
    <p:extLst>
      <p:ext uri="{BB962C8B-B14F-4D97-AF65-F5344CB8AC3E}">
        <p14:creationId xmlns:p14="http://schemas.microsoft.com/office/powerpoint/2010/main" val="3253899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54E61-A88E-31F3-662B-A81A066438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98FAF0-633E-CFA4-3B7A-A9906F3D87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5D9893-62F3-8299-911F-5E550D5994DD}"/>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C526A4F-FFB2-32B6-96E7-6DE01D3E26BE}"/>
              </a:ext>
            </a:extLst>
          </p:cNvPr>
          <p:cNvSpPr>
            <a:spLocks noGrp="1"/>
          </p:cNvSpPr>
          <p:nvPr>
            <p:ph type="sldNum" sz="quarter" idx="12"/>
          </p:nvPr>
        </p:nvSpPr>
        <p:spPr/>
        <p:txBody>
          <a:bodyPr/>
          <a:lstStyle/>
          <a:p>
            <a:fld id="{F4952F1C-DB9E-465A-AFC9-F6FB4AA894B0}" type="slidenum">
              <a:rPr lang="en-US" smtClean="0"/>
              <a:t>‹#›</a:t>
            </a:fld>
            <a:endParaRPr lang="en-US"/>
          </a:p>
        </p:txBody>
      </p:sp>
    </p:spTree>
    <p:extLst>
      <p:ext uri="{BB962C8B-B14F-4D97-AF65-F5344CB8AC3E}">
        <p14:creationId xmlns:p14="http://schemas.microsoft.com/office/powerpoint/2010/main" val="1300486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F22DFC-881A-0F00-9577-6E067CE0C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267F94-1813-2B80-318E-D19EC284B0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89A53E-323B-6585-A656-3287628874C6}"/>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8ED0781-4BD3-D6B2-6061-A28FA16E91F5}"/>
              </a:ext>
            </a:extLst>
          </p:cNvPr>
          <p:cNvSpPr>
            <a:spLocks noGrp="1"/>
          </p:cNvSpPr>
          <p:nvPr>
            <p:ph type="sldNum" sz="quarter" idx="12"/>
          </p:nvPr>
        </p:nvSpPr>
        <p:spPr/>
        <p:txBody>
          <a:bodyPr/>
          <a:lstStyle/>
          <a:p>
            <a:fld id="{F4952F1C-DB9E-465A-AFC9-F6FB4AA894B0}" type="slidenum">
              <a:rPr lang="en-US" smtClean="0"/>
              <a:t>‹#›</a:t>
            </a:fld>
            <a:endParaRPr lang="en-US"/>
          </a:p>
        </p:txBody>
      </p:sp>
    </p:spTree>
    <p:extLst>
      <p:ext uri="{BB962C8B-B14F-4D97-AF65-F5344CB8AC3E}">
        <p14:creationId xmlns:p14="http://schemas.microsoft.com/office/powerpoint/2010/main" val="1702274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4D519-EBBA-7405-844D-29A164399B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8ECDA9-2E1E-B40C-CA10-AFBD64EFCA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283327E6-10D0-29BC-5916-590356D38B43}"/>
              </a:ext>
            </a:extLst>
          </p:cNvPr>
          <p:cNvSpPr>
            <a:spLocks noGrp="1"/>
          </p:cNvSpPr>
          <p:nvPr>
            <p:ph type="sldNum" sz="quarter" idx="12"/>
          </p:nvPr>
        </p:nvSpPr>
        <p:spPr/>
        <p:txBody>
          <a:bodyPr/>
          <a:lstStyle/>
          <a:p>
            <a:fld id="{F4952F1C-DB9E-465A-AFC9-F6FB4AA894B0}" type="slidenum">
              <a:rPr lang="en-US" smtClean="0"/>
              <a:t>‹#›</a:t>
            </a:fld>
            <a:endParaRPr lang="en-US"/>
          </a:p>
        </p:txBody>
      </p:sp>
    </p:spTree>
    <p:extLst>
      <p:ext uri="{BB962C8B-B14F-4D97-AF65-F5344CB8AC3E}">
        <p14:creationId xmlns:p14="http://schemas.microsoft.com/office/powerpoint/2010/main" val="429874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803AB-A24E-38D5-2558-B369E24047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2C26AB0-B378-151F-D27C-67F64F028A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9B0FD3-3AA0-8271-BEE0-ABAF6C4D74DA}"/>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92624CC-332F-D10A-964D-B4B9C33E3797}"/>
              </a:ext>
            </a:extLst>
          </p:cNvPr>
          <p:cNvSpPr>
            <a:spLocks noGrp="1"/>
          </p:cNvSpPr>
          <p:nvPr>
            <p:ph type="sldNum" sz="quarter" idx="12"/>
          </p:nvPr>
        </p:nvSpPr>
        <p:spPr/>
        <p:txBody>
          <a:bodyPr/>
          <a:lstStyle/>
          <a:p>
            <a:fld id="{F4952F1C-DB9E-465A-AFC9-F6FB4AA894B0}" type="slidenum">
              <a:rPr lang="en-US" smtClean="0"/>
              <a:t>‹#›</a:t>
            </a:fld>
            <a:endParaRPr lang="en-US"/>
          </a:p>
        </p:txBody>
      </p:sp>
    </p:spTree>
    <p:extLst>
      <p:ext uri="{BB962C8B-B14F-4D97-AF65-F5344CB8AC3E}">
        <p14:creationId xmlns:p14="http://schemas.microsoft.com/office/powerpoint/2010/main" val="2507554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EFBD6-8751-34E3-F246-ED1306CD4A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823888-B471-CCA0-196B-B4DBD34059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F27A24-4E9E-27DE-D600-727775530A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394CFD-5ABB-D742-456A-55955942C667}"/>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4C8123FF-D23F-67C8-EF34-447CCF050A50}"/>
              </a:ext>
            </a:extLst>
          </p:cNvPr>
          <p:cNvSpPr>
            <a:spLocks noGrp="1"/>
          </p:cNvSpPr>
          <p:nvPr>
            <p:ph type="sldNum" sz="quarter" idx="12"/>
          </p:nvPr>
        </p:nvSpPr>
        <p:spPr/>
        <p:txBody>
          <a:bodyPr/>
          <a:lstStyle/>
          <a:p>
            <a:fld id="{F4952F1C-DB9E-465A-AFC9-F6FB4AA894B0}" type="slidenum">
              <a:rPr lang="en-US" smtClean="0"/>
              <a:t>‹#›</a:t>
            </a:fld>
            <a:endParaRPr lang="en-US"/>
          </a:p>
        </p:txBody>
      </p:sp>
    </p:spTree>
    <p:extLst>
      <p:ext uri="{BB962C8B-B14F-4D97-AF65-F5344CB8AC3E}">
        <p14:creationId xmlns:p14="http://schemas.microsoft.com/office/powerpoint/2010/main" val="1989388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5AF83-2856-8C14-9F77-4F31091C53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C228C1-AB9B-94A3-884F-F76DD8B323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D31D09-0588-80E3-4FB1-DE66B91A6F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7BC642-6048-4EE7-E835-02FAAD1F3E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86DBD8-256E-2EA5-9558-D1DEBFF2E0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2A01CF-4BFC-4CC0-9CA3-E631A6D94114}"/>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F5573FD2-BEE4-F81A-23E6-ECC4E70CDED2}"/>
              </a:ext>
            </a:extLst>
          </p:cNvPr>
          <p:cNvSpPr>
            <a:spLocks noGrp="1"/>
          </p:cNvSpPr>
          <p:nvPr>
            <p:ph type="sldNum" sz="quarter" idx="12"/>
          </p:nvPr>
        </p:nvSpPr>
        <p:spPr/>
        <p:txBody>
          <a:bodyPr/>
          <a:lstStyle/>
          <a:p>
            <a:fld id="{F4952F1C-DB9E-465A-AFC9-F6FB4AA894B0}" type="slidenum">
              <a:rPr lang="en-US" smtClean="0"/>
              <a:t>‹#›</a:t>
            </a:fld>
            <a:endParaRPr lang="en-US"/>
          </a:p>
        </p:txBody>
      </p:sp>
    </p:spTree>
    <p:extLst>
      <p:ext uri="{BB962C8B-B14F-4D97-AF65-F5344CB8AC3E}">
        <p14:creationId xmlns:p14="http://schemas.microsoft.com/office/powerpoint/2010/main" val="1738815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ADB95-A6C9-6114-7673-80DE1DC63F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6D3ABD-A410-84C0-D69A-4D827E7CCA51}"/>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3DD21428-AEB5-F997-B30C-28E8A4375AFC}"/>
              </a:ext>
            </a:extLst>
          </p:cNvPr>
          <p:cNvSpPr>
            <a:spLocks noGrp="1"/>
          </p:cNvSpPr>
          <p:nvPr>
            <p:ph type="sldNum" sz="quarter" idx="12"/>
          </p:nvPr>
        </p:nvSpPr>
        <p:spPr/>
        <p:txBody>
          <a:bodyPr/>
          <a:lstStyle/>
          <a:p>
            <a:fld id="{F4952F1C-DB9E-465A-AFC9-F6FB4AA894B0}" type="slidenum">
              <a:rPr lang="en-US" smtClean="0"/>
              <a:t>‹#›</a:t>
            </a:fld>
            <a:endParaRPr lang="en-US"/>
          </a:p>
        </p:txBody>
      </p:sp>
    </p:spTree>
    <p:extLst>
      <p:ext uri="{BB962C8B-B14F-4D97-AF65-F5344CB8AC3E}">
        <p14:creationId xmlns:p14="http://schemas.microsoft.com/office/powerpoint/2010/main" val="77621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A2D2AC-31BF-6B43-45B3-A00B94958CA7}"/>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81735BF2-73FC-ACAA-592E-0DA31C5DBCBB}"/>
              </a:ext>
            </a:extLst>
          </p:cNvPr>
          <p:cNvSpPr>
            <a:spLocks noGrp="1"/>
          </p:cNvSpPr>
          <p:nvPr>
            <p:ph type="sldNum" sz="quarter" idx="12"/>
          </p:nvPr>
        </p:nvSpPr>
        <p:spPr/>
        <p:txBody>
          <a:bodyPr/>
          <a:lstStyle/>
          <a:p>
            <a:fld id="{F4952F1C-DB9E-465A-AFC9-F6FB4AA894B0}" type="slidenum">
              <a:rPr lang="en-US" smtClean="0"/>
              <a:t>‹#›</a:t>
            </a:fld>
            <a:endParaRPr lang="en-US"/>
          </a:p>
        </p:txBody>
      </p:sp>
    </p:spTree>
    <p:extLst>
      <p:ext uri="{BB962C8B-B14F-4D97-AF65-F5344CB8AC3E}">
        <p14:creationId xmlns:p14="http://schemas.microsoft.com/office/powerpoint/2010/main" val="3405947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79A41-5D6F-BFEE-20CC-17A9E16ED0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E8B9599-33D8-2C5B-AE55-1B65996E6B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75A9EC-847A-4DCD-10DE-FAAD2FC5ED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F3AD96-4E4B-63A0-75A1-1C20B6562B5A}"/>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C335D09-203E-2C1E-530E-8A4AB96BABFA}"/>
              </a:ext>
            </a:extLst>
          </p:cNvPr>
          <p:cNvSpPr>
            <a:spLocks noGrp="1"/>
          </p:cNvSpPr>
          <p:nvPr>
            <p:ph type="sldNum" sz="quarter" idx="12"/>
          </p:nvPr>
        </p:nvSpPr>
        <p:spPr/>
        <p:txBody>
          <a:bodyPr/>
          <a:lstStyle/>
          <a:p>
            <a:fld id="{F4952F1C-DB9E-465A-AFC9-F6FB4AA894B0}" type="slidenum">
              <a:rPr lang="en-US" smtClean="0"/>
              <a:t>‹#›</a:t>
            </a:fld>
            <a:endParaRPr lang="en-US"/>
          </a:p>
        </p:txBody>
      </p:sp>
    </p:spTree>
    <p:extLst>
      <p:ext uri="{BB962C8B-B14F-4D97-AF65-F5344CB8AC3E}">
        <p14:creationId xmlns:p14="http://schemas.microsoft.com/office/powerpoint/2010/main" val="322358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DBAA2-D40F-6DB9-EDC1-9A67F01DEC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508250-8EE0-9CE1-E97B-4079218157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A790B4-A485-4952-8508-AD27FB01BB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F207EE-6F9E-70E6-F7E8-8C57A0161A1E}"/>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BDB7B90-EEB1-460C-BA84-ED8B6A617FA3}"/>
              </a:ext>
            </a:extLst>
          </p:cNvPr>
          <p:cNvSpPr>
            <a:spLocks noGrp="1"/>
          </p:cNvSpPr>
          <p:nvPr>
            <p:ph type="sldNum" sz="quarter" idx="12"/>
          </p:nvPr>
        </p:nvSpPr>
        <p:spPr/>
        <p:txBody>
          <a:bodyPr/>
          <a:lstStyle/>
          <a:p>
            <a:fld id="{F4952F1C-DB9E-465A-AFC9-F6FB4AA894B0}" type="slidenum">
              <a:rPr lang="en-US" smtClean="0"/>
              <a:t>‹#›</a:t>
            </a:fld>
            <a:endParaRPr lang="en-US"/>
          </a:p>
        </p:txBody>
      </p:sp>
    </p:spTree>
    <p:extLst>
      <p:ext uri="{BB962C8B-B14F-4D97-AF65-F5344CB8AC3E}">
        <p14:creationId xmlns:p14="http://schemas.microsoft.com/office/powerpoint/2010/main" val="1046350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61B3BC-5575-F10F-F95E-969EA591BE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B9377B-262C-8CCA-635B-66EAB9BB1F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FD244665-ADCB-4B79-325B-6206B91DF1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952F1C-DB9E-465A-AFC9-F6FB4AA894B0}" type="slidenum">
              <a:rPr lang="en-US" smtClean="0"/>
              <a:t>‹#›</a:t>
            </a:fld>
            <a:endParaRPr lang="en-US"/>
          </a:p>
        </p:txBody>
      </p:sp>
      <p:pic>
        <p:nvPicPr>
          <p:cNvPr id="7" name="Picture 6" descr="Logo&#10;&#10;Description automatically generated">
            <a:extLst>
              <a:ext uri="{FF2B5EF4-FFF2-40B4-BE49-F238E27FC236}">
                <a16:creationId xmlns:a16="http://schemas.microsoft.com/office/drawing/2014/main" id="{B5857C93-7515-1AA6-BC5F-875101506A0F}"/>
              </a:ext>
            </a:extLst>
          </p:cNvPr>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156425" y="6169923"/>
            <a:ext cx="1912347" cy="730467"/>
          </a:xfrm>
          <a:prstGeom prst="rect">
            <a:avLst/>
          </a:prstGeom>
        </p:spPr>
      </p:pic>
    </p:spTree>
    <p:extLst>
      <p:ext uri="{BB962C8B-B14F-4D97-AF65-F5344CB8AC3E}">
        <p14:creationId xmlns:p14="http://schemas.microsoft.com/office/powerpoint/2010/main" val="3105433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faraonline.org/" TargetMode="External"/><Relationship Id="rId2" Type="http://schemas.openxmlformats.org/officeDocument/2006/relationships/hyperlink" Target="mailto:bradshipp@4yoursolution.com" TargetMode="External"/><Relationship Id="rId1" Type="http://schemas.openxmlformats.org/officeDocument/2006/relationships/slideLayout" Target="../slideLayouts/slideLayout4.xml"/><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52" name="Rectangle 6151">
            <a:extLst>
              <a:ext uri="{FF2B5EF4-FFF2-40B4-BE49-F238E27FC236}">
                <a16:creationId xmlns:a16="http://schemas.microsoft.com/office/drawing/2014/main" id="{F575A102-D95D-4D6E-8F1B-49EED0AE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4" name="Rectangle 6153">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051" name="Title 1"/>
          <p:cNvSpPr>
            <a:spLocks noGrp="1"/>
          </p:cNvSpPr>
          <p:nvPr>
            <p:ph type="ctrTitle"/>
          </p:nvPr>
        </p:nvSpPr>
        <p:spPr>
          <a:xfrm>
            <a:off x="793159" y="1377146"/>
            <a:ext cx="4076460" cy="3626217"/>
          </a:xfrm>
        </p:spPr>
        <p:txBody>
          <a:bodyPr anchor="b">
            <a:normAutofit/>
          </a:bodyPr>
          <a:lstStyle/>
          <a:p>
            <a:pPr algn="r" eaLnBrk="1" hangingPunct="1">
              <a:defRPr/>
            </a:pPr>
            <a:r>
              <a:rPr lang="en-US" sz="6200" b="1">
                <a:solidFill>
                  <a:srgbClr val="FFFFFF"/>
                </a:solidFill>
                <a:effectLst>
                  <a:outerShdw blurRad="38100" dist="38100" dir="2700000" algn="tl">
                    <a:srgbClr val="C0C0C0"/>
                  </a:outerShdw>
                </a:effectLst>
              </a:rPr>
              <a:t>Holiday False Alarm Prevention</a:t>
            </a:r>
          </a:p>
        </p:txBody>
      </p:sp>
      <p:sp>
        <p:nvSpPr>
          <p:cNvPr id="6147" name="Slide Number Placeholder 5"/>
          <p:cNvSpPr>
            <a:spLocks noGrp="1"/>
          </p:cNvSpPr>
          <p:nvPr>
            <p:ph type="sldNum" sz="quarter" idx="12"/>
          </p:nvPr>
        </p:nvSpPr>
        <p:spPr>
          <a:xfrm>
            <a:off x="9888546" y="224937"/>
            <a:ext cx="1465253"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E19EA85A-AE84-4034-808E-4CCDE8A6A636}" type="slidenum">
              <a:rPr lang="en-US" smtClean="0">
                <a:solidFill>
                  <a:srgbClr val="FFFFFF"/>
                </a:solidFill>
              </a:rPr>
              <a:pPr eaLnBrk="1" hangingPunct="1">
                <a:spcAft>
                  <a:spcPts val="600"/>
                </a:spcAft>
              </a:pPr>
              <a:t>1</a:t>
            </a:fld>
            <a:endParaRPr lang="en-US">
              <a:solidFill>
                <a:srgbClr val="FFFFFF"/>
              </a:solidFill>
            </a:endParaRPr>
          </a:p>
        </p:txBody>
      </p:sp>
      <p:grpSp>
        <p:nvGrpSpPr>
          <p:cNvPr id="6156" name="Group 6155">
            <a:extLst>
              <a:ext uri="{FF2B5EF4-FFF2-40B4-BE49-F238E27FC236}">
                <a16:creationId xmlns:a16="http://schemas.microsoft.com/office/drawing/2014/main" id="{CF0FFF1F-79B6-4A13-A464-070CD6F896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42198" y="814999"/>
            <a:ext cx="465458" cy="581435"/>
            <a:chOff x="10942198" y="814999"/>
            <a:chExt cx="465458" cy="581435"/>
          </a:xfrm>
          <a:solidFill>
            <a:srgbClr val="FFFFFF"/>
          </a:solidFill>
        </p:grpSpPr>
        <p:sp>
          <p:nvSpPr>
            <p:cNvPr id="6157"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7738" y="81499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grpFill/>
            <a:ln w="603" cap="flat">
              <a:noFill/>
              <a:prstDash val="solid"/>
              <a:miter/>
            </a:ln>
          </p:spPr>
          <p:txBody>
            <a:bodyPr rtlCol="0" anchor="ctr"/>
            <a:lstStyle/>
            <a:p>
              <a:endParaRPr lang="en-US">
                <a:solidFill>
                  <a:srgbClr val="FFFFFF"/>
                </a:solidFill>
              </a:endParaRPr>
            </a:p>
          </p:txBody>
        </p:sp>
        <p:sp>
          <p:nvSpPr>
            <p:cNvPr id="6158" name="Graphic 15">
              <a:extLst>
                <a:ext uri="{FF2B5EF4-FFF2-40B4-BE49-F238E27FC236}">
                  <a16:creationId xmlns:a16="http://schemas.microsoft.com/office/drawing/2014/main" id="{8550FED7-7C32-42BB-98DB-30272A633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16518" y="104429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grpFill/>
            <a:ln w="422" cap="flat">
              <a:noFill/>
              <a:prstDash val="solid"/>
              <a:miter/>
            </a:ln>
          </p:spPr>
          <p:txBody>
            <a:bodyPr rtlCol="0" anchor="ctr"/>
            <a:lstStyle/>
            <a:p>
              <a:endParaRPr lang="en-US">
                <a:solidFill>
                  <a:srgbClr val="FFFFFF"/>
                </a:solidFill>
              </a:endParaRPr>
            </a:p>
          </p:txBody>
        </p:sp>
        <p:sp>
          <p:nvSpPr>
            <p:cNvPr id="6159" name="Graphic 21">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2198" y="1268720"/>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grpFill/>
            <a:ln w="610" cap="flat">
              <a:noFill/>
              <a:prstDash val="solid"/>
              <a:miter/>
            </a:ln>
          </p:spPr>
          <p:txBody>
            <a:bodyPr rtlCol="0" anchor="ctr"/>
            <a:lstStyle/>
            <a:p>
              <a:endParaRPr lang="en-US">
                <a:solidFill>
                  <a:srgbClr val="FFFFFF"/>
                </a:solidFill>
              </a:endParaRPr>
            </a:p>
          </p:txBody>
        </p:sp>
      </p:grpSp>
      <p:cxnSp>
        <p:nvCxnSpPr>
          <p:cNvPr id="6161" name="Straight Connector 6160">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9322" y="6274341"/>
            <a:ext cx="11353800"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13" name="Picture 12" descr="A picture containing text&#10;&#10;Description automatically generated">
            <a:extLst>
              <a:ext uri="{FF2B5EF4-FFF2-40B4-BE49-F238E27FC236}">
                <a16:creationId xmlns:a16="http://schemas.microsoft.com/office/drawing/2014/main" id="{31D02BE1-80E4-C6C9-C109-A5B6810BD1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6575" y="299462"/>
            <a:ext cx="8558229" cy="1711646"/>
          </a:xfrm>
          <a:prstGeom prst="rect">
            <a:avLst/>
          </a:prstGeom>
        </p:spPr>
      </p:pic>
      <p:grpSp>
        <p:nvGrpSpPr>
          <p:cNvPr id="3" name="Group 2">
            <a:extLst>
              <a:ext uri="{FF2B5EF4-FFF2-40B4-BE49-F238E27FC236}">
                <a16:creationId xmlns:a16="http://schemas.microsoft.com/office/drawing/2014/main" id="{33232C7E-5440-B123-6674-FD2CFAB24D2A}"/>
              </a:ext>
            </a:extLst>
          </p:cNvPr>
          <p:cNvGrpSpPr/>
          <p:nvPr/>
        </p:nvGrpSpPr>
        <p:grpSpPr>
          <a:xfrm>
            <a:off x="5151734" y="2258437"/>
            <a:ext cx="6758151" cy="3784564"/>
            <a:chOff x="5151734" y="2258437"/>
            <a:chExt cx="6758151" cy="3784564"/>
          </a:xfrm>
        </p:grpSpPr>
        <p:pic>
          <p:nvPicPr>
            <p:cNvPr id="1026" name="Picture 2" descr="All About the Holidays">
              <a:extLst>
                <a:ext uri="{FF2B5EF4-FFF2-40B4-BE49-F238E27FC236}">
                  <a16:creationId xmlns:a16="http://schemas.microsoft.com/office/drawing/2014/main" id="{76AF8CBF-0074-AD0D-C82F-0731ACC808DB}"/>
                </a:ext>
              </a:extLst>
            </p:cNvPr>
            <p:cNvPicPr>
              <a:picLocks noChangeAspect="1" noChangeArrowheads="1"/>
            </p:cNvPicPr>
            <p:nvPr/>
          </p:nvPicPr>
          <p:blipFill>
            <a:blip r:embed="rId4">
              <a:alphaModFix/>
              <a:extLst>
                <a:ext uri="{28A0092B-C50C-407E-A947-70E740481C1C}">
                  <a14:useLocalDpi xmlns:a14="http://schemas.microsoft.com/office/drawing/2010/main" val="0"/>
                </a:ext>
              </a:extLst>
            </a:blip>
            <a:stretch>
              <a:fillRect/>
            </a:stretch>
          </p:blipFill>
          <p:spPr bwMode="auto">
            <a:xfrm>
              <a:off x="5151734" y="2258437"/>
              <a:ext cx="6758151" cy="378456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a:extLst>
                <a:ext uri="{FF2B5EF4-FFF2-40B4-BE49-F238E27FC236}">
                  <a16:creationId xmlns:a16="http://schemas.microsoft.com/office/drawing/2014/main" id="{9443F14A-C88E-F9FC-8AA3-DEE712CF300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250837" y="4848022"/>
              <a:ext cx="1577667" cy="10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a:extLst>
                <a:ext uri="{FF2B5EF4-FFF2-40B4-BE49-F238E27FC236}">
                  <a16:creationId xmlns:a16="http://schemas.microsoft.com/office/drawing/2014/main" id="{F8F98554-55DF-1698-6399-149090B9CE27}"/>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220633" y="2310570"/>
              <a:ext cx="1614948" cy="1194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
              <a:extLst>
                <a:ext uri="{FF2B5EF4-FFF2-40B4-BE49-F238E27FC236}">
                  <a16:creationId xmlns:a16="http://schemas.microsoft.com/office/drawing/2014/main" id="{545487CC-31A5-EB3A-9229-B0983DBF5BFF}"/>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894353" y="2310570"/>
              <a:ext cx="1619250" cy="1081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12">
              <a:extLst>
                <a:ext uri="{FF2B5EF4-FFF2-40B4-BE49-F238E27FC236}">
                  <a16:creationId xmlns:a16="http://schemas.microsoft.com/office/drawing/2014/main" id="{F5CD0E0B-ACD9-DF74-DC82-5DDF213463D2}"/>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8530809" y="4793226"/>
              <a:ext cx="1638204" cy="1136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81" name="Rectangle 718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5" name="Title 1"/>
          <p:cNvSpPr>
            <a:spLocks noGrp="1"/>
          </p:cNvSpPr>
          <p:nvPr>
            <p:ph type="title"/>
          </p:nvPr>
        </p:nvSpPr>
        <p:spPr>
          <a:xfrm>
            <a:off x="6746627" y="902535"/>
            <a:ext cx="4645250" cy="2889114"/>
          </a:xfrm>
        </p:spPr>
        <p:txBody>
          <a:bodyPr vert="horz" lIns="91440" tIns="45720" rIns="91440" bIns="45720" rtlCol="0" anchor="b">
            <a:normAutofit/>
          </a:bodyPr>
          <a:lstStyle/>
          <a:p>
            <a:r>
              <a:rPr lang="en-US" sz="5600" b="1" kern="1200" dirty="0">
                <a:solidFill>
                  <a:srgbClr val="FFFF00"/>
                </a:solidFill>
                <a:latin typeface="+mj-lt"/>
                <a:ea typeface="+mj-ea"/>
                <a:cs typeface="+mj-cs"/>
              </a:rPr>
              <a:t>Don’t Let False Alarms Ruin Your Holiday!</a:t>
            </a:r>
          </a:p>
        </p:txBody>
      </p:sp>
      <p:sp>
        <p:nvSpPr>
          <p:cNvPr id="7176" name="Content Placeholder 2"/>
          <p:cNvSpPr>
            <a:spLocks noGrp="1"/>
          </p:cNvSpPr>
          <p:nvPr>
            <p:ph idx="1"/>
          </p:nvPr>
        </p:nvSpPr>
        <p:spPr>
          <a:xfrm>
            <a:off x="6746627" y="4417143"/>
            <a:ext cx="4645250" cy="1481614"/>
          </a:xfrm>
        </p:spPr>
        <p:txBody>
          <a:bodyPr vert="horz" lIns="91440" tIns="45720" rIns="91440" bIns="45720" rtlCol="0" anchor="t">
            <a:normAutofit fontScale="92500" lnSpcReduction="20000"/>
          </a:bodyPr>
          <a:lstStyle/>
          <a:p>
            <a:pPr marL="0" indent="0">
              <a:buNone/>
            </a:pPr>
            <a:r>
              <a:rPr lang="en-US" sz="3200" kern="1200" dirty="0">
                <a:solidFill>
                  <a:schemeClr val="bg1"/>
                </a:solidFill>
                <a:latin typeface="+mn-lt"/>
                <a:ea typeface="+mn-ea"/>
                <a:cs typeface="+mn-cs"/>
              </a:rPr>
              <a:t>Learn how to enjoy your holidays without the disruption of costly false alarms</a:t>
            </a:r>
          </a:p>
        </p:txBody>
      </p:sp>
      <p:sp>
        <p:nvSpPr>
          <p:cNvPr id="7183" name="Freeform: Shape 718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85" name="Freeform: Shape 718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descr="How To Prevent False Alarms -">
            <a:extLst>
              <a:ext uri="{FF2B5EF4-FFF2-40B4-BE49-F238E27FC236}">
                <a16:creationId xmlns:a16="http://schemas.microsoft.com/office/drawing/2014/main" id="{DD34F43C-A3E4-D71E-86D0-0EECEC843EE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19382" y="761471"/>
            <a:ext cx="4047843" cy="39668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Logo&#10;&#10;Description automatically generated">
            <a:extLst>
              <a:ext uri="{FF2B5EF4-FFF2-40B4-BE49-F238E27FC236}">
                <a16:creationId xmlns:a16="http://schemas.microsoft.com/office/drawing/2014/main" id="{B4ED2352-5115-92FC-836C-75CC038D507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56425" y="6169923"/>
            <a:ext cx="1912347" cy="730467"/>
          </a:xfrm>
          <a:prstGeom prst="rect">
            <a:avLst/>
          </a:prstGeom>
        </p:spPr>
      </p:pic>
      <p:sp>
        <p:nvSpPr>
          <p:cNvPr id="4" name="Slide Number Placeholder 3">
            <a:extLst>
              <a:ext uri="{FF2B5EF4-FFF2-40B4-BE49-F238E27FC236}">
                <a16:creationId xmlns:a16="http://schemas.microsoft.com/office/drawing/2014/main" id="{DADBBA3D-B082-76F6-8907-87E0D90C8721}"/>
              </a:ext>
            </a:extLst>
          </p:cNvPr>
          <p:cNvSpPr>
            <a:spLocks noGrp="1"/>
          </p:cNvSpPr>
          <p:nvPr>
            <p:ph type="sldNum" sz="quarter" idx="12"/>
          </p:nvPr>
        </p:nvSpPr>
        <p:spPr/>
        <p:txBody>
          <a:bodyPr/>
          <a:lstStyle/>
          <a:p>
            <a:fld id="{F4952F1C-DB9E-465A-AFC9-F6FB4AA894B0}" type="slidenum">
              <a:rPr lang="en-US" sz="1600" smtClean="0">
                <a:solidFill>
                  <a:schemeClr val="bg1"/>
                </a:solidFill>
              </a:rPr>
              <a:t>2</a:t>
            </a:fld>
            <a:endParaRPr lang="en-US" sz="1600">
              <a:solidFill>
                <a:schemeClr val="bg1"/>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196" name="Title 1"/>
          <p:cNvSpPr>
            <a:spLocks noGrp="1"/>
          </p:cNvSpPr>
          <p:nvPr>
            <p:ph type="title"/>
          </p:nvPr>
        </p:nvSpPr>
        <p:spPr>
          <a:xfrm>
            <a:off x="6289158" y="803325"/>
            <a:ext cx="5259707" cy="1325563"/>
          </a:xfrm>
        </p:spPr>
        <p:txBody>
          <a:bodyPr>
            <a:normAutofit/>
          </a:bodyPr>
          <a:lstStyle/>
          <a:p>
            <a:r>
              <a:rPr lang="en-US" dirty="0">
                <a:solidFill>
                  <a:srgbClr val="FFFF00"/>
                </a:solidFill>
              </a:rPr>
              <a:t>Motion Detectors and Holiday Decorations</a:t>
            </a:r>
          </a:p>
        </p:txBody>
      </p:sp>
      <p:sp>
        <p:nvSpPr>
          <p:cNvPr id="8203" name="Freeform: Shape 8202">
            <a:extLst>
              <a:ext uri="{FF2B5EF4-FFF2-40B4-BE49-F238E27FC236}">
                <a16:creationId xmlns:a16="http://schemas.microsoft.com/office/drawing/2014/main" id="{357DD0D3-F869-46D0-944C-6EC60E19E3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8194" name="Picture 2"/>
          <p:cNvPicPr>
            <a:picLocks noChangeAspect="1"/>
          </p:cNvPicPr>
          <p:nvPr/>
        </p:nvPicPr>
        <p:blipFill rotWithShape="1">
          <a:blip r:embed="rId3">
            <a:extLst>
              <a:ext uri="{28A0092B-C50C-407E-A947-70E740481C1C}">
                <a14:useLocalDpi xmlns:a14="http://schemas.microsoft.com/office/drawing/2010/main" val="0"/>
              </a:ext>
            </a:extLst>
          </a:blip>
          <a:srcRect t="13148" r="1" b="34995"/>
          <a:stretch/>
        </p:blipFill>
        <p:spPr bwMode="auto">
          <a:xfrm>
            <a:off x="1" y="2"/>
            <a:ext cx="5863721" cy="4984915"/>
          </a:xfrm>
          <a:custGeom>
            <a:avLst/>
            <a:gdLst/>
            <a:ahLst/>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Content Placeholder 2"/>
          <p:cNvSpPr>
            <a:spLocks noGrp="1"/>
          </p:cNvSpPr>
          <p:nvPr>
            <p:ph idx="1"/>
          </p:nvPr>
        </p:nvSpPr>
        <p:spPr>
          <a:xfrm>
            <a:off x="6289158" y="2279017"/>
            <a:ext cx="5259714" cy="3627711"/>
          </a:xfrm>
        </p:spPr>
        <p:txBody>
          <a:bodyPr anchor="t">
            <a:normAutofit fontScale="92500" lnSpcReduction="10000"/>
          </a:bodyPr>
          <a:lstStyle/>
          <a:p>
            <a:pPr marL="0" indent="0">
              <a:buNone/>
            </a:pPr>
            <a:r>
              <a:rPr lang="en-US" sz="3200" b="0" dirty="0"/>
              <a:t>When decorating your home or business…</a:t>
            </a:r>
          </a:p>
          <a:p>
            <a:pPr lvl="1">
              <a:buFont typeface="Arial" charset="0"/>
              <a:buChar char="•"/>
            </a:pPr>
            <a:r>
              <a:rPr lang="en-US" sz="3200" b="0" dirty="0"/>
              <a:t>Ensure decorations will not activate your alarm</a:t>
            </a:r>
          </a:p>
          <a:p>
            <a:pPr lvl="1">
              <a:buFont typeface="Arial" charset="0"/>
              <a:buChar char="•"/>
            </a:pPr>
            <a:r>
              <a:rPr lang="en-US" sz="3200" b="0" dirty="0"/>
              <a:t>Know where motion sensors are located and coverage area</a:t>
            </a:r>
          </a:p>
          <a:p>
            <a:pPr lvl="1">
              <a:buFont typeface="Arial" charset="0"/>
              <a:buChar char="•"/>
            </a:pPr>
            <a:r>
              <a:rPr lang="en-US" sz="3200" b="0" dirty="0"/>
              <a:t>Ask your alarm company for assistance </a:t>
            </a:r>
            <a:endParaRPr lang="en-US" sz="3200" dirty="0"/>
          </a:p>
          <a:p>
            <a:pPr lvl="1"/>
            <a:endParaRPr lang="en-US" sz="1800" dirty="0"/>
          </a:p>
          <a:p>
            <a:pPr lvl="1"/>
            <a:endParaRPr lang="en-US" sz="1800" dirty="0"/>
          </a:p>
        </p:txBody>
      </p:sp>
      <p:sp>
        <p:nvSpPr>
          <p:cNvPr id="8198" name="Slide Number Placeholder 3"/>
          <p:cNvSpPr>
            <a:spLocks noGrp="1"/>
          </p:cNvSpPr>
          <p:nvPr>
            <p:ph type="sldNum" sz="quarter" idx="12"/>
          </p:nvPr>
        </p:nvSpPr>
        <p:spPr>
          <a:xfrm>
            <a:off x="11000232" y="6108192"/>
            <a:ext cx="548640" cy="548640"/>
          </a:xfrm>
          <a:prstGeom prst="ellipse">
            <a:avLst/>
          </a:prstGeom>
          <a:solidFill>
            <a:srgbClr val="60613D"/>
          </a:solid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spcAft>
                <a:spcPts val="600"/>
              </a:spcAft>
            </a:pPr>
            <a:fld id="{BCEBA5D3-CBD8-4CD7-8148-C6A0841AADDB}" type="slidenum">
              <a:rPr lang="en-US" sz="1500">
                <a:solidFill>
                  <a:srgbClr val="FFFFFF"/>
                </a:solidFill>
              </a:rPr>
              <a:pPr algn="ctr" eaLnBrk="1" hangingPunct="1">
                <a:spcAft>
                  <a:spcPts val="600"/>
                </a:spcAft>
              </a:pPr>
              <a:t>3</a:t>
            </a:fld>
            <a:endParaRPr lang="en-US" sz="1500">
              <a:solidFill>
                <a:srgbClr val="FFFFFF"/>
              </a:solidFill>
            </a:endParaRPr>
          </a:p>
        </p:txBody>
      </p:sp>
    </p:spTree>
  </p:cSld>
  <p:clrMapOvr>
    <a:overrideClrMapping bg1="dk1" tx1="lt1" bg2="dk2" tx2="lt2" accent1="accent1" accent2="accent2" accent3="accent3" accent4="accent4" accent5="accent5" accent6="accent6" hlink="hlink" folHlink="folHlink"/>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7" name="Rectangle 9226">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9" name="Rectangle 9228">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64595"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31" name="Freeform: Shape 9230">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46337"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219" name="Title 1"/>
          <p:cNvSpPr>
            <a:spLocks noGrp="1"/>
          </p:cNvSpPr>
          <p:nvPr>
            <p:ph type="title"/>
          </p:nvPr>
        </p:nvSpPr>
        <p:spPr>
          <a:xfrm>
            <a:off x="804672" y="640263"/>
            <a:ext cx="5157216" cy="1344975"/>
          </a:xfrm>
        </p:spPr>
        <p:txBody>
          <a:bodyPr>
            <a:normAutofit/>
          </a:bodyPr>
          <a:lstStyle/>
          <a:p>
            <a:r>
              <a:rPr lang="en-US" sz="4000" dirty="0">
                <a:solidFill>
                  <a:srgbClr val="FFFF00"/>
                </a:solidFill>
              </a:rPr>
              <a:t>Door and Window Contacts</a:t>
            </a:r>
          </a:p>
        </p:txBody>
      </p:sp>
      <p:sp>
        <p:nvSpPr>
          <p:cNvPr id="7171" name="Content Placeholder 2"/>
          <p:cNvSpPr>
            <a:spLocks noGrp="1"/>
          </p:cNvSpPr>
          <p:nvPr>
            <p:ph idx="1"/>
          </p:nvPr>
        </p:nvSpPr>
        <p:spPr>
          <a:xfrm>
            <a:off x="804672" y="1985238"/>
            <a:ext cx="5425442" cy="4042084"/>
          </a:xfrm>
        </p:spPr>
        <p:txBody>
          <a:bodyPr>
            <a:normAutofit fontScale="92500" lnSpcReduction="10000"/>
          </a:bodyPr>
          <a:lstStyle/>
          <a:p>
            <a:r>
              <a:rPr lang="en-US" dirty="0"/>
              <a:t>Once decorations have been placed…</a:t>
            </a:r>
          </a:p>
          <a:p>
            <a:r>
              <a:rPr lang="en-US" dirty="0"/>
              <a:t>Check for interference with door or window contacts</a:t>
            </a:r>
          </a:p>
          <a:p>
            <a:r>
              <a:rPr lang="en-US" dirty="0"/>
              <a:t>Secure outside lights around doors or windows in the event of bad weather</a:t>
            </a:r>
          </a:p>
          <a:p>
            <a:r>
              <a:rPr lang="en-US" dirty="0"/>
              <a:t>Check for cracks or loose fits in doors and windows</a:t>
            </a:r>
          </a:p>
          <a:p>
            <a:r>
              <a:rPr lang="en-US" dirty="0"/>
              <a:t>Get loose doors and windows repaired, but contact alarm company first!</a:t>
            </a:r>
          </a:p>
        </p:txBody>
      </p:sp>
      <p:pic>
        <p:nvPicPr>
          <p:cNvPr id="9222"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969642" y="538704"/>
            <a:ext cx="4736963" cy="562514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Slide Number Placeholder 3"/>
          <p:cNvSpPr>
            <a:spLocks noGrp="1"/>
          </p:cNvSpPr>
          <p:nvPr>
            <p:ph type="sldNum" sz="quarter" idx="12"/>
          </p:nvPr>
        </p:nvSpPr>
        <p:spPr>
          <a:xfrm>
            <a:off x="10260418" y="6356350"/>
            <a:ext cx="1096429" cy="365125"/>
          </a:xfrm>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spcAft>
                <a:spcPts val="600"/>
              </a:spcAft>
            </a:pPr>
            <a:fld id="{90234105-3782-4B2A-B70D-F943C5E15BEE}" type="slidenum">
              <a:rPr lang="en-US">
                <a:solidFill>
                  <a:schemeClr val="bg1">
                    <a:alpha val="80000"/>
                  </a:schemeClr>
                </a:solidFill>
              </a:rPr>
              <a:pPr>
                <a:spcAft>
                  <a:spcPts val="600"/>
                </a:spcAft>
              </a:pPr>
              <a:t>4</a:t>
            </a:fld>
            <a:endParaRPr lang="en-US">
              <a:solidFill>
                <a:schemeClr val="bg1">
                  <a:alpha val="80000"/>
                </a:schemeClr>
              </a:solidFill>
            </a:endParaRPr>
          </a:p>
        </p:txBody>
      </p:sp>
      <p:pic>
        <p:nvPicPr>
          <p:cNvPr id="13" name="Picture 12" descr="Logo&#10;&#10;Description automatically generated">
            <a:extLst>
              <a:ext uri="{FF2B5EF4-FFF2-40B4-BE49-F238E27FC236}">
                <a16:creationId xmlns:a16="http://schemas.microsoft.com/office/drawing/2014/main" id="{1AEC1CE0-C13F-F04F-AA82-91F9FBBA5EE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56425" y="6169923"/>
            <a:ext cx="1912347" cy="730467"/>
          </a:xfrm>
          <a:prstGeom prst="rect">
            <a:avLst/>
          </a:prstGeom>
        </p:spPr>
      </p:pic>
    </p:spTree>
  </p:cSld>
  <p:clrMapOvr>
    <a:overrideClrMapping bg1="dk1" tx1="lt1" bg2="dk2" tx2="lt2" accent1="accent1" accent2="accent2" accent3="accent3" accent4="accent4" accent5="accent5" accent6="accent6" hlink="hlink" folHlink="folHlink"/>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244" name="Title 1"/>
          <p:cNvSpPr>
            <a:spLocks noGrp="1"/>
          </p:cNvSpPr>
          <p:nvPr>
            <p:ph type="title"/>
          </p:nvPr>
        </p:nvSpPr>
        <p:spPr>
          <a:xfrm>
            <a:off x="805543" y="752168"/>
            <a:ext cx="4249006" cy="1777955"/>
          </a:xfrm>
        </p:spPr>
        <p:txBody>
          <a:bodyPr vert="horz" lIns="91440" tIns="45720" rIns="91440" bIns="45720" rtlCol="0" anchor="ctr">
            <a:normAutofit/>
          </a:bodyPr>
          <a:lstStyle/>
          <a:p>
            <a:r>
              <a:rPr lang="en-US" sz="3200" kern="1200" dirty="0">
                <a:solidFill>
                  <a:srgbClr val="FFFF00"/>
                </a:solidFill>
                <a:latin typeface="+mj-lt"/>
                <a:ea typeface="+mj-ea"/>
                <a:cs typeface="+mj-cs"/>
              </a:rPr>
              <a:t>Family, Friends, Temporary Users and Holiday Travel</a:t>
            </a:r>
          </a:p>
        </p:txBody>
      </p:sp>
      <p:sp>
        <p:nvSpPr>
          <p:cNvPr id="10247" name="TextBox 8"/>
          <p:cNvSpPr txBox="1">
            <a:spLocks noChangeArrowheads="1"/>
          </p:cNvSpPr>
          <p:nvPr/>
        </p:nvSpPr>
        <p:spPr bwMode="auto">
          <a:xfrm>
            <a:off x="648116" y="2737036"/>
            <a:ext cx="5772237" cy="318168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t">
            <a:normAutofit fontScale="92500" lnSpcReduction="20000"/>
          </a:bodyPr>
          <a:lstStyle>
            <a:lvl1pPr marL="28575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indent="-228600" eaLnBrk="1" hangingPunct="1">
              <a:lnSpc>
                <a:spcPct val="90000"/>
              </a:lnSpc>
              <a:spcAft>
                <a:spcPts val="600"/>
              </a:spcAft>
              <a:buFont typeface="Arial" panose="020B0604020202020204" pitchFamily="34" charset="0"/>
              <a:buChar char="•"/>
            </a:pPr>
            <a:r>
              <a:rPr lang="en-US" sz="2800" dirty="0">
                <a:latin typeface="+mn-lt"/>
              </a:rPr>
              <a:t>Have houseguests? Hiring temporary employees?</a:t>
            </a:r>
          </a:p>
          <a:p>
            <a:pPr lvl="1" indent="-228600" eaLnBrk="1" hangingPunct="1">
              <a:lnSpc>
                <a:spcPct val="90000"/>
              </a:lnSpc>
              <a:spcAft>
                <a:spcPts val="600"/>
              </a:spcAft>
              <a:buFont typeface="Arial" panose="020B0604020202020204" pitchFamily="34" charset="0"/>
              <a:buChar char="•"/>
            </a:pPr>
            <a:r>
              <a:rPr lang="en-US" sz="2800" dirty="0">
                <a:latin typeface="+mn-lt"/>
              </a:rPr>
              <a:t>Train everyone with a key to your home or business on alarm operations</a:t>
            </a:r>
          </a:p>
          <a:p>
            <a:pPr lvl="1" indent="-228600" eaLnBrk="1" hangingPunct="1">
              <a:lnSpc>
                <a:spcPct val="90000"/>
              </a:lnSpc>
              <a:spcAft>
                <a:spcPts val="600"/>
              </a:spcAft>
              <a:buFont typeface="Arial" panose="020B0604020202020204" pitchFamily="34" charset="0"/>
              <a:buChar char="•"/>
            </a:pPr>
            <a:r>
              <a:rPr lang="en-US" sz="2800" dirty="0">
                <a:latin typeface="+mn-lt"/>
              </a:rPr>
              <a:t>Remind children home from college about passwords, passcodes and procedures</a:t>
            </a:r>
          </a:p>
          <a:p>
            <a:pPr lvl="1" indent="-228600" eaLnBrk="1" hangingPunct="1">
              <a:lnSpc>
                <a:spcPct val="90000"/>
              </a:lnSpc>
              <a:spcAft>
                <a:spcPts val="600"/>
              </a:spcAft>
              <a:buFont typeface="Arial" panose="020B0604020202020204" pitchFamily="34" charset="0"/>
              <a:buChar char="•"/>
            </a:pPr>
            <a:r>
              <a:rPr lang="en-US" sz="2800" dirty="0">
                <a:latin typeface="+mn-lt"/>
              </a:rPr>
              <a:t>Teach everyone with access on cancellation procedures</a:t>
            </a:r>
          </a:p>
        </p:txBody>
      </p:sp>
      <p:sp>
        <p:nvSpPr>
          <p:cNvPr id="10253" name="Freeform: Shape 10252">
            <a:extLst>
              <a:ext uri="{FF2B5EF4-FFF2-40B4-BE49-F238E27FC236}">
                <a16:creationId xmlns:a16="http://schemas.microsoft.com/office/drawing/2014/main" id="{A86541C6-61B1-4DAA-B57A-EAF3F24F0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933310" y="1"/>
            <a:ext cx="6488456" cy="3036711"/>
          </a:xfrm>
          <a:custGeom>
            <a:avLst/>
            <a:gdLst>
              <a:gd name="connsiteX0" fmla="*/ 0 w 6488456"/>
              <a:gd name="connsiteY0" fmla="*/ 0 h 3036711"/>
              <a:gd name="connsiteX1" fmla="*/ 6488456 w 6488456"/>
              <a:gd name="connsiteY1" fmla="*/ 0 h 3036711"/>
              <a:gd name="connsiteX2" fmla="*/ 6482686 w 6488456"/>
              <a:gd name="connsiteY2" fmla="*/ 114279 h 3036711"/>
              <a:gd name="connsiteX3" fmla="*/ 3244228 w 6488456"/>
              <a:gd name="connsiteY3" fmla="*/ 3036711 h 3036711"/>
              <a:gd name="connsiteX4" fmla="*/ 5771 w 6488456"/>
              <a:gd name="connsiteY4" fmla="*/ 114279 h 3036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8456" h="3036711">
                <a:moveTo>
                  <a:pt x="0" y="0"/>
                </a:moveTo>
                <a:lnTo>
                  <a:pt x="6488456" y="0"/>
                </a:lnTo>
                <a:lnTo>
                  <a:pt x="6482686" y="114279"/>
                </a:lnTo>
                <a:cubicBezTo>
                  <a:pt x="6315984" y="1755766"/>
                  <a:pt x="4929697" y="3036711"/>
                  <a:pt x="3244228" y="3036711"/>
                </a:cubicBezTo>
                <a:cubicBezTo>
                  <a:pt x="1558760" y="3036711"/>
                  <a:pt x="172473" y="1755766"/>
                  <a:pt x="5771" y="114279"/>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48" name="Picture 9"/>
          <p:cNvPicPr>
            <a:picLocks noChangeAspect="1"/>
          </p:cNvPicPr>
          <p:nvPr/>
        </p:nvPicPr>
        <p:blipFill rotWithShape="1">
          <a:blip r:embed="rId3">
            <a:extLst>
              <a:ext uri="{28A0092B-C50C-407E-A947-70E740481C1C}">
                <a14:useLocalDpi xmlns:a14="http://schemas.microsoft.com/office/drawing/2010/main" val="0"/>
              </a:ext>
            </a:extLst>
          </a:blip>
          <a:srcRect t="18255" r="2" b="17208"/>
          <a:stretch/>
        </p:blipFill>
        <p:spPr bwMode="auto">
          <a:xfrm>
            <a:off x="5142944" y="3"/>
            <a:ext cx="6069184" cy="2839783"/>
          </a:xfrm>
          <a:custGeom>
            <a:avLst/>
            <a:gdLst/>
            <a:ahLst/>
            <a:cxnLst/>
            <a:rect l="l" t="t" r="r" b="b"/>
            <a:pathLst>
              <a:path w="6069184" h="2839783">
                <a:moveTo>
                  <a:pt x="0" y="0"/>
                </a:moveTo>
                <a:lnTo>
                  <a:pt x="6069184" y="0"/>
                </a:lnTo>
                <a:lnTo>
                  <a:pt x="6063823" y="106160"/>
                </a:lnTo>
                <a:cubicBezTo>
                  <a:pt x="5907891" y="1641596"/>
                  <a:pt x="4611168" y="2839783"/>
                  <a:pt x="3034592" y="2839783"/>
                </a:cubicBezTo>
                <a:cubicBezTo>
                  <a:pt x="1458016" y="2839783"/>
                  <a:pt x="161292" y="1641596"/>
                  <a:pt x="5360" y="106160"/>
                </a:cubicBez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5" name="Freeform: Shape 10254">
            <a:extLst>
              <a:ext uri="{FF2B5EF4-FFF2-40B4-BE49-F238E27FC236}">
                <a16:creationId xmlns:a16="http://schemas.microsoft.com/office/drawing/2014/main" id="{71750011-2006-46BB-AFDE-C6E4617523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93989" y="2900758"/>
            <a:ext cx="5198011" cy="3957242"/>
          </a:xfrm>
          <a:custGeom>
            <a:avLst/>
            <a:gdLst>
              <a:gd name="connsiteX0" fmla="*/ 1942747 w 5198011"/>
              <a:gd name="connsiteY0" fmla="*/ 0 h 3957242"/>
              <a:gd name="connsiteX1" fmla="*/ 5198011 w 5198011"/>
              <a:gd name="connsiteY1" fmla="*/ 3255264 h 3957242"/>
              <a:gd name="connsiteX2" fmla="*/ 5131876 w 5198011"/>
              <a:gd name="connsiteY2" fmla="*/ 3911314 h 3957242"/>
              <a:gd name="connsiteX3" fmla="*/ 5120066 w 5198011"/>
              <a:gd name="connsiteY3" fmla="*/ 3957242 h 3957242"/>
              <a:gd name="connsiteX4" fmla="*/ 0 w 5198011"/>
              <a:gd name="connsiteY4" fmla="*/ 3957242 h 3957242"/>
              <a:gd name="connsiteX5" fmla="*/ 0 w 5198011"/>
              <a:gd name="connsiteY5" fmla="*/ 647700 h 3957242"/>
              <a:gd name="connsiteX6" fmla="*/ 122698 w 5198011"/>
              <a:gd name="connsiteY6" fmla="*/ 555948 h 3957242"/>
              <a:gd name="connsiteX7" fmla="*/ 1942747 w 5198011"/>
              <a:gd name="connsiteY7" fmla="*/ 0 h 3957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8011" h="3957242">
                <a:moveTo>
                  <a:pt x="1942747" y="0"/>
                </a:moveTo>
                <a:cubicBezTo>
                  <a:pt x="3740580" y="0"/>
                  <a:pt x="5198011" y="1457431"/>
                  <a:pt x="5198011" y="3255264"/>
                </a:cubicBezTo>
                <a:cubicBezTo>
                  <a:pt x="5198011" y="3479993"/>
                  <a:pt x="5175239" y="3699404"/>
                  <a:pt x="5131876" y="3911314"/>
                </a:cubicBezTo>
                <a:lnTo>
                  <a:pt x="5120066" y="3957242"/>
                </a:lnTo>
                <a:lnTo>
                  <a:pt x="0" y="3957242"/>
                </a:lnTo>
                <a:lnTo>
                  <a:pt x="0" y="647700"/>
                </a:lnTo>
                <a:lnTo>
                  <a:pt x="122698" y="555948"/>
                </a:lnTo>
                <a:cubicBezTo>
                  <a:pt x="642241" y="204951"/>
                  <a:pt x="1268560" y="0"/>
                  <a:pt x="1942747" y="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43" name="Content Placeholder 5"/>
          <p:cNvPicPr>
            <a:picLocks noGrp="1" noChangeAspect="1"/>
          </p:cNvPicPr>
          <p:nvPr>
            <p:ph idx="1"/>
          </p:nvPr>
        </p:nvPicPr>
        <p:blipFill rotWithShape="1">
          <a:blip r:embed="rId4">
            <a:extLst>
              <a:ext uri="{28A0092B-C50C-407E-A947-70E740481C1C}">
                <a14:useLocalDpi xmlns:a14="http://schemas.microsoft.com/office/drawing/2010/main" val="0"/>
              </a:ext>
            </a:extLst>
          </a:blip>
          <a:srcRect t="15715" r="1" b="25869"/>
          <a:stretch/>
        </p:blipFill>
        <p:spPr>
          <a:xfrm>
            <a:off x="7190587" y="3124784"/>
            <a:ext cx="5001415" cy="3733214"/>
          </a:xfrm>
          <a:custGeom>
            <a:avLst/>
            <a:gdLst/>
            <a:ahLst/>
            <a:cxnLst/>
            <a:rect l="l" t="t" r="r" b="b"/>
            <a:pathLst>
              <a:path w="5001415" h="3733214">
                <a:moveTo>
                  <a:pt x="3044952" y="0"/>
                </a:moveTo>
                <a:cubicBezTo>
                  <a:pt x="3780687" y="0"/>
                  <a:pt x="4455477" y="260939"/>
                  <a:pt x="4981824" y="695319"/>
                </a:cubicBezTo>
                <a:lnTo>
                  <a:pt x="5001415" y="713124"/>
                </a:lnTo>
                <a:lnTo>
                  <a:pt x="5001415" y="3733214"/>
                </a:lnTo>
                <a:lnTo>
                  <a:pt x="81043" y="3733214"/>
                </a:lnTo>
                <a:lnTo>
                  <a:pt x="61862" y="3658617"/>
                </a:lnTo>
                <a:cubicBezTo>
                  <a:pt x="21301" y="3460397"/>
                  <a:pt x="0" y="3255162"/>
                  <a:pt x="0" y="3044952"/>
                </a:cubicBezTo>
                <a:cubicBezTo>
                  <a:pt x="0" y="1363271"/>
                  <a:pt x="1363271" y="0"/>
                  <a:pt x="3044952" y="0"/>
                </a:cubicBezTo>
                <a:close/>
              </a:path>
            </a:pathLst>
          </a:custGeom>
        </p:spPr>
      </p:pic>
      <p:sp>
        <p:nvSpPr>
          <p:cNvPr id="10245" name="Slide Number Placeholder 3"/>
          <p:cNvSpPr>
            <a:spLocks noGrp="1"/>
          </p:cNvSpPr>
          <p:nvPr>
            <p:ph type="sldNum" sz="quarter" idx="12"/>
          </p:nvPr>
        </p:nvSpPr>
        <p:spPr>
          <a:xfrm>
            <a:off x="11503251" y="6243921"/>
            <a:ext cx="548640" cy="548640"/>
          </a:xfrm>
          <a:prstGeom prst="ellipse">
            <a:avLst/>
          </a:prstGeom>
          <a:solidFill>
            <a:srgbClr val="7D4F41"/>
          </a:solid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spcAft>
                <a:spcPts val="600"/>
              </a:spcAft>
            </a:pPr>
            <a:fld id="{6418291E-A92D-480C-9210-29834411D825}" type="slidenum">
              <a:rPr lang="en-US" sz="1500">
                <a:solidFill>
                  <a:srgbClr val="FFFFFF"/>
                </a:solidFill>
                <a:latin typeface="+mn-lt"/>
              </a:rPr>
              <a:pPr algn="ctr" eaLnBrk="1" hangingPunct="1">
                <a:spcAft>
                  <a:spcPts val="600"/>
                </a:spcAft>
              </a:pPr>
              <a:t>5</a:t>
            </a:fld>
            <a:endParaRPr lang="en-US" sz="1500">
              <a:solidFill>
                <a:srgbClr val="FFFFFF"/>
              </a:solidFill>
              <a:latin typeface="+mn-lt"/>
            </a:endParaRPr>
          </a:p>
        </p:txBody>
      </p:sp>
    </p:spTree>
  </p:cSld>
  <p:clrMapOvr>
    <a:overrideClrMapping bg1="dk1" tx1="lt1" bg2="dk2" tx2="lt2" accent1="accent1" accent2="accent2" accent3="accent3" accent4="accent4" accent5="accent5" accent6="accent6" hlink="hlink" folHlink="folHlink"/>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82" name="Rectangle 11275">
            <a:extLst>
              <a:ext uri="{FF2B5EF4-FFF2-40B4-BE49-F238E27FC236}">
                <a16:creationId xmlns:a16="http://schemas.microsoft.com/office/drawing/2014/main" id="{114C78B5-EC6B-4A39-8860-705100867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67" name="Title 1"/>
          <p:cNvSpPr>
            <a:spLocks noGrp="1"/>
          </p:cNvSpPr>
          <p:nvPr>
            <p:ph type="title"/>
          </p:nvPr>
        </p:nvSpPr>
        <p:spPr>
          <a:xfrm>
            <a:off x="838200" y="4669978"/>
            <a:ext cx="2907890" cy="1173700"/>
          </a:xfrm>
        </p:spPr>
        <p:txBody>
          <a:bodyPr vert="horz" lIns="91440" tIns="45720" rIns="91440" bIns="45720" rtlCol="0" anchor="t">
            <a:normAutofit fontScale="90000"/>
          </a:bodyPr>
          <a:lstStyle/>
          <a:p>
            <a:r>
              <a:rPr lang="en-US" sz="3700" kern="1200" dirty="0">
                <a:solidFill>
                  <a:srgbClr val="FFFF00"/>
                </a:solidFill>
                <a:latin typeface="+mj-lt"/>
                <a:ea typeface="+mj-ea"/>
                <a:cs typeface="+mj-cs"/>
              </a:rPr>
              <a:t>Contact Your Alarm Company</a:t>
            </a:r>
          </a:p>
        </p:txBody>
      </p:sp>
      <p:pic>
        <p:nvPicPr>
          <p:cNvPr id="11268" name="Content Placeholder 1"/>
          <p:cNvPicPr>
            <a:picLocks noGrp="1" noChangeAspect="1"/>
          </p:cNvPicPr>
          <p:nvPr>
            <p:ph idx="1"/>
          </p:nvPr>
        </p:nvPicPr>
        <p:blipFill rotWithShape="1">
          <a:blip r:embed="rId3">
            <a:extLst>
              <a:ext uri="{28A0092B-C50C-407E-A947-70E740481C1C}">
                <a14:useLocalDpi xmlns:a14="http://schemas.microsoft.com/office/drawing/2010/main" val="0"/>
              </a:ext>
            </a:extLst>
          </a:blip>
          <a:srcRect r="1" b="2711"/>
          <a:stretch/>
        </p:blipFill>
        <p:spPr>
          <a:xfrm>
            <a:off x="20" y="10"/>
            <a:ext cx="4000480" cy="3904882"/>
          </a:xfrm>
          <a:custGeom>
            <a:avLst/>
            <a:gdLst/>
            <a:ahLst/>
            <a:cxnLst/>
            <a:rect l="l" t="t" r="r" b="b"/>
            <a:pathLst>
              <a:path w="4000500" h="3413410">
                <a:moveTo>
                  <a:pt x="0" y="0"/>
                </a:moveTo>
                <a:lnTo>
                  <a:pt x="4000500" y="0"/>
                </a:lnTo>
                <a:lnTo>
                  <a:pt x="4000500" y="3330603"/>
                </a:lnTo>
                <a:lnTo>
                  <a:pt x="416174" y="3413410"/>
                </a:lnTo>
                <a:lnTo>
                  <a:pt x="0" y="3408169"/>
                </a:lnTo>
                <a:close/>
              </a:path>
            </a:pathLst>
          </a:custGeom>
        </p:spPr>
      </p:pic>
      <p:pic>
        <p:nvPicPr>
          <p:cNvPr id="11270" name="Picture 2"/>
          <p:cNvPicPr>
            <a:picLocks noChangeAspect="1"/>
          </p:cNvPicPr>
          <p:nvPr/>
        </p:nvPicPr>
        <p:blipFill rotWithShape="1">
          <a:blip r:embed="rId4">
            <a:extLst>
              <a:ext uri="{28A0092B-C50C-407E-A947-70E740481C1C}">
                <a14:useLocalDpi xmlns:a14="http://schemas.microsoft.com/office/drawing/2010/main" val="0"/>
              </a:ext>
            </a:extLst>
          </a:blip>
          <a:srcRect r="20673" b="-2"/>
          <a:stretch/>
        </p:blipFill>
        <p:spPr bwMode="auto">
          <a:xfrm>
            <a:off x="4191002" y="10"/>
            <a:ext cx="3809998" cy="3904881"/>
          </a:xfrm>
          <a:custGeom>
            <a:avLst/>
            <a:gdLst/>
            <a:ahLst/>
            <a:cxnLst/>
            <a:rect l="l" t="t" r="r" b="b"/>
            <a:pathLst>
              <a:path w="3809998" h="3361533">
                <a:moveTo>
                  <a:pt x="0" y="0"/>
                </a:moveTo>
                <a:lnTo>
                  <a:pt x="3809998" y="0"/>
                </a:lnTo>
                <a:lnTo>
                  <a:pt x="3809998" y="3353206"/>
                </a:lnTo>
                <a:lnTo>
                  <a:pt x="1781628" y="3181423"/>
                </a:lnTo>
                <a:lnTo>
                  <a:pt x="0" y="3361533"/>
                </a:ln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4"/>
          <p:cNvPicPr>
            <a:picLocks noChangeAspect="1"/>
          </p:cNvPicPr>
          <p:nvPr/>
        </p:nvPicPr>
        <p:blipFill rotWithShape="1">
          <a:blip r:embed="rId5">
            <a:extLst>
              <a:ext uri="{28A0092B-C50C-407E-A947-70E740481C1C}">
                <a14:useLocalDpi xmlns:a14="http://schemas.microsoft.com/office/drawing/2010/main" val="0"/>
              </a:ext>
            </a:extLst>
          </a:blip>
          <a:srcRect t="6083" r="-2" b="26848"/>
          <a:stretch/>
        </p:blipFill>
        <p:spPr bwMode="auto">
          <a:xfrm>
            <a:off x="8191500" y="-1"/>
            <a:ext cx="4000500" cy="4008409"/>
          </a:xfrm>
          <a:custGeom>
            <a:avLst/>
            <a:gdLst/>
            <a:ahLst/>
            <a:cxnLst/>
            <a:rect l="l" t="t" r="r" b="b"/>
            <a:pathLst>
              <a:path w="4000500" h="3403026">
                <a:moveTo>
                  <a:pt x="0" y="0"/>
                </a:moveTo>
                <a:lnTo>
                  <a:pt x="4000500" y="0"/>
                </a:lnTo>
                <a:lnTo>
                  <a:pt x="4000500" y="3403026"/>
                </a:lnTo>
                <a:lnTo>
                  <a:pt x="9072" y="3370108"/>
                </a:lnTo>
                <a:lnTo>
                  <a:pt x="0" y="3369340"/>
                </a:ln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Slide Number Placeholder 3"/>
          <p:cNvSpPr>
            <a:spLocks noGrp="1"/>
          </p:cNvSpPr>
          <p:nvPr>
            <p:ph type="sldNum" sz="quarter" idx="12"/>
          </p:nvPr>
        </p:nvSpPr>
        <p:spPr>
          <a:xfrm>
            <a:off x="11537591" y="6150114"/>
            <a:ext cx="473792" cy="707886"/>
          </a:xfrm>
        </p:spPr>
        <p:txBody>
          <a:bodyPr vert="horz" lIns="91440" tIns="45720" rIns="91440" bIns="45720" rtlCol="0" anchor="ct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pPr>
            <a:fld id="{13A212CB-4F11-4E62-9423-F5D02A709F62}" type="slidenum">
              <a:rPr lang="en-US" sz="2800">
                <a:solidFill>
                  <a:srgbClr val="FFFFFF"/>
                </a:solidFill>
                <a:latin typeface="+mn-lt"/>
              </a:rPr>
              <a:pPr eaLnBrk="1" hangingPunct="1">
                <a:lnSpc>
                  <a:spcPct val="90000"/>
                </a:lnSpc>
                <a:spcAft>
                  <a:spcPts val="600"/>
                </a:spcAft>
              </a:pPr>
              <a:t>6</a:t>
            </a:fld>
            <a:endParaRPr lang="en-US" sz="2800" dirty="0">
              <a:solidFill>
                <a:srgbClr val="FFFFFF"/>
              </a:solidFill>
              <a:latin typeface="+mn-lt"/>
            </a:endParaRPr>
          </a:p>
        </p:txBody>
      </p:sp>
      <p:grpSp>
        <p:nvGrpSpPr>
          <p:cNvPr id="11283" name="Group 11277">
            <a:extLst>
              <a:ext uri="{FF2B5EF4-FFF2-40B4-BE49-F238E27FC236}">
                <a16:creationId xmlns:a16="http://schemas.microsoft.com/office/drawing/2014/main" id="{A50943B0-FDF7-4C2C-B784-9208C945A8C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528992"/>
            <a:ext cx="12192000" cy="757168"/>
            <a:chOff x="0" y="2959818"/>
            <a:chExt cx="12192000" cy="757168"/>
          </a:xfrm>
        </p:grpSpPr>
        <p:sp>
          <p:nvSpPr>
            <p:cNvPr id="11279" name="Freeform: Shape 11278">
              <a:extLst>
                <a:ext uri="{FF2B5EF4-FFF2-40B4-BE49-F238E27FC236}">
                  <a16:creationId xmlns:a16="http://schemas.microsoft.com/office/drawing/2014/main" id="{64021FAB-FA86-49DE-8FC9-585A1729B7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solidFill>
              <a:srgbClr val="FFFFFF"/>
            </a:solidFill>
            <a:ln w="12700" cap="flat" cmpd="sng" algn="ctr">
              <a:noFill/>
              <a:prstDash val="solid"/>
              <a:miter lim="800000"/>
            </a:ln>
            <a:effectLst>
              <a:outerShdw blurRad="381000" dist="1524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284" name="Freeform: Shape 11279">
              <a:extLst>
                <a:ext uri="{FF2B5EF4-FFF2-40B4-BE49-F238E27FC236}">
                  <a16:creationId xmlns:a16="http://schemas.microsoft.com/office/drawing/2014/main" id="{7B58B526-A432-4EB5-AA70-2BB897257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blipFill>
              <a:blip r:embed="rId6">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1" name="TextBox 10"/>
          <p:cNvSpPr txBox="1"/>
          <p:nvPr/>
        </p:nvSpPr>
        <p:spPr>
          <a:xfrm>
            <a:off x="4191002" y="4371824"/>
            <a:ext cx="7165973" cy="2375563"/>
          </a:xfrm>
          <a:prstGeom prst="rect">
            <a:avLst/>
          </a:prstGeom>
        </p:spPr>
        <p:txBody>
          <a:bodyPr vert="horz" lIns="91440" tIns="45720" rIns="91440" bIns="45720" rtlCol="0">
            <a:normAutofit fontScale="92500" lnSpcReduction="20000"/>
          </a:bodyPr>
          <a:lstStyle/>
          <a:p>
            <a:pPr marL="285750" indent="-228600">
              <a:lnSpc>
                <a:spcPct val="90000"/>
              </a:lnSpc>
              <a:spcAft>
                <a:spcPts val="600"/>
              </a:spcAft>
              <a:buFont typeface="Arial" panose="020B0604020202020204" pitchFamily="34" charset="0"/>
              <a:buChar char="•"/>
              <a:defRPr/>
            </a:pPr>
            <a:r>
              <a:rPr lang="en-US" sz="2600" b="1" dirty="0">
                <a:solidFill>
                  <a:schemeClr val="accent4">
                    <a:lumMod val="40000"/>
                    <a:lumOff val="60000"/>
                  </a:schemeClr>
                </a:solidFill>
              </a:rPr>
              <a:t>Alarm Company and House-sitters</a:t>
            </a:r>
          </a:p>
          <a:p>
            <a:pPr marL="742950" lvl="1" indent="-228600">
              <a:lnSpc>
                <a:spcPct val="90000"/>
              </a:lnSpc>
              <a:spcAft>
                <a:spcPts val="600"/>
              </a:spcAft>
              <a:buFont typeface="Arial" panose="020B0604020202020204" pitchFamily="34" charset="0"/>
              <a:buChar char="•"/>
              <a:defRPr/>
            </a:pPr>
            <a:r>
              <a:rPr lang="en-US" sz="2400" dirty="0">
                <a:solidFill>
                  <a:schemeClr val="bg1">
                    <a:alpha val="80000"/>
                  </a:schemeClr>
                </a:solidFill>
              </a:rPr>
              <a:t>Advise your alarm company when you are out of town</a:t>
            </a:r>
          </a:p>
          <a:p>
            <a:pPr marL="742950" lvl="1" indent="-228600">
              <a:lnSpc>
                <a:spcPct val="90000"/>
              </a:lnSpc>
              <a:spcAft>
                <a:spcPts val="600"/>
              </a:spcAft>
              <a:buFont typeface="Arial" panose="020B0604020202020204" pitchFamily="34" charset="0"/>
              <a:buChar char="•"/>
              <a:defRPr/>
            </a:pPr>
            <a:r>
              <a:rPr lang="en-US" sz="2400" dirty="0">
                <a:solidFill>
                  <a:schemeClr val="bg1">
                    <a:alpha val="80000"/>
                  </a:schemeClr>
                </a:solidFill>
              </a:rPr>
              <a:t>Provide phone numbers to contact you while you’re gone.</a:t>
            </a:r>
          </a:p>
          <a:p>
            <a:pPr marL="742950" lvl="1" indent="-228600">
              <a:lnSpc>
                <a:spcPct val="90000"/>
              </a:lnSpc>
              <a:spcAft>
                <a:spcPts val="600"/>
              </a:spcAft>
              <a:buFont typeface="Arial" panose="020B0604020202020204" pitchFamily="34" charset="0"/>
              <a:buChar char="•"/>
              <a:defRPr/>
            </a:pPr>
            <a:r>
              <a:rPr lang="en-US" sz="2400" dirty="0">
                <a:solidFill>
                  <a:schemeClr val="bg1">
                    <a:alpha val="80000"/>
                  </a:schemeClr>
                </a:solidFill>
              </a:rPr>
              <a:t>Request temporary passwords for house-sitters</a:t>
            </a:r>
          </a:p>
          <a:p>
            <a:pPr marL="742950" lvl="1" indent="-228600">
              <a:lnSpc>
                <a:spcPct val="90000"/>
              </a:lnSpc>
              <a:spcAft>
                <a:spcPts val="600"/>
              </a:spcAft>
              <a:buFont typeface="Arial" panose="020B0604020202020204" pitchFamily="34" charset="0"/>
              <a:buChar char="•"/>
              <a:defRPr/>
            </a:pPr>
            <a:r>
              <a:rPr lang="en-US" sz="2400" dirty="0">
                <a:solidFill>
                  <a:schemeClr val="bg1">
                    <a:alpha val="80000"/>
                  </a:schemeClr>
                </a:solidFill>
              </a:rPr>
              <a:t>Train house-sitters in alarm system operations, cancellation procedures and use of temporary passwords</a:t>
            </a:r>
          </a:p>
          <a:p>
            <a:pPr indent="-228600">
              <a:lnSpc>
                <a:spcPct val="90000"/>
              </a:lnSpc>
              <a:spcAft>
                <a:spcPts val="600"/>
              </a:spcAft>
              <a:buFont typeface="Arial" panose="020B0604020202020204" pitchFamily="34" charset="0"/>
              <a:buChar char="•"/>
              <a:defRPr/>
            </a:pPr>
            <a:endParaRPr lang="en-US" sz="2400" dirty="0">
              <a:solidFill>
                <a:schemeClr val="bg1">
                  <a:alpha val="80000"/>
                </a:schemeClr>
              </a:solidFill>
            </a:endParaRPr>
          </a:p>
        </p:txBody>
      </p:sp>
      <p:pic>
        <p:nvPicPr>
          <p:cNvPr id="20" name="Picture 19" descr="Logo&#10;&#10;Description automatically generated">
            <a:extLst>
              <a:ext uri="{FF2B5EF4-FFF2-40B4-BE49-F238E27FC236}">
                <a16:creationId xmlns:a16="http://schemas.microsoft.com/office/drawing/2014/main" id="{BE6553B9-DA37-817A-D1B1-1B5E1ADF9CC5}"/>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56425" y="6169923"/>
            <a:ext cx="1912347" cy="730467"/>
          </a:xfrm>
          <a:prstGeom prst="rect">
            <a:avLst/>
          </a:prstGeom>
        </p:spPr>
      </p:pic>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9" name="Rectangle 1229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rgbClr val="4A3A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291" name="Title 1"/>
          <p:cNvSpPr>
            <a:spLocks noGrp="1"/>
          </p:cNvSpPr>
          <p:nvPr>
            <p:ph type="title"/>
          </p:nvPr>
        </p:nvSpPr>
        <p:spPr>
          <a:xfrm>
            <a:off x="524256" y="516804"/>
            <a:ext cx="6594189" cy="1625210"/>
          </a:xfrm>
        </p:spPr>
        <p:txBody>
          <a:bodyPr vert="horz" lIns="91440" tIns="45720" rIns="91440" bIns="45720" rtlCol="0" anchor="ctr">
            <a:normAutofit/>
          </a:bodyPr>
          <a:lstStyle/>
          <a:p>
            <a:r>
              <a:rPr lang="en-US" kern="1200" dirty="0">
                <a:solidFill>
                  <a:srgbClr val="FFFFFF"/>
                </a:solidFill>
                <a:latin typeface="+mj-lt"/>
                <a:ea typeface="+mj-ea"/>
                <a:cs typeface="+mj-cs"/>
              </a:rPr>
              <a:t>Safe and Happy Holidays!</a:t>
            </a:r>
          </a:p>
        </p:txBody>
      </p:sp>
      <p:sp>
        <p:nvSpPr>
          <p:cNvPr id="12301" name="Rectangle 12300">
            <a:extLst>
              <a:ext uri="{FF2B5EF4-FFF2-40B4-BE49-F238E27FC236}">
                <a16:creationId xmlns:a16="http://schemas.microsoft.com/office/drawing/2014/main" id="{36D30126-6314-4A93-B27E-5C66CF7819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184" y="2432305"/>
            <a:ext cx="7056669" cy="4102852"/>
          </a:xfrm>
          <a:prstGeom prst="rect">
            <a:avLst/>
          </a:prstGeom>
          <a:solidFill>
            <a:srgbClr val="7F7F7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People at Parties. Size: 153 x 108. Source: www.all4women.co.za"/>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a:xfrm>
            <a:off x="1272481" y="2660288"/>
            <a:ext cx="5168435" cy="3401300"/>
          </a:xfrm>
          <a:prstGeom prst="rect">
            <a:avLst/>
          </a:prstGeom>
        </p:spPr>
      </p:pic>
      <p:sp>
        <p:nvSpPr>
          <p:cNvPr id="12303" name="Rectangle 1230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294" name="TextBox 2"/>
          <p:cNvSpPr txBox="1">
            <a:spLocks noChangeArrowheads="1"/>
          </p:cNvSpPr>
          <p:nvPr/>
        </p:nvSpPr>
        <p:spPr bwMode="auto">
          <a:xfrm>
            <a:off x="8029319" y="917725"/>
            <a:ext cx="3424739" cy="4852362"/>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pPr>
            <a:r>
              <a:rPr lang="en-US" sz="3600" dirty="0">
                <a:solidFill>
                  <a:srgbClr val="FFFFFF"/>
                </a:solidFill>
                <a:latin typeface="+mn-lt"/>
              </a:rPr>
              <a:t>With everyone’s help, you make your holidays safe, happy and false alarm free!</a:t>
            </a:r>
          </a:p>
        </p:txBody>
      </p:sp>
      <p:sp>
        <p:nvSpPr>
          <p:cNvPr id="12293" name="Slide Number Placeholder 3"/>
          <p:cNvSpPr>
            <a:spLocks noGrp="1"/>
          </p:cNvSpPr>
          <p:nvPr>
            <p:ph type="sldNum" sz="quarter" idx="12"/>
          </p:nvPr>
        </p:nvSpPr>
        <p:spPr>
          <a:xfrm>
            <a:off x="10480391" y="6535157"/>
            <a:ext cx="973667" cy="274320"/>
          </a:xfrm>
        </p:spPr>
        <p:txBody>
          <a:bodyPr vert="horz" lIns="91440" tIns="45720" rIns="91440" bIns="45720" rtlCol="0" anchor="ctr">
            <a:normAutofit fontScale="92500" lnSpcReduction="10000"/>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7F88A3D7-B3B3-4A8F-8A9F-44D70A16EE80}" type="slidenum">
              <a:rPr lang="en-US" sz="1400">
                <a:solidFill>
                  <a:schemeClr val="tx1">
                    <a:lumMod val="50000"/>
                    <a:lumOff val="50000"/>
                  </a:schemeClr>
                </a:solidFill>
                <a:latin typeface="+mn-lt"/>
              </a:rPr>
              <a:pPr eaLnBrk="1" hangingPunct="1">
                <a:spcAft>
                  <a:spcPts val="600"/>
                </a:spcAft>
              </a:pPr>
              <a:t>7</a:t>
            </a:fld>
            <a:endParaRPr lang="en-US" sz="1400">
              <a:solidFill>
                <a:schemeClr val="tx1">
                  <a:lumMod val="50000"/>
                  <a:lumOff val="50000"/>
                </a:schemeClr>
              </a:solidFill>
              <a:latin typeface="+mn-lt"/>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9" name="Rectangle 13318">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2"/>
            <a:ext cx="4182520" cy="3603164"/>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81C7529E-BFE0-CBC2-A857-9930982401B6}"/>
              </a:ext>
            </a:extLst>
          </p:cNvPr>
          <p:cNvSpPr>
            <a:spLocks noGrp="1"/>
          </p:cNvSpPr>
          <p:nvPr>
            <p:ph type="title"/>
          </p:nvPr>
        </p:nvSpPr>
        <p:spPr>
          <a:xfrm>
            <a:off x="774700" y="762000"/>
            <a:ext cx="3595973" cy="3018430"/>
          </a:xfrm>
        </p:spPr>
        <p:txBody>
          <a:bodyPr vert="horz" lIns="91440" tIns="45720" rIns="91440" bIns="45720" rtlCol="0" anchor="ctr">
            <a:normAutofit/>
          </a:bodyPr>
          <a:lstStyle/>
          <a:p>
            <a:r>
              <a:rPr lang="en-US" kern="1200">
                <a:solidFill>
                  <a:srgbClr val="FFFFFF"/>
                </a:solidFill>
                <a:latin typeface="+mj-lt"/>
                <a:ea typeface="+mj-ea"/>
                <a:cs typeface="+mj-cs"/>
              </a:rPr>
              <a:t>Contact Us</a:t>
            </a:r>
          </a:p>
        </p:txBody>
      </p:sp>
      <p:sp>
        <p:nvSpPr>
          <p:cNvPr id="13321" name="Rectangle 13320">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836" y="450221"/>
            <a:ext cx="4899923" cy="5948858"/>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lumMod val="85000"/>
                </a:prstClr>
              </a:solidFill>
              <a:effectLst/>
              <a:uLnTx/>
              <a:uFillTx/>
              <a:latin typeface="Calibri" panose="020F0502020204030204"/>
              <a:ea typeface="+mn-ea"/>
              <a:cs typeface="+mn-cs"/>
            </a:endParaRPr>
          </a:p>
        </p:txBody>
      </p:sp>
      <p:sp>
        <p:nvSpPr>
          <p:cNvPr id="4" name="Content Placeholder 3">
            <a:extLst>
              <a:ext uri="{FF2B5EF4-FFF2-40B4-BE49-F238E27FC236}">
                <a16:creationId xmlns:a16="http://schemas.microsoft.com/office/drawing/2014/main" id="{66EFE632-A9A6-A13C-6A18-0787AEA496F9}"/>
              </a:ext>
            </a:extLst>
          </p:cNvPr>
          <p:cNvSpPr>
            <a:spLocks noGrp="1"/>
          </p:cNvSpPr>
          <p:nvPr>
            <p:ph sz="half" idx="1"/>
          </p:nvPr>
        </p:nvSpPr>
        <p:spPr>
          <a:xfrm>
            <a:off x="4966930" y="909143"/>
            <a:ext cx="4578076" cy="5029586"/>
          </a:xfrm>
        </p:spPr>
        <p:txBody>
          <a:bodyPr vert="horz" lIns="91440" tIns="45720" rIns="91440" bIns="45720" rtlCol="0" anchor="ctr">
            <a:normAutofit/>
          </a:bodyPr>
          <a:lstStyle/>
          <a:p>
            <a:pPr marL="0" indent="0" algn="ctr">
              <a:spcAft>
                <a:spcPts val="600"/>
              </a:spcAft>
              <a:buNone/>
            </a:pPr>
            <a:r>
              <a:rPr lang="en-US" sz="2400" b="1" dirty="0"/>
              <a:t>False Alarm Reduction Association</a:t>
            </a:r>
            <a:br>
              <a:rPr lang="en-US" sz="2400" b="1" dirty="0"/>
            </a:br>
            <a:r>
              <a:rPr lang="en-US" sz="2400" dirty="0"/>
              <a:t>10024 Vanderbilt Circle #4</a:t>
            </a:r>
            <a:br>
              <a:rPr lang="en-US" sz="2400" dirty="0"/>
            </a:br>
            <a:r>
              <a:rPr lang="en-US" sz="2400" dirty="0"/>
              <a:t>Rockville MD 20850</a:t>
            </a:r>
          </a:p>
          <a:p>
            <a:pPr marL="0" indent="0" algn="ctr">
              <a:spcAft>
                <a:spcPts val="600"/>
              </a:spcAft>
              <a:buNone/>
            </a:pPr>
            <a:r>
              <a:rPr lang="en-US" sz="2400" dirty="0"/>
              <a:t>301- 519-9237 </a:t>
            </a:r>
          </a:p>
          <a:p>
            <a:pPr marL="0" indent="0" algn="ctr">
              <a:spcAft>
                <a:spcPts val="600"/>
              </a:spcAft>
              <a:buNone/>
            </a:pPr>
            <a:r>
              <a:rPr lang="en-US" sz="2400" dirty="0"/>
              <a:t>Brad Shipp, Executive Director</a:t>
            </a:r>
            <a:br>
              <a:rPr lang="en-US" sz="2400" dirty="0"/>
            </a:br>
            <a:r>
              <a:rPr lang="en-US" sz="2400" dirty="0">
                <a:hlinkClick r:id="rId2"/>
              </a:rPr>
              <a:t>bradshipp@4yoursolution.com</a:t>
            </a:r>
            <a:endParaRPr lang="en-US" sz="2400" dirty="0"/>
          </a:p>
          <a:p>
            <a:pPr marL="0" indent="0" algn="ctr">
              <a:spcAft>
                <a:spcPts val="600"/>
              </a:spcAft>
              <a:buNone/>
            </a:pPr>
            <a:r>
              <a:rPr lang="en-US" sz="2400" dirty="0">
                <a:hlinkClick r:id="rId3"/>
              </a:rPr>
              <a:t>www.faraonline.org</a:t>
            </a:r>
            <a:endParaRPr lang="en-US" sz="2400" dirty="0"/>
          </a:p>
          <a:p>
            <a:endParaRPr lang="en-US" sz="2400" dirty="0"/>
          </a:p>
        </p:txBody>
      </p:sp>
      <p:sp>
        <p:nvSpPr>
          <p:cNvPr id="13323" name="Rectangle 13322">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5866" y="450221"/>
            <a:ext cx="1868033" cy="3603165"/>
          </a:xfrm>
          <a:prstGeom prst="rect">
            <a:avLst/>
          </a:prstGeom>
          <a:solidFill>
            <a:srgbClr val="358F9A"/>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 name="Content Placeholder 6" descr="Logo, company name&#10;&#10;Description automatically generated">
            <a:extLst>
              <a:ext uri="{FF2B5EF4-FFF2-40B4-BE49-F238E27FC236}">
                <a16:creationId xmlns:a16="http://schemas.microsoft.com/office/drawing/2014/main" id="{0DEFBAE6-5513-8B76-DE14-8CED696D17D4}"/>
              </a:ext>
            </a:extLst>
          </p:cNvPr>
          <p:cNvPicPr>
            <a:picLocks noGrp="1" noChangeAspect="1"/>
          </p:cNvPicPr>
          <p:nvPr>
            <p:ph sz="half" idx="2"/>
          </p:nvPr>
        </p:nvPicPr>
        <p:blipFill>
          <a:blip r:embed="rId4" cstate="screen">
            <a:extLst>
              <a:ext uri="{28A0092B-C50C-407E-A947-70E740481C1C}">
                <a14:useLocalDpi xmlns:a14="http://schemas.microsoft.com/office/drawing/2010/main"/>
              </a:ext>
            </a:extLst>
          </a:blip>
          <a:stretch>
            <a:fillRect/>
          </a:stretch>
        </p:blipFill>
        <p:spPr>
          <a:xfrm>
            <a:off x="471770" y="4501270"/>
            <a:ext cx="4182519" cy="1599813"/>
          </a:xfrm>
          <a:prstGeom prst="rect">
            <a:avLst/>
          </a:prstGeom>
        </p:spPr>
      </p:pic>
      <p:sp>
        <p:nvSpPr>
          <p:cNvPr id="13325" name="Rectangle 13324">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3746" y="4214253"/>
            <a:ext cx="1868033" cy="2173848"/>
          </a:xfrm>
          <a:prstGeom prst="rect">
            <a:avLst/>
          </a:prstGeom>
          <a:solidFill>
            <a:srgbClr val="72BDF3"/>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314" name="Slide Number Placeholder 3"/>
          <p:cNvSpPr>
            <a:spLocks noGrp="1"/>
          </p:cNvSpPr>
          <p:nvPr>
            <p:ph type="sldNum" sz="quarter" idx="12"/>
          </p:nvPr>
        </p:nvSpPr>
        <p:spPr>
          <a:xfrm>
            <a:off x="10536058" y="5662015"/>
            <a:ext cx="1534461" cy="726086"/>
          </a:xfrm>
        </p:spPr>
        <p:txBody>
          <a:bodyPr vert="horz" lIns="91440" tIns="45720" rIns="91440" bIns="45720" rtlCol="0" anchor="ct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spcAft>
                <a:spcPts val="600"/>
              </a:spcAft>
            </a:pPr>
            <a:fld id="{3CD6B83C-67E5-43AF-926F-E3AAA8AE0EFE}" type="slidenum">
              <a:rPr lang="en-US" sz="2400">
                <a:solidFill>
                  <a:srgbClr val="FFFFFF"/>
                </a:solidFill>
                <a:latin typeface="+mn-lt"/>
              </a:rPr>
              <a:pPr algn="ctr" eaLnBrk="1" hangingPunct="1">
                <a:spcAft>
                  <a:spcPts val="600"/>
                </a:spcAft>
              </a:pPr>
              <a:t>8</a:t>
            </a:fld>
            <a:endParaRPr lang="en-US" sz="2400" dirty="0">
              <a:solidFill>
                <a:srgbClr val="FFFFFF"/>
              </a:solidFill>
              <a:latin typeface="+mn-lt"/>
            </a:endParaRPr>
          </a:p>
        </p:txBody>
      </p:sp>
      <p:sp>
        <p:nvSpPr>
          <p:cNvPr id="2" name="Rectangle 1">
            <a:extLst>
              <a:ext uri="{FF2B5EF4-FFF2-40B4-BE49-F238E27FC236}">
                <a16:creationId xmlns:a16="http://schemas.microsoft.com/office/drawing/2014/main" id="{0AB8178B-A136-C83C-B7A2-58214FB9F233}"/>
              </a:ext>
            </a:extLst>
          </p:cNvPr>
          <p:cNvSpPr/>
          <p:nvPr/>
        </p:nvSpPr>
        <p:spPr>
          <a:xfrm>
            <a:off x="0" y="6101083"/>
            <a:ext cx="2905432" cy="7569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674</Words>
  <Application>Microsoft Office PowerPoint</Application>
  <PresentationFormat>Widescreen</PresentationFormat>
  <Paragraphs>61</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Holiday False Alarm Prevention</vt:lpstr>
      <vt:lpstr>Don’t Let False Alarms Ruin Your Holiday!</vt:lpstr>
      <vt:lpstr>Motion Detectors and Holiday Decorations</vt:lpstr>
      <vt:lpstr>Door and Window Contacts</vt:lpstr>
      <vt:lpstr>Family, Friends, Temporary Users and Holiday Travel</vt:lpstr>
      <vt:lpstr>Contact Your Alarm Company</vt:lpstr>
      <vt:lpstr>Safe and Happy Holidays!</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 Shipp</dc:creator>
  <cp:lastModifiedBy>Brad Shipp</cp:lastModifiedBy>
  <cp:revision>3</cp:revision>
  <dcterms:created xsi:type="dcterms:W3CDTF">2022-07-11T23:06:10Z</dcterms:created>
  <dcterms:modified xsi:type="dcterms:W3CDTF">2022-07-11T23:32:46Z</dcterms:modified>
</cp:coreProperties>
</file>