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09" r:id="rId2"/>
    <p:sldId id="312" r:id="rId3"/>
    <p:sldId id="315" r:id="rId4"/>
    <p:sldId id="310" r:id="rId5"/>
    <p:sldId id="314" r:id="rId6"/>
    <p:sldId id="311" r:id="rId7"/>
    <p:sldId id="313" r:id="rId8"/>
    <p:sldId id="30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4" autoAdjust="0"/>
    <p:restoredTop sz="94660"/>
  </p:normalViewPr>
  <p:slideViewPr>
    <p:cSldViewPr snapToGrid="0">
      <p:cViewPr varScale="1">
        <p:scale>
          <a:sx n="88" d="100"/>
          <a:sy n="88" d="100"/>
        </p:scale>
        <p:origin x="1231" y="55"/>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A31239-B620-4A38-B386-7AEE8A8263F8}" type="datetimeFigureOut">
              <a:rPr lang="en-US" smtClean="0"/>
              <a:t>1/18/2023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456472-76B2-4D1D-A3B4-AE69E1D09F7B}" type="slidenum">
              <a:rPr lang="en-US" smtClean="0"/>
              <a:t>‹#›</a:t>
            </a:fld>
            <a:endParaRPr lang="en-US"/>
          </a:p>
        </p:txBody>
      </p:sp>
    </p:spTree>
    <p:extLst>
      <p:ext uri="{BB962C8B-B14F-4D97-AF65-F5344CB8AC3E}">
        <p14:creationId xmlns:p14="http://schemas.microsoft.com/office/powerpoint/2010/main" val="2774951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Calibri" pitchFamily="34" charset="0"/>
                <a:ea typeface="+mn-ea"/>
                <a:cs typeface="+mn-cs"/>
              </a:rPr>
              <a:t>Power surges and lightning strikes </a:t>
            </a:r>
            <a:r>
              <a:rPr lang="en-US" sz="1200" b="1" i="0" u="none" strike="noStrike" kern="1200" baseline="0" dirty="0">
                <a:solidFill>
                  <a:schemeClr val="tx1"/>
                </a:solidFill>
                <a:latin typeface="Calibri" pitchFamily="34" charset="0"/>
                <a:ea typeface="+mn-ea"/>
                <a:cs typeface="+mn-cs"/>
              </a:rPr>
              <a:t>should not </a:t>
            </a:r>
            <a:r>
              <a:rPr lang="en-US" sz="1200" b="0" i="0" u="none" strike="noStrike" kern="1200" baseline="0" dirty="0">
                <a:solidFill>
                  <a:schemeClr val="tx1"/>
                </a:solidFill>
                <a:latin typeface="Calibri" pitchFamily="34" charset="0"/>
                <a:ea typeface="+mn-ea"/>
                <a:cs typeface="+mn-cs"/>
              </a:rPr>
              <a:t>cause false alarms! </a:t>
            </a:r>
          </a:p>
          <a:p>
            <a:endParaRPr lang="en-US" dirty="0"/>
          </a:p>
        </p:txBody>
      </p:sp>
      <p:sp>
        <p:nvSpPr>
          <p:cNvPr id="4" name="Slide Number Placeholder 3"/>
          <p:cNvSpPr>
            <a:spLocks noGrp="1"/>
          </p:cNvSpPr>
          <p:nvPr>
            <p:ph type="sldNum" sz="quarter" idx="10"/>
          </p:nvPr>
        </p:nvSpPr>
        <p:spPr/>
        <p:txBody>
          <a:bodyPr/>
          <a:lstStyle/>
          <a:p>
            <a:pPr>
              <a:defRPr/>
            </a:pPr>
            <a:fld id="{00376B16-F872-4B1C-A4F3-C85CABAC7CEA}" type="slidenum">
              <a:rPr lang="en-US" smtClean="0"/>
              <a:pPr>
                <a:defRPr/>
              </a:pPr>
              <a:t>1</a:t>
            </a:fld>
            <a:endParaRPr lang="en-US" dirty="0"/>
          </a:p>
        </p:txBody>
      </p:sp>
    </p:spTree>
    <p:extLst>
      <p:ext uri="{BB962C8B-B14F-4D97-AF65-F5344CB8AC3E}">
        <p14:creationId xmlns:p14="http://schemas.microsoft.com/office/powerpoint/2010/main" val="2401873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1" i="0" u="none" strike="noStrike" kern="1200" baseline="0" dirty="0">
                <a:solidFill>
                  <a:schemeClr val="tx1"/>
                </a:solidFill>
                <a:latin typeface="Calibri" pitchFamily="34" charset="0"/>
                <a:ea typeface="+mn-ea"/>
                <a:cs typeface="+mn-cs"/>
              </a:rPr>
              <a:t>REMEMBER . . . Properly designed, installed and maintained alarm systems should not generate false alarm activity (AND FINES) due to power surges or power interruptions! Taking the proper precautions will GREATLY reduce false alarms during a storm. However, in the case of a catastrophic lightning strike, the system may malfunction or suffer damage. If this occurs, contact your alarm company to check and or repair your alarm system.  </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00376B16-F872-4B1C-A4F3-C85CABAC7CEA}" type="slidenum">
              <a:rPr lang="en-US" smtClean="0"/>
              <a:pPr>
                <a:defRPr/>
              </a:pPr>
              <a:t>2</a:t>
            </a:fld>
            <a:endParaRPr lang="en-US" dirty="0"/>
          </a:p>
        </p:txBody>
      </p:sp>
    </p:spTree>
    <p:extLst>
      <p:ext uri="{BB962C8B-B14F-4D97-AF65-F5344CB8AC3E}">
        <p14:creationId xmlns:p14="http://schemas.microsoft.com/office/powerpoint/2010/main" val="1537584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Calibri" pitchFamily="34" charset="0"/>
                <a:ea typeface="+mn-ea"/>
                <a:cs typeface="+mn-cs"/>
              </a:rPr>
              <a:t>False alarms caused by lightning strikes </a:t>
            </a:r>
            <a:r>
              <a:rPr lang="en-US" sz="1200" b="1" i="0" u="none" strike="noStrike" kern="1200" baseline="0" dirty="0">
                <a:solidFill>
                  <a:schemeClr val="tx1"/>
                </a:solidFill>
                <a:latin typeface="Calibri" pitchFamily="34" charset="0"/>
                <a:ea typeface="+mn-ea"/>
                <a:cs typeface="+mn-cs"/>
              </a:rPr>
              <a:t>are controllable </a:t>
            </a:r>
            <a:r>
              <a:rPr lang="en-US" sz="1200" b="0" i="0" u="none" strike="noStrike" kern="1200" baseline="0" dirty="0">
                <a:solidFill>
                  <a:schemeClr val="tx1"/>
                </a:solidFill>
                <a:latin typeface="Calibri" pitchFamily="34" charset="0"/>
                <a:ea typeface="+mn-ea"/>
                <a:cs typeface="+mn-cs"/>
              </a:rPr>
              <a:t>through the proper grounding of alarm systems and the use of power </a:t>
            </a:r>
            <a:r>
              <a:rPr lang="en-US" sz="1200" b="1" i="0" u="none" strike="noStrike" kern="1200" baseline="0" dirty="0">
                <a:solidFill>
                  <a:schemeClr val="tx1"/>
                </a:solidFill>
                <a:latin typeface="Calibri" pitchFamily="34" charset="0"/>
                <a:ea typeface="+mn-ea"/>
                <a:cs typeface="+mn-cs"/>
              </a:rPr>
              <a:t>AND </a:t>
            </a:r>
            <a:r>
              <a:rPr lang="en-US" sz="1200" b="0" i="0" u="none" strike="noStrike" kern="1200" baseline="0" dirty="0">
                <a:solidFill>
                  <a:schemeClr val="tx1"/>
                </a:solidFill>
                <a:latin typeface="Calibri" pitchFamily="34" charset="0"/>
                <a:ea typeface="+mn-ea"/>
                <a:cs typeface="+mn-cs"/>
              </a:rPr>
              <a:t>phone line surge suppressors. </a:t>
            </a:r>
          </a:p>
          <a:p>
            <a:endParaRPr lang="en-US" dirty="0"/>
          </a:p>
        </p:txBody>
      </p:sp>
      <p:sp>
        <p:nvSpPr>
          <p:cNvPr id="4" name="Slide Number Placeholder 3"/>
          <p:cNvSpPr>
            <a:spLocks noGrp="1"/>
          </p:cNvSpPr>
          <p:nvPr>
            <p:ph type="sldNum" sz="quarter" idx="10"/>
          </p:nvPr>
        </p:nvSpPr>
        <p:spPr/>
        <p:txBody>
          <a:bodyPr/>
          <a:lstStyle/>
          <a:p>
            <a:pPr>
              <a:defRPr/>
            </a:pPr>
            <a:fld id="{00376B16-F872-4B1C-A4F3-C85CABAC7CEA}" type="slidenum">
              <a:rPr lang="en-US" smtClean="0"/>
              <a:pPr>
                <a:defRPr/>
              </a:pPr>
              <a:t>4</a:t>
            </a:fld>
            <a:endParaRPr lang="en-US" dirty="0"/>
          </a:p>
        </p:txBody>
      </p:sp>
    </p:spTree>
    <p:extLst>
      <p:ext uri="{BB962C8B-B14F-4D97-AF65-F5344CB8AC3E}">
        <p14:creationId xmlns:p14="http://schemas.microsoft.com/office/powerpoint/2010/main" val="863328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Calibri" pitchFamily="34" charset="0"/>
                <a:ea typeface="+mn-ea"/>
                <a:cs typeface="+mn-cs"/>
              </a:rPr>
              <a:t>Use of surge suppressors greatly reduces false alarms by redirecting and dissipating electrical current to the ground. </a:t>
            </a:r>
          </a:p>
          <a:p>
            <a:endParaRPr lang="en-US" dirty="0"/>
          </a:p>
        </p:txBody>
      </p:sp>
      <p:sp>
        <p:nvSpPr>
          <p:cNvPr id="4" name="Slide Number Placeholder 3"/>
          <p:cNvSpPr>
            <a:spLocks noGrp="1"/>
          </p:cNvSpPr>
          <p:nvPr>
            <p:ph type="sldNum" sz="quarter" idx="10"/>
          </p:nvPr>
        </p:nvSpPr>
        <p:spPr/>
        <p:txBody>
          <a:bodyPr/>
          <a:lstStyle/>
          <a:p>
            <a:pPr>
              <a:defRPr/>
            </a:pPr>
            <a:fld id="{00376B16-F872-4B1C-A4F3-C85CABAC7CEA}" type="slidenum">
              <a:rPr lang="en-US" smtClean="0"/>
              <a:pPr>
                <a:defRPr/>
              </a:pPr>
              <a:t>5</a:t>
            </a:fld>
            <a:endParaRPr lang="en-US" dirty="0"/>
          </a:p>
        </p:txBody>
      </p:sp>
    </p:spTree>
    <p:extLst>
      <p:ext uri="{BB962C8B-B14F-4D97-AF65-F5344CB8AC3E}">
        <p14:creationId xmlns:p14="http://schemas.microsoft.com/office/powerpoint/2010/main" val="1097443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Calibri" pitchFamily="34" charset="0"/>
                <a:ea typeface="+mn-ea"/>
                <a:cs typeface="+mn-cs"/>
              </a:rPr>
              <a:t>Power outages or interruption of power </a:t>
            </a:r>
            <a:r>
              <a:rPr lang="en-US" sz="1200" b="1" i="0" u="none" strike="noStrike" kern="1200" baseline="0" dirty="0">
                <a:solidFill>
                  <a:schemeClr val="tx1"/>
                </a:solidFill>
                <a:latin typeface="Calibri" pitchFamily="34" charset="0"/>
                <a:ea typeface="+mn-ea"/>
                <a:cs typeface="+mn-cs"/>
              </a:rPr>
              <a:t>should not </a:t>
            </a:r>
            <a:r>
              <a:rPr lang="en-US" sz="1200" b="0" i="0" u="none" strike="noStrike" kern="1200" baseline="0" dirty="0">
                <a:solidFill>
                  <a:schemeClr val="tx1"/>
                </a:solidFill>
                <a:latin typeface="Calibri" pitchFamily="34" charset="0"/>
                <a:ea typeface="+mn-ea"/>
                <a:cs typeface="+mn-cs"/>
              </a:rPr>
              <a:t>cause false alarms! </a:t>
            </a:r>
          </a:p>
          <a:p>
            <a:endParaRPr lang="en-US" dirty="0"/>
          </a:p>
        </p:txBody>
      </p:sp>
      <p:sp>
        <p:nvSpPr>
          <p:cNvPr id="4" name="Slide Number Placeholder 3"/>
          <p:cNvSpPr>
            <a:spLocks noGrp="1"/>
          </p:cNvSpPr>
          <p:nvPr>
            <p:ph type="sldNum" sz="quarter" idx="10"/>
          </p:nvPr>
        </p:nvSpPr>
        <p:spPr/>
        <p:txBody>
          <a:bodyPr/>
          <a:lstStyle/>
          <a:p>
            <a:pPr>
              <a:defRPr/>
            </a:pPr>
            <a:fld id="{00376B16-F872-4B1C-A4F3-C85CABAC7CEA}" type="slidenum">
              <a:rPr lang="en-US" smtClean="0"/>
              <a:pPr>
                <a:defRPr/>
              </a:pPr>
              <a:t>6</a:t>
            </a:fld>
            <a:endParaRPr lang="en-US" dirty="0"/>
          </a:p>
        </p:txBody>
      </p:sp>
    </p:spTree>
    <p:extLst>
      <p:ext uri="{BB962C8B-B14F-4D97-AF65-F5344CB8AC3E}">
        <p14:creationId xmlns:p14="http://schemas.microsoft.com/office/powerpoint/2010/main" val="2654390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Calibri" pitchFamily="34" charset="0"/>
                <a:ea typeface="+mn-ea"/>
                <a:cs typeface="+mn-cs"/>
              </a:rPr>
              <a:t> </a:t>
            </a:r>
            <a:r>
              <a:rPr lang="en-US" sz="1200" b="1" i="0" u="none" strike="noStrike" kern="1200" baseline="0" dirty="0">
                <a:solidFill>
                  <a:schemeClr val="tx1"/>
                </a:solidFill>
                <a:latin typeface="Calibri" pitchFamily="34" charset="0"/>
                <a:ea typeface="+mn-ea"/>
                <a:cs typeface="+mn-cs"/>
              </a:rPr>
              <a:t>In order to avoid costly false alarms that may occur during inclement weather, contact your alarm dealer and follow these simple steps: </a:t>
            </a:r>
            <a:endParaRPr lang="en-US" sz="1200" b="0" i="0" u="none" strike="noStrike" kern="1200" baseline="0" dirty="0">
              <a:solidFill>
                <a:schemeClr val="tx1"/>
              </a:solidFill>
              <a:latin typeface="Calibri" pitchFamily="34" charset="0"/>
              <a:ea typeface="+mn-ea"/>
              <a:cs typeface="+mn-cs"/>
            </a:endParaRPr>
          </a:p>
          <a:p>
            <a:r>
              <a:rPr lang="en-US" sz="1200" b="0" i="0" u="none" strike="noStrike" kern="1200" baseline="0" dirty="0">
                <a:solidFill>
                  <a:schemeClr val="tx1"/>
                </a:solidFill>
                <a:latin typeface="Calibri" pitchFamily="34" charset="0"/>
                <a:ea typeface="+mn-ea"/>
                <a:cs typeface="+mn-cs"/>
              </a:rPr>
              <a:t> Repair loose fitting doors and windows. </a:t>
            </a:r>
          </a:p>
          <a:p>
            <a:r>
              <a:rPr lang="en-US" sz="1200" b="0" i="0" u="none" strike="noStrike" kern="1200" baseline="0" dirty="0">
                <a:solidFill>
                  <a:schemeClr val="tx1"/>
                </a:solidFill>
                <a:latin typeface="Calibri" pitchFamily="34" charset="0"/>
                <a:ea typeface="+mn-ea"/>
                <a:cs typeface="+mn-cs"/>
              </a:rPr>
              <a:t> Ensure that all alarm contacts are firmly in place. </a:t>
            </a:r>
          </a:p>
          <a:p>
            <a:r>
              <a:rPr lang="en-US" sz="1200" b="0" i="0" u="none" strike="noStrike" kern="1200" baseline="0" dirty="0">
                <a:solidFill>
                  <a:schemeClr val="tx1"/>
                </a:solidFill>
                <a:latin typeface="Calibri" pitchFamily="34" charset="0"/>
                <a:ea typeface="+mn-ea"/>
                <a:cs typeface="+mn-cs"/>
              </a:rPr>
              <a:t> Use wide-gap door and window contacts. </a:t>
            </a:r>
          </a:p>
          <a:p>
            <a:r>
              <a:rPr lang="en-US" sz="1200" b="0" i="0" u="none" strike="noStrike" kern="1200" baseline="0" dirty="0">
                <a:solidFill>
                  <a:schemeClr val="tx1"/>
                </a:solidFill>
                <a:latin typeface="Calibri" pitchFamily="34" charset="0"/>
                <a:ea typeface="+mn-ea"/>
                <a:cs typeface="+mn-cs"/>
              </a:rPr>
              <a:t> Use surge protectors/suppressors on both the alarm system and the phone line sending the alarm signal to the monitoring center. </a:t>
            </a:r>
          </a:p>
          <a:p>
            <a:r>
              <a:rPr lang="en-US" sz="1200" b="0" i="0" u="none" strike="noStrike" kern="1200" baseline="0" dirty="0">
                <a:solidFill>
                  <a:schemeClr val="tx1"/>
                </a:solidFill>
                <a:latin typeface="Calibri" pitchFamily="34" charset="0"/>
                <a:ea typeface="+mn-ea"/>
                <a:cs typeface="+mn-cs"/>
              </a:rPr>
              <a:t> Ensure that the battery back-up protection is in good working order, is fully charged and will hold that charge for a minimum of four hours. </a:t>
            </a:r>
          </a:p>
          <a:p>
            <a:r>
              <a:rPr lang="en-US" sz="1200" b="0" i="0" u="none" strike="noStrike" kern="1200" baseline="0" dirty="0">
                <a:solidFill>
                  <a:schemeClr val="tx1"/>
                </a:solidFill>
                <a:latin typeface="Calibri" pitchFamily="34" charset="0"/>
                <a:ea typeface="+mn-ea"/>
                <a:cs typeface="+mn-cs"/>
              </a:rPr>
              <a:t> Ensure that your alarm system is properly grounded. </a:t>
            </a:r>
          </a:p>
          <a:p>
            <a:endParaRPr lang="en-US" dirty="0"/>
          </a:p>
        </p:txBody>
      </p:sp>
      <p:sp>
        <p:nvSpPr>
          <p:cNvPr id="4" name="Slide Number Placeholder 3"/>
          <p:cNvSpPr>
            <a:spLocks noGrp="1"/>
          </p:cNvSpPr>
          <p:nvPr>
            <p:ph type="sldNum" sz="quarter" idx="10"/>
          </p:nvPr>
        </p:nvSpPr>
        <p:spPr/>
        <p:txBody>
          <a:bodyPr/>
          <a:lstStyle/>
          <a:p>
            <a:pPr>
              <a:defRPr/>
            </a:pPr>
            <a:fld id="{00376B16-F872-4B1C-A4F3-C85CABAC7CEA}" type="slidenum">
              <a:rPr lang="en-US" smtClean="0"/>
              <a:pPr>
                <a:defRPr/>
              </a:pPr>
              <a:t>7</a:t>
            </a:fld>
            <a:endParaRPr lang="en-US" dirty="0"/>
          </a:p>
        </p:txBody>
      </p:sp>
    </p:spTree>
    <p:extLst>
      <p:ext uri="{BB962C8B-B14F-4D97-AF65-F5344CB8AC3E}">
        <p14:creationId xmlns:p14="http://schemas.microsoft.com/office/powerpoint/2010/main" val="3226389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6F17A-F0DC-7470-686E-436D8535F1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859ED7-275E-D33D-4622-8C71F60725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BDE7CA8-C988-DF0C-F02D-8A7918A923FF}"/>
              </a:ext>
            </a:extLst>
          </p:cNvPr>
          <p:cNvSpPr>
            <a:spLocks noGrp="1"/>
          </p:cNvSpPr>
          <p:nvPr>
            <p:ph type="dt" sz="half" idx="10"/>
          </p:nvPr>
        </p:nvSpPr>
        <p:spPr/>
        <p:txBody>
          <a:bodyPr/>
          <a:lstStyle/>
          <a:p>
            <a:fld id="{FEF923F3-AE05-46E1-B3BC-3F7768B058F3}" type="datetime1">
              <a:rPr lang="en-US" smtClean="0"/>
              <a:t>1/18/2023</a:t>
            </a:fld>
            <a:endParaRPr lang="en-US"/>
          </a:p>
        </p:txBody>
      </p:sp>
      <p:sp>
        <p:nvSpPr>
          <p:cNvPr id="5" name="Footer Placeholder 4">
            <a:extLst>
              <a:ext uri="{FF2B5EF4-FFF2-40B4-BE49-F238E27FC236}">
                <a16:creationId xmlns:a16="http://schemas.microsoft.com/office/drawing/2014/main" id="{1D7A6C45-DDF8-33EA-D3FC-6B147F37C2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5FAC43-8FEE-2E07-DD78-EF6C5660D604}"/>
              </a:ext>
            </a:extLst>
          </p:cNvPr>
          <p:cNvSpPr>
            <a:spLocks noGrp="1"/>
          </p:cNvSpPr>
          <p:nvPr>
            <p:ph type="sldNum" sz="quarter" idx="12"/>
          </p:nvPr>
        </p:nvSpPr>
        <p:spPr/>
        <p:txBody>
          <a:bodyPr/>
          <a:lstStyle/>
          <a:p>
            <a:fld id="{A7D3907A-742F-4AF1-8485-DB8C225DC89A}" type="slidenum">
              <a:rPr lang="en-US" smtClean="0"/>
              <a:t>‹#›</a:t>
            </a:fld>
            <a:endParaRPr lang="en-US"/>
          </a:p>
        </p:txBody>
      </p:sp>
    </p:spTree>
    <p:extLst>
      <p:ext uri="{BB962C8B-B14F-4D97-AF65-F5344CB8AC3E}">
        <p14:creationId xmlns:p14="http://schemas.microsoft.com/office/powerpoint/2010/main" val="1676653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B5B45-4AE1-B22C-DEB7-6DEE1582ED6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4A36F39-6073-EE1A-2C1F-2B8C12733C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721FD0-3A31-9383-FEF5-A03AF78C0636}"/>
              </a:ext>
            </a:extLst>
          </p:cNvPr>
          <p:cNvSpPr>
            <a:spLocks noGrp="1"/>
          </p:cNvSpPr>
          <p:nvPr>
            <p:ph type="dt" sz="half" idx="10"/>
          </p:nvPr>
        </p:nvSpPr>
        <p:spPr/>
        <p:txBody>
          <a:bodyPr/>
          <a:lstStyle/>
          <a:p>
            <a:fld id="{855F116D-034D-41BE-B547-1CB6BEC2C97B}" type="datetime1">
              <a:rPr lang="en-US" smtClean="0"/>
              <a:t>1/18/2023</a:t>
            </a:fld>
            <a:endParaRPr lang="en-US"/>
          </a:p>
        </p:txBody>
      </p:sp>
      <p:sp>
        <p:nvSpPr>
          <p:cNvPr id="5" name="Footer Placeholder 4">
            <a:extLst>
              <a:ext uri="{FF2B5EF4-FFF2-40B4-BE49-F238E27FC236}">
                <a16:creationId xmlns:a16="http://schemas.microsoft.com/office/drawing/2014/main" id="{C860ED15-07C4-0DDD-F002-E011F6AEC9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81BE25-C0C9-6034-8B48-78C4CD542508}"/>
              </a:ext>
            </a:extLst>
          </p:cNvPr>
          <p:cNvSpPr>
            <a:spLocks noGrp="1"/>
          </p:cNvSpPr>
          <p:nvPr>
            <p:ph type="sldNum" sz="quarter" idx="12"/>
          </p:nvPr>
        </p:nvSpPr>
        <p:spPr/>
        <p:txBody>
          <a:bodyPr/>
          <a:lstStyle/>
          <a:p>
            <a:fld id="{A7D3907A-742F-4AF1-8485-DB8C225DC89A}" type="slidenum">
              <a:rPr lang="en-US" smtClean="0"/>
              <a:t>‹#›</a:t>
            </a:fld>
            <a:endParaRPr lang="en-US"/>
          </a:p>
        </p:txBody>
      </p:sp>
    </p:spTree>
    <p:extLst>
      <p:ext uri="{BB962C8B-B14F-4D97-AF65-F5344CB8AC3E}">
        <p14:creationId xmlns:p14="http://schemas.microsoft.com/office/powerpoint/2010/main" val="2499108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CF3508-308B-2491-D4F9-95BC20828DC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3A131B-33FC-160E-F5C9-665E8627EEB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CE7C39E2-8100-E8C8-F320-CF23E4ADA86D}"/>
              </a:ext>
            </a:extLst>
          </p:cNvPr>
          <p:cNvSpPr>
            <a:spLocks noGrp="1"/>
          </p:cNvSpPr>
          <p:nvPr>
            <p:ph type="sldNum" sz="quarter" idx="12"/>
          </p:nvPr>
        </p:nvSpPr>
        <p:spPr/>
        <p:txBody>
          <a:bodyPr/>
          <a:lstStyle/>
          <a:p>
            <a:fld id="{A7D3907A-742F-4AF1-8485-DB8C225DC89A}" type="slidenum">
              <a:rPr lang="en-US" smtClean="0"/>
              <a:t>‹#›</a:t>
            </a:fld>
            <a:endParaRPr lang="en-US" dirty="0"/>
          </a:p>
        </p:txBody>
      </p:sp>
    </p:spTree>
    <p:extLst>
      <p:ext uri="{BB962C8B-B14F-4D97-AF65-F5344CB8AC3E}">
        <p14:creationId xmlns:p14="http://schemas.microsoft.com/office/powerpoint/2010/main" val="14990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1AC45-1D80-0D3F-437F-9BEE8C03E7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BC9020-FE58-5117-5454-FB87497CD2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FF4D83-4DAC-4BA6-E2DE-2C3B6CD5F899}"/>
              </a:ext>
            </a:extLst>
          </p:cNvPr>
          <p:cNvSpPr>
            <a:spLocks noGrp="1"/>
          </p:cNvSpPr>
          <p:nvPr>
            <p:ph type="dt" sz="half" idx="10"/>
          </p:nvPr>
        </p:nvSpPr>
        <p:spPr/>
        <p:txBody>
          <a:bodyPr/>
          <a:lstStyle/>
          <a:p>
            <a:fld id="{51B01069-9448-4860-B537-B24B4F3DFC6B}" type="datetime1">
              <a:rPr lang="en-US" smtClean="0"/>
              <a:t>1/18/2023</a:t>
            </a:fld>
            <a:endParaRPr lang="en-US"/>
          </a:p>
        </p:txBody>
      </p:sp>
      <p:sp>
        <p:nvSpPr>
          <p:cNvPr id="5" name="Footer Placeholder 4">
            <a:extLst>
              <a:ext uri="{FF2B5EF4-FFF2-40B4-BE49-F238E27FC236}">
                <a16:creationId xmlns:a16="http://schemas.microsoft.com/office/drawing/2014/main" id="{F04A567D-6836-3465-0D8C-DF03D9028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46C3F0-733F-485A-28B4-83A2574A9A0B}"/>
              </a:ext>
            </a:extLst>
          </p:cNvPr>
          <p:cNvSpPr>
            <a:spLocks noGrp="1"/>
          </p:cNvSpPr>
          <p:nvPr>
            <p:ph type="sldNum" sz="quarter" idx="12"/>
          </p:nvPr>
        </p:nvSpPr>
        <p:spPr/>
        <p:txBody>
          <a:bodyPr/>
          <a:lstStyle/>
          <a:p>
            <a:fld id="{A7D3907A-742F-4AF1-8485-DB8C225DC89A}" type="slidenum">
              <a:rPr lang="en-US" smtClean="0"/>
              <a:t>‹#›</a:t>
            </a:fld>
            <a:endParaRPr lang="en-US"/>
          </a:p>
        </p:txBody>
      </p:sp>
    </p:spTree>
    <p:extLst>
      <p:ext uri="{BB962C8B-B14F-4D97-AF65-F5344CB8AC3E}">
        <p14:creationId xmlns:p14="http://schemas.microsoft.com/office/powerpoint/2010/main" val="4019377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6F9EA-132D-971D-679E-7FECADFD13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494F5A1-6A83-6404-50DD-353F180788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3557C06-2189-8F7C-16C8-C6479D5B341F}"/>
              </a:ext>
            </a:extLst>
          </p:cNvPr>
          <p:cNvSpPr>
            <a:spLocks noGrp="1"/>
          </p:cNvSpPr>
          <p:nvPr>
            <p:ph type="dt" sz="half" idx="10"/>
          </p:nvPr>
        </p:nvSpPr>
        <p:spPr/>
        <p:txBody>
          <a:bodyPr/>
          <a:lstStyle/>
          <a:p>
            <a:fld id="{F6F1EDD1-B6FC-45E6-B1E3-F695E7AD0AB3}" type="datetime1">
              <a:rPr lang="en-US" smtClean="0"/>
              <a:t>1/18/2023</a:t>
            </a:fld>
            <a:endParaRPr lang="en-US"/>
          </a:p>
        </p:txBody>
      </p:sp>
      <p:sp>
        <p:nvSpPr>
          <p:cNvPr id="5" name="Footer Placeholder 4">
            <a:extLst>
              <a:ext uri="{FF2B5EF4-FFF2-40B4-BE49-F238E27FC236}">
                <a16:creationId xmlns:a16="http://schemas.microsoft.com/office/drawing/2014/main" id="{8D562754-D6A2-DEA2-37BF-F493019DC0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2CD0CA-01B5-DF2E-7539-1E9CFE7B454D}"/>
              </a:ext>
            </a:extLst>
          </p:cNvPr>
          <p:cNvSpPr>
            <a:spLocks noGrp="1"/>
          </p:cNvSpPr>
          <p:nvPr>
            <p:ph type="sldNum" sz="quarter" idx="12"/>
          </p:nvPr>
        </p:nvSpPr>
        <p:spPr/>
        <p:txBody>
          <a:bodyPr/>
          <a:lstStyle/>
          <a:p>
            <a:fld id="{A7D3907A-742F-4AF1-8485-DB8C225DC89A}" type="slidenum">
              <a:rPr lang="en-US" smtClean="0"/>
              <a:t>‹#›</a:t>
            </a:fld>
            <a:endParaRPr lang="en-US"/>
          </a:p>
        </p:txBody>
      </p:sp>
    </p:spTree>
    <p:extLst>
      <p:ext uri="{BB962C8B-B14F-4D97-AF65-F5344CB8AC3E}">
        <p14:creationId xmlns:p14="http://schemas.microsoft.com/office/powerpoint/2010/main" val="1158751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B0F3D-00C3-3159-2EF4-F4AB7A2B1E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3C2110-0F3B-7A63-7228-52935EF115E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651C25-7069-B122-AF30-2DEB4DBED9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1E0AA68-B222-DF9B-8D51-F36A4469B4BF}"/>
              </a:ext>
            </a:extLst>
          </p:cNvPr>
          <p:cNvSpPr>
            <a:spLocks noGrp="1"/>
          </p:cNvSpPr>
          <p:nvPr>
            <p:ph type="dt" sz="half" idx="10"/>
          </p:nvPr>
        </p:nvSpPr>
        <p:spPr/>
        <p:txBody>
          <a:bodyPr/>
          <a:lstStyle/>
          <a:p>
            <a:fld id="{701924FC-8502-49C2-A47F-9926FD063F75}" type="datetime1">
              <a:rPr lang="en-US" smtClean="0"/>
              <a:t>1/18/2023</a:t>
            </a:fld>
            <a:endParaRPr lang="en-US"/>
          </a:p>
        </p:txBody>
      </p:sp>
      <p:sp>
        <p:nvSpPr>
          <p:cNvPr id="6" name="Footer Placeholder 5">
            <a:extLst>
              <a:ext uri="{FF2B5EF4-FFF2-40B4-BE49-F238E27FC236}">
                <a16:creationId xmlns:a16="http://schemas.microsoft.com/office/drawing/2014/main" id="{F655F770-6314-D8AF-A3D9-5C3A053B3C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17400-4C7A-112A-5F94-6EA9AC396B32}"/>
              </a:ext>
            </a:extLst>
          </p:cNvPr>
          <p:cNvSpPr>
            <a:spLocks noGrp="1"/>
          </p:cNvSpPr>
          <p:nvPr>
            <p:ph type="sldNum" sz="quarter" idx="12"/>
          </p:nvPr>
        </p:nvSpPr>
        <p:spPr/>
        <p:txBody>
          <a:bodyPr/>
          <a:lstStyle/>
          <a:p>
            <a:fld id="{A7D3907A-742F-4AF1-8485-DB8C225DC89A}" type="slidenum">
              <a:rPr lang="en-US" smtClean="0"/>
              <a:t>‹#›</a:t>
            </a:fld>
            <a:endParaRPr lang="en-US"/>
          </a:p>
        </p:txBody>
      </p:sp>
    </p:spTree>
    <p:extLst>
      <p:ext uri="{BB962C8B-B14F-4D97-AF65-F5344CB8AC3E}">
        <p14:creationId xmlns:p14="http://schemas.microsoft.com/office/powerpoint/2010/main" val="321200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3E5B7-2EA8-CA5D-3528-24F1841EE6F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E131877-BB0E-D1CD-3AC6-567397771E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869E56-C29A-7B60-F975-DBD77833AF6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626869-6AA5-52FA-9D9B-CFA79B2790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930339A-6BA5-08C6-DFFF-2C2270F244C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C717E2A-7B00-5C84-241D-694AAE5FC9B2}"/>
              </a:ext>
            </a:extLst>
          </p:cNvPr>
          <p:cNvSpPr>
            <a:spLocks noGrp="1"/>
          </p:cNvSpPr>
          <p:nvPr>
            <p:ph type="dt" sz="half" idx="10"/>
          </p:nvPr>
        </p:nvSpPr>
        <p:spPr/>
        <p:txBody>
          <a:bodyPr/>
          <a:lstStyle/>
          <a:p>
            <a:fld id="{3D6CD968-CA69-46D1-B19B-A00E3C296EF4}" type="datetime1">
              <a:rPr lang="en-US" smtClean="0"/>
              <a:t>1/18/2023</a:t>
            </a:fld>
            <a:endParaRPr lang="en-US"/>
          </a:p>
        </p:txBody>
      </p:sp>
      <p:sp>
        <p:nvSpPr>
          <p:cNvPr id="8" name="Footer Placeholder 7">
            <a:extLst>
              <a:ext uri="{FF2B5EF4-FFF2-40B4-BE49-F238E27FC236}">
                <a16:creationId xmlns:a16="http://schemas.microsoft.com/office/drawing/2014/main" id="{522C6B7B-1DDB-5A62-AA66-D0F3AA57019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DC6687E-AC78-3477-FC68-C9240EF49FFC}"/>
              </a:ext>
            </a:extLst>
          </p:cNvPr>
          <p:cNvSpPr>
            <a:spLocks noGrp="1"/>
          </p:cNvSpPr>
          <p:nvPr>
            <p:ph type="sldNum" sz="quarter" idx="12"/>
          </p:nvPr>
        </p:nvSpPr>
        <p:spPr/>
        <p:txBody>
          <a:bodyPr/>
          <a:lstStyle/>
          <a:p>
            <a:fld id="{A7D3907A-742F-4AF1-8485-DB8C225DC89A}" type="slidenum">
              <a:rPr lang="en-US" smtClean="0"/>
              <a:t>‹#›</a:t>
            </a:fld>
            <a:endParaRPr lang="en-US"/>
          </a:p>
        </p:txBody>
      </p:sp>
    </p:spTree>
    <p:extLst>
      <p:ext uri="{BB962C8B-B14F-4D97-AF65-F5344CB8AC3E}">
        <p14:creationId xmlns:p14="http://schemas.microsoft.com/office/powerpoint/2010/main" val="2021640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7EC61-A35F-0C78-8F47-29577D0B480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38C8E4C-AE62-A650-8F9C-35BB2CBD346C}"/>
              </a:ext>
            </a:extLst>
          </p:cNvPr>
          <p:cNvSpPr>
            <a:spLocks noGrp="1"/>
          </p:cNvSpPr>
          <p:nvPr>
            <p:ph type="dt" sz="half" idx="10"/>
          </p:nvPr>
        </p:nvSpPr>
        <p:spPr/>
        <p:txBody>
          <a:bodyPr/>
          <a:lstStyle/>
          <a:p>
            <a:fld id="{93805154-EF7B-49FD-8C1F-4329388BC8C9}" type="datetime1">
              <a:rPr lang="en-US" smtClean="0"/>
              <a:t>1/18/2023</a:t>
            </a:fld>
            <a:endParaRPr lang="en-US"/>
          </a:p>
        </p:txBody>
      </p:sp>
      <p:sp>
        <p:nvSpPr>
          <p:cNvPr id="4" name="Footer Placeholder 3">
            <a:extLst>
              <a:ext uri="{FF2B5EF4-FFF2-40B4-BE49-F238E27FC236}">
                <a16:creationId xmlns:a16="http://schemas.microsoft.com/office/drawing/2014/main" id="{0E50E1C9-E182-505D-A2E2-F108840941B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2AF35DF-2F87-206D-D00A-384868F736FC}"/>
              </a:ext>
            </a:extLst>
          </p:cNvPr>
          <p:cNvSpPr>
            <a:spLocks noGrp="1"/>
          </p:cNvSpPr>
          <p:nvPr>
            <p:ph type="sldNum" sz="quarter" idx="12"/>
          </p:nvPr>
        </p:nvSpPr>
        <p:spPr/>
        <p:txBody>
          <a:bodyPr/>
          <a:lstStyle/>
          <a:p>
            <a:fld id="{A7D3907A-742F-4AF1-8485-DB8C225DC89A}" type="slidenum">
              <a:rPr lang="en-US" smtClean="0"/>
              <a:t>‹#›</a:t>
            </a:fld>
            <a:endParaRPr lang="en-US"/>
          </a:p>
        </p:txBody>
      </p:sp>
    </p:spTree>
    <p:extLst>
      <p:ext uri="{BB962C8B-B14F-4D97-AF65-F5344CB8AC3E}">
        <p14:creationId xmlns:p14="http://schemas.microsoft.com/office/powerpoint/2010/main" val="1435478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E7DF7F-49EB-4E3F-319D-DCF82A6F8066}"/>
              </a:ext>
            </a:extLst>
          </p:cNvPr>
          <p:cNvSpPr>
            <a:spLocks noGrp="1"/>
          </p:cNvSpPr>
          <p:nvPr>
            <p:ph type="dt" sz="half" idx="10"/>
          </p:nvPr>
        </p:nvSpPr>
        <p:spPr/>
        <p:txBody>
          <a:bodyPr/>
          <a:lstStyle/>
          <a:p>
            <a:fld id="{0F291986-B783-48C8-B7A8-EBE5A43A0230}" type="datetime1">
              <a:rPr lang="en-US" smtClean="0"/>
              <a:t>1/18/2023</a:t>
            </a:fld>
            <a:endParaRPr lang="en-US"/>
          </a:p>
        </p:txBody>
      </p:sp>
      <p:sp>
        <p:nvSpPr>
          <p:cNvPr id="3" name="Footer Placeholder 2">
            <a:extLst>
              <a:ext uri="{FF2B5EF4-FFF2-40B4-BE49-F238E27FC236}">
                <a16:creationId xmlns:a16="http://schemas.microsoft.com/office/drawing/2014/main" id="{6CC18481-E1E3-819B-812D-10E589824C0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68A3A1-5211-6712-3120-5CA4C1247CE4}"/>
              </a:ext>
            </a:extLst>
          </p:cNvPr>
          <p:cNvSpPr>
            <a:spLocks noGrp="1"/>
          </p:cNvSpPr>
          <p:nvPr>
            <p:ph type="sldNum" sz="quarter" idx="12"/>
          </p:nvPr>
        </p:nvSpPr>
        <p:spPr/>
        <p:txBody>
          <a:bodyPr/>
          <a:lstStyle/>
          <a:p>
            <a:fld id="{A7D3907A-742F-4AF1-8485-DB8C225DC89A}" type="slidenum">
              <a:rPr lang="en-US" smtClean="0"/>
              <a:t>‹#›</a:t>
            </a:fld>
            <a:endParaRPr lang="en-US"/>
          </a:p>
        </p:txBody>
      </p:sp>
    </p:spTree>
    <p:extLst>
      <p:ext uri="{BB962C8B-B14F-4D97-AF65-F5344CB8AC3E}">
        <p14:creationId xmlns:p14="http://schemas.microsoft.com/office/powerpoint/2010/main" val="3387656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AD0D6-A3F1-A1DD-6D41-210B896185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BCE9A7D-8AFD-CC60-028F-CF3E2639B7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0973D1-14A9-7CA2-7FE4-A8055C09AF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D881D3-1D64-3866-1203-A6971BFB4285}"/>
              </a:ext>
            </a:extLst>
          </p:cNvPr>
          <p:cNvSpPr>
            <a:spLocks noGrp="1"/>
          </p:cNvSpPr>
          <p:nvPr>
            <p:ph type="dt" sz="half" idx="10"/>
          </p:nvPr>
        </p:nvSpPr>
        <p:spPr/>
        <p:txBody>
          <a:bodyPr/>
          <a:lstStyle/>
          <a:p>
            <a:fld id="{4423CC09-32E5-4ED0-BEDA-483754A9D8AE}" type="datetime1">
              <a:rPr lang="en-US" smtClean="0"/>
              <a:t>1/18/2023</a:t>
            </a:fld>
            <a:endParaRPr lang="en-US"/>
          </a:p>
        </p:txBody>
      </p:sp>
      <p:sp>
        <p:nvSpPr>
          <p:cNvPr id="6" name="Footer Placeholder 5">
            <a:extLst>
              <a:ext uri="{FF2B5EF4-FFF2-40B4-BE49-F238E27FC236}">
                <a16:creationId xmlns:a16="http://schemas.microsoft.com/office/drawing/2014/main" id="{E9059AEB-3E91-94CE-D637-3223A27A7A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DA5934-752B-1F7E-F740-3A69010C4F94}"/>
              </a:ext>
            </a:extLst>
          </p:cNvPr>
          <p:cNvSpPr>
            <a:spLocks noGrp="1"/>
          </p:cNvSpPr>
          <p:nvPr>
            <p:ph type="sldNum" sz="quarter" idx="12"/>
          </p:nvPr>
        </p:nvSpPr>
        <p:spPr/>
        <p:txBody>
          <a:bodyPr/>
          <a:lstStyle/>
          <a:p>
            <a:fld id="{A7D3907A-742F-4AF1-8485-DB8C225DC89A}" type="slidenum">
              <a:rPr lang="en-US" smtClean="0"/>
              <a:t>‹#›</a:t>
            </a:fld>
            <a:endParaRPr lang="en-US"/>
          </a:p>
        </p:txBody>
      </p:sp>
    </p:spTree>
    <p:extLst>
      <p:ext uri="{BB962C8B-B14F-4D97-AF65-F5344CB8AC3E}">
        <p14:creationId xmlns:p14="http://schemas.microsoft.com/office/powerpoint/2010/main" val="2464305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A1998-9C93-13F1-5663-148739277E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D2A48F1-DAB6-4641-05D3-F96FB319BD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519F06D-D3B3-6CEC-EEAD-4E35AB8AB8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E1F4A7-D53B-14BC-946B-32F303DCE3B5}"/>
              </a:ext>
            </a:extLst>
          </p:cNvPr>
          <p:cNvSpPr>
            <a:spLocks noGrp="1"/>
          </p:cNvSpPr>
          <p:nvPr>
            <p:ph type="dt" sz="half" idx="10"/>
          </p:nvPr>
        </p:nvSpPr>
        <p:spPr/>
        <p:txBody>
          <a:bodyPr/>
          <a:lstStyle/>
          <a:p>
            <a:fld id="{3C72A326-42E2-467A-B3D8-C4E3EBD43B24}" type="datetime1">
              <a:rPr lang="en-US" smtClean="0"/>
              <a:t>1/18/2023</a:t>
            </a:fld>
            <a:endParaRPr lang="en-US"/>
          </a:p>
        </p:txBody>
      </p:sp>
      <p:sp>
        <p:nvSpPr>
          <p:cNvPr id="6" name="Footer Placeholder 5">
            <a:extLst>
              <a:ext uri="{FF2B5EF4-FFF2-40B4-BE49-F238E27FC236}">
                <a16:creationId xmlns:a16="http://schemas.microsoft.com/office/drawing/2014/main" id="{B953B3E8-A7CF-8D50-9C73-8D38D41DDC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9C9165-36E0-8F16-1611-2C4E04FA8CDA}"/>
              </a:ext>
            </a:extLst>
          </p:cNvPr>
          <p:cNvSpPr>
            <a:spLocks noGrp="1"/>
          </p:cNvSpPr>
          <p:nvPr>
            <p:ph type="sldNum" sz="quarter" idx="12"/>
          </p:nvPr>
        </p:nvSpPr>
        <p:spPr/>
        <p:txBody>
          <a:bodyPr/>
          <a:lstStyle/>
          <a:p>
            <a:fld id="{A7D3907A-742F-4AF1-8485-DB8C225DC89A}" type="slidenum">
              <a:rPr lang="en-US" smtClean="0"/>
              <a:t>‹#›</a:t>
            </a:fld>
            <a:endParaRPr lang="en-US"/>
          </a:p>
        </p:txBody>
      </p:sp>
    </p:spTree>
    <p:extLst>
      <p:ext uri="{BB962C8B-B14F-4D97-AF65-F5344CB8AC3E}">
        <p14:creationId xmlns:p14="http://schemas.microsoft.com/office/powerpoint/2010/main" val="2515981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C10FC1-1F9D-4BDC-C58E-CE4E0614ED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C41834D-9100-1ACD-116B-EE112D6265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C3BE20-7BB4-9D55-CF91-AA6A376AA5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2C291B-8A3C-4B4D-BD62-82FE1D9F1A92}" type="datetime1">
              <a:rPr lang="en-US" smtClean="0"/>
              <a:t>1/18/2023</a:t>
            </a:fld>
            <a:endParaRPr lang="en-US"/>
          </a:p>
        </p:txBody>
      </p:sp>
      <p:sp>
        <p:nvSpPr>
          <p:cNvPr id="5" name="Footer Placeholder 4">
            <a:extLst>
              <a:ext uri="{FF2B5EF4-FFF2-40B4-BE49-F238E27FC236}">
                <a16:creationId xmlns:a16="http://schemas.microsoft.com/office/drawing/2014/main" id="{DA54526F-F5F9-1A34-390B-68D3190597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645BD4-F367-43B4-291B-2CE993B66A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D3907A-742F-4AF1-8485-DB8C225DC89A}" type="slidenum">
              <a:rPr lang="en-US" smtClean="0"/>
              <a:t>‹#›</a:t>
            </a:fld>
            <a:endParaRPr lang="en-US"/>
          </a:p>
        </p:txBody>
      </p:sp>
    </p:spTree>
    <p:extLst>
      <p:ext uri="{BB962C8B-B14F-4D97-AF65-F5344CB8AC3E}">
        <p14:creationId xmlns:p14="http://schemas.microsoft.com/office/powerpoint/2010/main" val="22325780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b="1" kern="1200">
          <a:solidFill>
            <a:srgbClr val="FF000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hyperlink" Target="http://www.faraonline.org/" TargetMode="External"/><Relationship Id="rId2" Type="http://schemas.openxmlformats.org/officeDocument/2006/relationships/hyperlink" Target="mailto:bradshipp@4yoursolution.com" TargetMode="External"/><Relationship Id="rId1" Type="http://schemas.openxmlformats.org/officeDocument/2006/relationships/slideLayout" Target="../slideLayouts/slideLayout2.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78" name="Rectangle 7177">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0" name="Title 1"/>
          <p:cNvSpPr>
            <a:spLocks noGrp="1"/>
          </p:cNvSpPr>
          <p:nvPr>
            <p:ph type="title"/>
          </p:nvPr>
        </p:nvSpPr>
        <p:spPr>
          <a:xfrm>
            <a:off x="471550" y="2484530"/>
            <a:ext cx="4368602" cy="1956841"/>
          </a:xfrm>
        </p:spPr>
        <p:txBody>
          <a:bodyPr anchor="b">
            <a:normAutofit/>
          </a:bodyPr>
          <a:lstStyle/>
          <a:p>
            <a:r>
              <a:rPr lang="en-US" sz="5400" dirty="0"/>
              <a:t>Lightning &amp; Alarms</a:t>
            </a:r>
          </a:p>
        </p:txBody>
      </p:sp>
      <p:sp>
        <p:nvSpPr>
          <p:cNvPr id="7180"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1" name="Content Placeholder 2"/>
          <p:cNvSpPr>
            <a:spLocks noGrp="1"/>
          </p:cNvSpPr>
          <p:nvPr>
            <p:ph idx="1"/>
          </p:nvPr>
        </p:nvSpPr>
        <p:spPr>
          <a:xfrm>
            <a:off x="1066588" y="4577896"/>
            <a:ext cx="4243589" cy="2280104"/>
          </a:xfrm>
        </p:spPr>
        <p:txBody>
          <a:bodyPr>
            <a:normAutofit/>
          </a:bodyPr>
          <a:lstStyle/>
          <a:p>
            <a:pPr>
              <a:buFontTx/>
              <a:buNone/>
            </a:pPr>
            <a:r>
              <a:rPr lang="en-US" sz="3600" b="0" dirty="0"/>
              <a:t>Do Thunderstorms,  Lightning and Power Outages equal False Alarms?</a:t>
            </a:r>
          </a:p>
          <a:p>
            <a:endParaRPr lang="en-US" sz="2200" dirty="0"/>
          </a:p>
          <a:p>
            <a:endParaRPr lang="en-US" sz="2200" dirty="0"/>
          </a:p>
          <a:p>
            <a:endParaRPr lang="en-US" sz="2200" dirty="0"/>
          </a:p>
          <a:p>
            <a:endParaRPr lang="en-US" sz="2200" dirty="0"/>
          </a:p>
        </p:txBody>
      </p:sp>
      <p:pic>
        <p:nvPicPr>
          <p:cNvPr id="7173" name="Picture 1" descr="Lightning striking a field&#10;&#10;Description automatically generated with low confidence"/>
          <p:cNvPicPr>
            <a:picLocks noChangeAspect="1"/>
          </p:cNvPicPr>
          <p:nvPr/>
        </p:nvPicPr>
        <p:blipFill rotWithShape="1">
          <a:blip r:embed="rId3">
            <a:extLst>
              <a:ext uri="{28A0092B-C50C-407E-A947-70E740481C1C}">
                <a14:useLocalDpi xmlns:a14="http://schemas.microsoft.com/office/drawing/2010/main" val="0"/>
              </a:ext>
            </a:extLst>
          </a:blip>
          <a:srcRect l="15514" r="9188" b="-1"/>
          <a:stretch/>
        </p:blipFill>
        <p:spPr bwMode="auto">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Slide Number Placeholder 3"/>
          <p:cNvSpPr>
            <a:spLocks noGrp="1"/>
          </p:cNvSpPr>
          <p:nvPr>
            <p:ph type="sldNum" sz="quarter" idx="12"/>
          </p:nvPr>
        </p:nvSpPr>
        <p:spPr>
          <a:xfrm>
            <a:off x="10439400" y="6356350"/>
            <a:ext cx="9144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Aft>
                <a:spcPts val="600"/>
              </a:spcAft>
            </a:pPr>
            <a:fld id="{EB5C8801-839B-4669-9446-6431DA1DDD6E}" type="slidenum">
              <a:rPr lang="en-US">
                <a:solidFill>
                  <a:srgbClr val="FFFFFF"/>
                </a:solidFill>
              </a:rPr>
              <a:pPr eaLnBrk="1" hangingPunct="1">
                <a:spcAft>
                  <a:spcPts val="600"/>
                </a:spcAft>
              </a:pPr>
              <a:t>1</a:t>
            </a:fld>
            <a:endParaRPr lang="en-US">
              <a:solidFill>
                <a:srgbClr val="FFFFFF"/>
              </a:solidFill>
            </a:endParaRPr>
          </a:p>
        </p:txBody>
      </p:sp>
      <p:pic>
        <p:nvPicPr>
          <p:cNvPr id="2" name="Picture 1" descr="A picture containing text&#10;&#10;Description automatically generated">
            <a:extLst>
              <a:ext uri="{FF2B5EF4-FFF2-40B4-BE49-F238E27FC236}">
                <a16:creationId xmlns:a16="http://schemas.microsoft.com/office/drawing/2014/main" id="{5503CA08-822A-CB07-D005-B6285C7CE2C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088" y="648441"/>
            <a:ext cx="7467642" cy="1493527"/>
          </a:xfrm>
          <a:prstGeom prst="rect">
            <a:avLst/>
          </a:prstGeom>
        </p:spPr>
      </p:pic>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297" name="Rectangle 1229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99" name="Freeform: Shape 1229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90" name="Title 1"/>
          <p:cNvSpPr>
            <a:spLocks noGrp="1"/>
          </p:cNvSpPr>
          <p:nvPr>
            <p:ph type="title"/>
          </p:nvPr>
        </p:nvSpPr>
        <p:spPr>
          <a:xfrm>
            <a:off x="686834" y="1153572"/>
            <a:ext cx="3200400" cy="4461163"/>
          </a:xfrm>
        </p:spPr>
        <p:txBody>
          <a:bodyPr>
            <a:normAutofit/>
          </a:bodyPr>
          <a:lstStyle/>
          <a:p>
            <a:r>
              <a:rPr lang="en-US">
                <a:solidFill>
                  <a:srgbClr val="FFFFFF"/>
                </a:solidFill>
              </a:rPr>
              <a:t>Lightning &amp; Alarms</a:t>
            </a:r>
          </a:p>
        </p:txBody>
      </p:sp>
      <p:sp>
        <p:nvSpPr>
          <p:cNvPr id="12301" name="Arc 1230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2291" name="Content Placeholder 2"/>
          <p:cNvSpPr>
            <a:spLocks noGrp="1"/>
          </p:cNvSpPr>
          <p:nvPr>
            <p:ph idx="1"/>
          </p:nvPr>
        </p:nvSpPr>
        <p:spPr>
          <a:xfrm>
            <a:off x="4447308" y="591344"/>
            <a:ext cx="6906491" cy="5585619"/>
          </a:xfrm>
        </p:spPr>
        <p:txBody>
          <a:bodyPr anchor="ctr">
            <a:normAutofit/>
          </a:bodyPr>
          <a:lstStyle/>
          <a:p>
            <a:pPr marL="0" indent="0">
              <a:buNone/>
            </a:pPr>
            <a:r>
              <a:rPr lang="en-US" sz="4400" b="0" dirty="0"/>
              <a:t>A properly designed, installed &amp; maintained alarm system should not generate false alarms and fines due to power surges or power interruptions</a:t>
            </a:r>
          </a:p>
        </p:txBody>
      </p:sp>
      <p:sp>
        <p:nvSpPr>
          <p:cNvPr id="12292" name="Slide Number Placeholder 3"/>
          <p:cNvSpPr>
            <a:spLocks noGrp="1"/>
          </p:cNvSpPr>
          <p:nvPr>
            <p:ph type="sldNum" sz="quarter" idx="12"/>
          </p:nvPr>
        </p:nvSpPr>
        <p:spPr>
          <a:xfrm>
            <a:off x="9541564" y="6356350"/>
            <a:ext cx="1812235"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Aft>
                <a:spcPts val="600"/>
              </a:spcAft>
            </a:pPr>
            <a:fld id="{E1E082B5-75A8-4176-A04B-574C0DF28BD4}" type="slidenum">
              <a:rPr lang="en-US" smtClean="0"/>
              <a:pPr eaLnBrk="1" hangingPunct="1">
                <a:spcAft>
                  <a:spcPts val="600"/>
                </a:spcAft>
              </a:pPr>
              <a:t>2</a:t>
            </a:fld>
            <a:endParaRPr lang="en-US"/>
          </a:p>
        </p:txBody>
      </p:sp>
      <p:pic>
        <p:nvPicPr>
          <p:cNvPr id="2" name="Picture 1" descr="Logo, company name&#10;&#10;Description automatically generated">
            <a:extLst>
              <a:ext uri="{FF2B5EF4-FFF2-40B4-BE49-F238E27FC236}">
                <a16:creationId xmlns:a16="http://schemas.microsoft.com/office/drawing/2014/main" id="{E8691572-1FB6-D2CA-9E80-D8B819794D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239520"/>
            <a:ext cx="1563181" cy="596879"/>
          </a:xfrm>
          <a:prstGeom prst="rect">
            <a:avLst/>
          </a:prstGeom>
        </p:spPr>
      </p:pic>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E9C5405-4A49-4E12-98FD-8966C1118F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35B9823A-85C3-4837-8700-3D94F9B361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17235" y="0"/>
            <a:ext cx="789032" cy="6865831"/>
          </a:xfrm>
          <a:custGeom>
            <a:avLst/>
            <a:gdLst>
              <a:gd name="connsiteX0" fmla="*/ 2648 w 789032"/>
              <a:gd name="connsiteY0" fmla="*/ 0 h 6865831"/>
              <a:gd name="connsiteX1" fmla="*/ 789032 w 789032"/>
              <a:gd name="connsiteY1" fmla="*/ 0 h 6865831"/>
              <a:gd name="connsiteX2" fmla="*/ 789032 w 789032"/>
              <a:gd name="connsiteY2" fmla="*/ 1621639 h 6865831"/>
              <a:gd name="connsiteX3" fmla="*/ 789032 w 789032"/>
              <a:gd name="connsiteY3" fmla="*/ 1900580 h 6865831"/>
              <a:gd name="connsiteX4" fmla="*/ 789032 w 789032"/>
              <a:gd name="connsiteY4" fmla="*/ 6865831 h 6865831"/>
              <a:gd name="connsiteX5" fmla="*/ 0 w 789032"/>
              <a:gd name="connsiteY5" fmla="*/ 6399058 h 6865831"/>
              <a:gd name="connsiteX6" fmla="*/ 0 w 789032"/>
              <a:gd name="connsiteY6" fmla="*/ 1154866 h 6865831"/>
              <a:gd name="connsiteX7" fmla="*/ 2648 w 789032"/>
              <a:gd name="connsiteY7" fmla="*/ 1156433 h 6865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89032" h="6865831">
                <a:moveTo>
                  <a:pt x="2648" y="0"/>
                </a:moveTo>
                <a:lnTo>
                  <a:pt x="789032" y="0"/>
                </a:lnTo>
                <a:lnTo>
                  <a:pt x="789032" y="1621639"/>
                </a:lnTo>
                <a:lnTo>
                  <a:pt x="789032" y="1900580"/>
                </a:lnTo>
                <a:lnTo>
                  <a:pt x="789032" y="6865831"/>
                </a:lnTo>
                <a:lnTo>
                  <a:pt x="0" y="6399058"/>
                </a:lnTo>
                <a:lnTo>
                  <a:pt x="0" y="1154866"/>
                </a:lnTo>
                <a:lnTo>
                  <a:pt x="2648" y="1156433"/>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tx1"/>
              </a:solidFill>
            </a:endParaRPr>
          </a:p>
        </p:txBody>
      </p:sp>
      <p:sp>
        <p:nvSpPr>
          <p:cNvPr id="15" name="Freeform 7">
            <a:extLst>
              <a:ext uri="{FF2B5EF4-FFF2-40B4-BE49-F238E27FC236}">
                <a16:creationId xmlns:a16="http://schemas.microsoft.com/office/drawing/2014/main" id="{5BAFBDD6-35EA-4318-81BD-034C73032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017236" y="887217"/>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useBgFill="1">
        <p:nvSpPr>
          <p:cNvPr id="17" name="Rectangle 16">
            <a:extLst>
              <a:ext uri="{FF2B5EF4-FFF2-40B4-BE49-F238E27FC236}">
                <a16:creationId xmlns:a16="http://schemas.microsoft.com/office/drawing/2014/main" id="{9668AFA7-0343-4462-B952-29775C02D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498749" cy="6150193"/>
          </a:xfrm>
          <a:prstGeom prst="rect">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CA05C4A3-3403-B14D-0D1D-7FF567BF783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155187" y="1270476"/>
            <a:ext cx="5662636" cy="4099748"/>
          </a:xfrm>
          <a:prstGeom prst="rect">
            <a:avLst/>
          </a:prstGeom>
        </p:spPr>
      </p:pic>
      <p:sp>
        <p:nvSpPr>
          <p:cNvPr id="19" name="Rectangle 8">
            <a:extLst>
              <a:ext uri="{FF2B5EF4-FFF2-40B4-BE49-F238E27FC236}">
                <a16:creationId xmlns:a16="http://schemas.microsoft.com/office/drawing/2014/main" id="{FABAF75E-3794-4E38-AFE5-55C2624475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804744" y="0"/>
            <a:ext cx="4384208" cy="685800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A3C96DEF-A3CE-EBA1-1DAF-742197141C99}"/>
              </a:ext>
            </a:extLst>
          </p:cNvPr>
          <p:cNvSpPr>
            <a:spLocks noGrp="1"/>
          </p:cNvSpPr>
          <p:nvPr>
            <p:ph type="title"/>
          </p:nvPr>
        </p:nvSpPr>
        <p:spPr>
          <a:xfrm>
            <a:off x="8129872" y="1062401"/>
            <a:ext cx="3262028" cy="2733881"/>
          </a:xfrm>
        </p:spPr>
        <p:txBody>
          <a:bodyPr vert="horz" lIns="91440" tIns="45720" rIns="91440" bIns="45720" rtlCol="0" anchor="b">
            <a:normAutofit/>
          </a:bodyPr>
          <a:lstStyle/>
          <a:p>
            <a:r>
              <a:rPr lang="en-US" kern="1200" dirty="0">
                <a:solidFill>
                  <a:srgbClr val="FFFFFF"/>
                </a:solidFill>
                <a:latin typeface="+mj-lt"/>
                <a:ea typeface="+mj-ea"/>
                <a:cs typeface="+mj-cs"/>
              </a:rPr>
              <a:t>Steps to Avoid False Alarms</a:t>
            </a:r>
          </a:p>
        </p:txBody>
      </p:sp>
      <p:sp>
        <p:nvSpPr>
          <p:cNvPr id="3" name="Content Placeholder 2">
            <a:extLst>
              <a:ext uri="{FF2B5EF4-FFF2-40B4-BE49-F238E27FC236}">
                <a16:creationId xmlns:a16="http://schemas.microsoft.com/office/drawing/2014/main" id="{ED192BA4-DEBB-7B3B-4245-3614C752D54E}"/>
              </a:ext>
            </a:extLst>
          </p:cNvPr>
          <p:cNvSpPr>
            <a:spLocks noGrp="1"/>
          </p:cNvSpPr>
          <p:nvPr>
            <p:ph idx="1"/>
          </p:nvPr>
        </p:nvSpPr>
        <p:spPr>
          <a:xfrm>
            <a:off x="8129872" y="4098226"/>
            <a:ext cx="3262028" cy="1416408"/>
          </a:xfrm>
        </p:spPr>
        <p:txBody>
          <a:bodyPr vert="horz" lIns="91440" tIns="45720" rIns="91440" bIns="45720" rtlCol="0" anchor="t">
            <a:normAutofit fontScale="92500" lnSpcReduction="10000"/>
          </a:bodyPr>
          <a:lstStyle/>
          <a:p>
            <a:pPr marL="0" indent="0">
              <a:buNone/>
            </a:pPr>
            <a:r>
              <a:rPr lang="en-US" kern="1200" dirty="0">
                <a:solidFill>
                  <a:srgbClr val="FEFFFF"/>
                </a:solidFill>
                <a:latin typeface="+mn-lt"/>
                <a:ea typeface="+mn-ea"/>
                <a:cs typeface="+mn-cs"/>
              </a:rPr>
              <a:t>Follow the steps on the next slides to avoid false alarms from Lightning </a:t>
            </a:r>
          </a:p>
        </p:txBody>
      </p:sp>
      <p:sp>
        <p:nvSpPr>
          <p:cNvPr id="4" name="Slide Number Placeholder 3">
            <a:extLst>
              <a:ext uri="{FF2B5EF4-FFF2-40B4-BE49-F238E27FC236}">
                <a16:creationId xmlns:a16="http://schemas.microsoft.com/office/drawing/2014/main" id="{CC561170-2E70-BF1D-31EA-17C0526376F5}"/>
              </a:ext>
            </a:extLst>
          </p:cNvPr>
          <p:cNvSpPr>
            <a:spLocks noGrp="1"/>
          </p:cNvSpPr>
          <p:nvPr>
            <p:ph type="sldNum" sz="quarter" idx="12"/>
          </p:nvPr>
        </p:nvSpPr>
        <p:spPr>
          <a:xfrm>
            <a:off x="10709589" y="6382512"/>
            <a:ext cx="682311" cy="320040"/>
          </a:xfrm>
        </p:spPr>
        <p:txBody>
          <a:bodyPr vert="horz" lIns="91440" tIns="45720" rIns="91440" bIns="45720" rtlCol="0" anchor="ctr">
            <a:normAutofit/>
          </a:bodyPr>
          <a:lstStyle/>
          <a:p>
            <a:pPr>
              <a:spcAft>
                <a:spcPts val="600"/>
              </a:spcAft>
            </a:pPr>
            <a:fld id="{A7D3907A-742F-4AF1-8485-DB8C225DC89A}" type="slidenum">
              <a:rPr lang="en-US" sz="1000">
                <a:solidFill>
                  <a:srgbClr val="FFFFFF"/>
                </a:solidFill>
              </a:rPr>
              <a:pPr>
                <a:spcAft>
                  <a:spcPts val="600"/>
                </a:spcAft>
              </a:pPr>
              <a:t>3</a:t>
            </a:fld>
            <a:endParaRPr lang="en-US" sz="1000">
              <a:solidFill>
                <a:srgbClr val="FFFFFF"/>
              </a:solidFill>
            </a:endParaRPr>
          </a:p>
        </p:txBody>
      </p:sp>
      <p:pic>
        <p:nvPicPr>
          <p:cNvPr id="7" name="Picture 6" descr="Logo, company name&#10;&#10;Description automatically generated">
            <a:extLst>
              <a:ext uri="{FF2B5EF4-FFF2-40B4-BE49-F238E27FC236}">
                <a16:creationId xmlns:a16="http://schemas.microsoft.com/office/drawing/2014/main" id="{50F1EFE2-D208-BFBE-0555-04C7A94132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239520"/>
            <a:ext cx="1563181" cy="596879"/>
          </a:xfrm>
          <a:prstGeom prst="rect">
            <a:avLst/>
          </a:prstGeom>
        </p:spPr>
      </p:pic>
    </p:spTree>
    <p:extLst>
      <p:ext uri="{BB962C8B-B14F-4D97-AF65-F5344CB8AC3E}">
        <p14:creationId xmlns:p14="http://schemas.microsoft.com/office/powerpoint/2010/main" val="2156718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210" name="Rectangle 8200">
            <a:extLst>
              <a:ext uri="{FF2B5EF4-FFF2-40B4-BE49-F238E27FC236}">
                <a16:creationId xmlns:a16="http://schemas.microsoft.com/office/drawing/2014/main" id="{64EEF0D6-2D1F-491D-AC56-0F0F95A316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94" name="Title 1"/>
          <p:cNvSpPr>
            <a:spLocks noGrp="1"/>
          </p:cNvSpPr>
          <p:nvPr>
            <p:ph type="title"/>
          </p:nvPr>
        </p:nvSpPr>
        <p:spPr>
          <a:xfrm>
            <a:off x="640080" y="643467"/>
            <a:ext cx="3779520" cy="1403047"/>
          </a:xfrm>
        </p:spPr>
        <p:txBody>
          <a:bodyPr vert="horz" lIns="91440" tIns="45720" rIns="91440" bIns="45720" rtlCol="0" anchor="b">
            <a:normAutofit/>
          </a:bodyPr>
          <a:lstStyle/>
          <a:p>
            <a:r>
              <a:rPr lang="en-US" sz="6600" kern="1200" dirty="0">
                <a:solidFill>
                  <a:schemeClr val="tx1"/>
                </a:solidFill>
                <a:latin typeface="+mj-lt"/>
                <a:ea typeface="+mj-ea"/>
                <a:cs typeface="+mj-cs"/>
              </a:rPr>
              <a:t>Ground </a:t>
            </a:r>
          </a:p>
        </p:txBody>
      </p:sp>
      <p:sp>
        <p:nvSpPr>
          <p:cNvPr id="8195" name="Content Placeholder 2"/>
          <p:cNvSpPr>
            <a:spLocks noGrp="1"/>
          </p:cNvSpPr>
          <p:nvPr>
            <p:ph idx="1"/>
          </p:nvPr>
        </p:nvSpPr>
        <p:spPr>
          <a:xfrm>
            <a:off x="640080" y="2476993"/>
            <a:ext cx="3779520" cy="1569486"/>
          </a:xfrm>
        </p:spPr>
        <p:txBody>
          <a:bodyPr vert="horz" lIns="91440" tIns="45720" rIns="91440" bIns="45720" rtlCol="0">
            <a:normAutofit/>
          </a:bodyPr>
          <a:lstStyle/>
          <a:p>
            <a:pPr marL="0" indent="0">
              <a:buNone/>
            </a:pPr>
            <a:r>
              <a:rPr lang="en-US" sz="3200" b="0" kern="1200" dirty="0">
                <a:solidFill>
                  <a:schemeClr val="tx1"/>
                </a:solidFill>
                <a:latin typeface="+mn-lt"/>
                <a:ea typeface="+mn-ea"/>
                <a:cs typeface="+mn-cs"/>
              </a:rPr>
              <a:t>Alarm systems should be properly grounded</a:t>
            </a:r>
          </a:p>
        </p:txBody>
      </p:sp>
      <p:pic>
        <p:nvPicPr>
          <p:cNvPr id="1030" name="Picture 6" descr="See the source image"/>
          <p:cNvPicPr>
            <a:picLocks noChangeAspect="1" noChangeArrowheads="1"/>
          </p:cNvPicPr>
          <p:nvPr/>
        </p:nvPicPr>
        <p:blipFill rotWithShape="1">
          <a:blip r:embed="rId3">
            <a:extLst>
              <a:ext uri="{28A0092B-C50C-407E-A947-70E740481C1C}">
                <a14:useLocalDpi xmlns:a14="http://schemas.microsoft.com/office/drawing/2010/main" val="0"/>
              </a:ext>
            </a:extLst>
          </a:blip>
          <a:srcRect l="34099" r="17991" b="2"/>
          <a:stretch/>
        </p:blipFill>
        <p:spPr bwMode="auto">
          <a:xfrm>
            <a:off x="4688495" y="-2"/>
            <a:ext cx="3285713" cy="6858000"/>
          </a:xfrm>
          <a:custGeom>
            <a:avLst/>
            <a:gdLst/>
            <a:ahLst/>
            <a:cxnLst/>
            <a:rect l="l" t="t" r="r" b="b"/>
            <a:pathLst>
              <a:path w="3285713" h="6858000">
                <a:moveTo>
                  <a:pt x="16970" y="0"/>
                </a:moveTo>
                <a:lnTo>
                  <a:pt x="3269111" y="0"/>
                </a:lnTo>
                <a:lnTo>
                  <a:pt x="3265544" y="140686"/>
                </a:lnTo>
                <a:cubicBezTo>
                  <a:pt x="3266106" y="312749"/>
                  <a:pt x="3278516" y="484544"/>
                  <a:pt x="3276399" y="655695"/>
                </a:cubicBezTo>
                <a:cubicBezTo>
                  <a:pt x="3275270" y="750938"/>
                  <a:pt x="3254102" y="845927"/>
                  <a:pt x="3258053" y="941424"/>
                </a:cubicBezTo>
                <a:cubicBezTo>
                  <a:pt x="3269625" y="1230836"/>
                  <a:pt x="3265815" y="1520375"/>
                  <a:pt x="3280916" y="1809660"/>
                </a:cubicBezTo>
                <a:cubicBezTo>
                  <a:pt x="3290682" y="1950657"/>
                  <a:pt x="3285530" y="2092164"/>
                  <a:pt x="3265533" y="2232285"/>
                </a:cubicBezTo>
                <a:cubicBezTo>
                  <a:pt x="3248879" y="2337306"/>
                  <a:pt x="3259182" y="2443217"/>
                  <a:pt x="3266238" y="2548746"/>
                </a:cubicBezTo>
                <a:cubicBezTo>
                  <a:pt x="3274847" y="2676498"/>
                  <a:pt x="3279504" y="2804125"/>
                  <a:pt x="3265391" y="2932131"/>
                </a:cubicBezTo>
                <a:cubicBezTo>
                  <a:pt x="3255231" y="3023183"/>
                  <a:pt x="3264686" y="3114743"/>
                  <a:pt x="3270331" y="3206050"/>
                </a:cubicBezTo>
                <a:cubicBezTo>
                  <a:pt x="3277669" y="3301343"/>
                  <a:pt x="3277669" y="3396993"/>
                  <a:pt x="3270331" y="3492287"/>
                </a:cubicBezTo>
                <a:cubicBezTo>
                  <a:pt x="3262965" y="3579403"/>
                  <a:pt x="3264715" y="3666937"/>
                  <a:pt x="3275553" y="3753761"/>
                </a:cubicBezTo>
                <a:cubicBezTo>
                  <a:pt x="3287407" y="3855353"/>
                  <a:pt x="3278234" y="3956946"/>
                  <a:pt x="3269625" y="4058539"/>
                </a:cubicBezTo>
                <a:cubicBezTo>
                  <a:pt x="3254243" y="4237342"/>
                  <a:pt x="3261158" y="4416017"/>
                  <a:pt x="3272448" y="4594439"/>
                </a:cubicBezTo>
                <a:cubicBezTo>
                  <a:pt x="3279674" y="4717278"/>
                  <a:pt x="3275708" y="4840446"/>
                  <a:pt x="3260594" y="4962713"/>
                </a:cubicBezTo>
                <a:cubicBezTo>
                  <a:pt x="3257912" y="4987031"/>
                  <a:pt x="3256818" y="5011382"/>
                  <a:pt x="3256271" y="5035748"/>
                </a:cubicBezTo>
                <a:lnTo>
                  <a:pt x="3255961" y="5057561"/>
                </a:lnTo>
                <a:lnTo>
                  <a:pt x="3252009" y="5100947"/>
                </a:lnTo>
                <a:lnTo>
                  <a:pt x="3255359" y="5173266"/>
                </a:lnTo>
                <a:lnTo>
                  <a:pt x="3255007" y="5180867"/>
                </a:lnTo>
                <a:lnTo>
                  <a:pt x="3260282" y="5238783"/>
                </a:lnTo>
                <a:lnTo>
                  <a:pt x="3271301" y="5440455"/>
                </a:lnTo>
                <a:cubicBezTo>
                  <a:pt x="3272550" y="5528263"/>
                  <a:pt x="3270254" y="5616112"/>
                  <a:pt x="3264404" y="5703831"/>
                </a:cubicBezTo>
                <a:cubicBezTo>
                  <a:pt x="3255795" y="5865363"/>
                  <a:pt x="3264686" y="6026641"/>
                  <a:pt x="3275130" y="6188047"/>
                </a:cubicBezTo>
                <a:cubicBezTo>
                  <a:pt x="3287548" y="6379930"/>
                  <a:pt x="3267791" y="6571686"/>
                  <a:pt x="3264827" y="6763568"/>
                </a:cubicBezTo>
                <a:cubicBezTo>
                  <a:pt x="3264545" y="6780776"/>
                  <a:pt x="3265603" y="6798015"/>
                  <a:pt x="3266909" y="6815254"/>
                </a:cubicBezTo>
                <a:lnTo>
                  <a:pt x="3269857" y="6858000"/>
                </a:lnTo>
                <a:lnTo>
                  <a:pt x="15795" y="6858000"/>
                </a:lnTo>
                <a:lnTo>
                  <a:pt x="11716" y="6584216"/>
                </a:lnTo>
                <a:cubicBezTo>
                  <a:pt x="9693" y="6488368"/>
                  <a:pt x="8801" y="6392585"/>
                  <a:pt x="14216" y="6297024"/>
                </a:cubicBezTo>
                <a:cubicBezTo>
                  <a:pt x="20970" y="6178401"/>
                  <a:pt x="19695" y="6058378"/>
                  <a:pt x="14981" y="5940264"/>
                </a:cubicBezTo>
                <a:cubicBezTo>
                  <a:pt x="10266" y="5822153"/>
                  <a:pt x="3896" y="5703912"/>
                  <a:pt x="14981" y="5585799"/>
                </a:cubicBezTo>
                <a:cubicBezTo>
                  <a:pt x="23136" y="5483192"/>
                  <a:pt x="25047" y="5380177"/>
                  <a:pt x="20714" y="5277330"/>
                </a:cubicBezTo>
                <a:cubicBezTo>
                  <a:pt x="15745" y="5098058"/>
                  <a:pt x="6063" y="4918659"/>
                  <a:pt x="16637" y="4739386"/>
                </a:cubicBezTo>
                <a:cubicBezTo>
                  <a:pt x="32819" y="4468249"/>
                  <a:pt x="23136" y="4197366"/>
                  <a:pt x="10394" y="3926484"/>
                </a:cubicBezTo>
                <a:cubicBezTo>
                  <a:pt x="1475" y="3741096"/>
                  <a:pt x="-5915" y="3555837"/>
                  <a:pt x="6827" y="3370449"/>
                </a:cubicBezTo>
                <a:cubicBezTo>
                  <a:pt x="19822" y="3179328"/>
                  <a:pt x="35749" y="2988333"/>
                  <a:pt x="25939" y="2796448"/>
                </a:cubicBezTo>
                <a:cubicBezTo>
                  <a:pt x="19568" y="2674258"/>
                  <a:pt x="7463" y="2552194"/>
                  <a:pt x="15364" y="2429877"/>
                </a:cubicBezTo>
                <a:cubicBezTo>
                  <a:pt x="21696" y="2301584"/>
                  <a:pt x="19861" y="2173023"/>
                  <a:pt x="9885" y="2044959"/>
                </a:cubicBezTo>
                <a:cubicBezTo>
                  <a:pt x="4151" y="1980959"/>
                  <a:pt x="4151" y="1916564"/>
                  <a:pt x="9885" y="1852564"/>
                </a:cubicBezTo>
                <a:cubicBezTo>
                  <a:pt x="26168" y="1696405"/>
                  <a:pt x="30423" y="1539214"/>
                  <a:pt x="22626" y="1382405"/>
                </a:cubicBezTo>
                <a:cubicBezTo>
                  <a:pt x="18166" y="1264292"/>
                  <a:pt x="10394" y="1146307"/>
                  <a:pt x="15872" y="1027940"/>
                </a:cubicBezTo>
                <a:cubicBezTo>
                  <a:pt x="22370" y="889440"/>
                  <a:pt x="27340" y="750814"/>
                  <a:pt x="20970" y="612314"/>
                </a:cubicBezTo>
                <a:cubicBezTo>
                  <a:pt x="14267" y="463706"/>
                  <a:pt x="15452" y="314847"/>
                  <a:pt x="24536" y="166365"/>
                </a:cubicBezTo>
                <a:close/>
              </a:path>
            </a:pathLst>
          </a:custGeom>
          <a:noFill/>
          <a:extLst>
            <a:ext uri="{909E8E84-426E-40DD-AFC4-6F175D3DCCD1}">
              <a14:hiddenFill xmlns:a14="http://schemas.microsoft.com/office/drawing/2010/main">
                <a:solidFill>
                  <a:srgbClr val="FFFFFF"/>
                </a:solidFill>
              </a14:hiddenFill>
            </a:ext>
          </a:extLst>
        </p:spPr>
      </p:pic>
      <p:pic>
        <p:nvPicPr>
          <p:cNvPr id="1026" name="Picture 2" descr="Electrical Grounding"/>
          <p:cNvPicPr>
            <a:picLocks noChangeAspect="1" noChangeArrowheads="1"/>
          </p:cNvPicPr>
          <p:nvPr/>
        </p:nvPicPr>
        <p:blipFill rotWithShape="1">
          <a:blip r:embed="rId4">
            <a:extLst>
              <a:ext uri="{28A0092B-C50C-407E-A947-70E740481C1C}">
                <a14:useLocalDpi xmlns:a14="http://schemas.microsoft.com/office/drawing/2010/main" val="0"/>
              </a:ext>
            </a:extLst>
          </a:blip>
          <a:srcRect r="4015" b="1"/>
          <a:stretch/>
        </p:blipFill>
        <p:spPr bwMode="auto">
          <a:xfrm>
            <a:off x="8165645" y="3"/>
            <a:ext cx="4026354" cy="4194731"/>
          </a:xfrm>
          <a:custGeom>
            <a:avLst/>
            <a:gdLst/>
            <a:ahLst/>
            <a:cxnLst/>
            <a:rect l="l" t="t" r="r" b="b"/>
            <a:pathLst>
              <a:path w="4026354" h="4194731">
                <a:moveTo>
                  <a:pt x="23605" y="0"/>
                </a:moveTo>
                <a:lnTo>
                  <a:pt x="4026354" y="0"/>
                </a:lnTo>
                <a:lnTo>
                  <a:pt x="4026354" y="4174564"/>
                </a:lnTo>
                <a:lnTo>
                  <a:pt x="3905945" y="4162010"/>
                </a:lnTo>
                <a:cubicBezTo>
                  <a:pt x="3861284" y="4160178"/>
                  <a:pt x="3816513" y="4161154"/>
                  <a:pt x="3771885" y="4164948"/>
                </a:cubicBezTo>
                <a:cubicBezTo>
                  <a:pt x="3541871" y="4179705"/>
                  <a:pt x="3311601" y="4173044"/>
                  <a:pt x="3081586" y="4176309"/>
                </a:cubicBezTo>
                <a:cubicBezTo>
                  <a:pt x="2773880" y="4180750"/>
                  <a:pt x="2466429" y="4169388"/>
                  <a:pt x="2158851" y="4168344"/>
                </a:cubicBezTo>
                <a:cubicBezTo>
                  <a:pt x="2095807" y="4168083"/>
                  <a:pt x="2032508" y="4171478"/>
                  <a:pt x="1969719" y="4176701"/>
                </a:cubicBezTo>
                <a:cubicBezTo>
                  <a:pt x="1882731" y="4183754"/>
                  <a:pt x="1796889" y="4174873"/>
                  <a:pt x="1710666" y="4166515"/>
                </a:cubicBezTo>
                <a:cubicBezTo>
                  <a:pt x="1606738" y="4156460"/>
                  <a:pt x="1503066" y="4165340"/>
                  <a:pt x="1399776" y="4176963"/>
                </a:cubicBezTo>
                <a:cubicBezTo>
                  <a:pt x="1222450" y="4196539"/>
                  <a:pt x="1043788" y="4199947"/>
                  <a:pt x="865876" y="4187149"/>
                </a:cubicBezTo>
                <a:cubicBezTo>
                  <a:pt x="669356" y="4173436"/>
                  <a:pt x="472966" y="4175918"/>
                  <a:pt x="276446" y="4176963"/>
                </a:cubicBezTo>
                <a:lnTo>
                  <a:pt x="21362" y="4176292"/>
                </a:lnTo>
                <a:lnTo>
                  <a:pt x="14458" y="4122289"/>
                </a:lnTo>
                <a:cubicBezTo>
                  <a:pt x="3338" y="4042652"/>
                  <a:pt x="-1375" y="3962394"/>
                  <a:pt x="346" y="3882149"/>
                </a:cubicBezTo>
                <a:cubicBezTo>
                  <a:pt x="205" y="3686075"/>
                  <a:pt x="9942" y="3490382"/>
                  <a:pt x="27583" y="3294816"/>
                </a:cubicBezTo>
                <a:cubicBezTo>
                  <a:pt x="31859" y="3222826"/>
                  <a:pt x="29926" y="3150656"/>
                  <a:pt x="21797" y="3078932"/>
                </a:cubicBezTo>
                <a:cubicBezTo>
                  <a:pt x="13668" y="2997950"/>
                  <a:pt x="16505" y="2916371"/>
                  <a:pt x="30264" y="2835999"/>
                </a:cubicBezTo>
                <a:cubicBezTo>
                  <a:pt x="47622" y="2740756"/>
                  <a:pt x="39860" y="2645512"/>
                  <a:pt x="33510" y="2550269"/>
                </a:cubicBezTo>
                <a:cubicBezTo>
                  <a:pt x="16152" y="2288796"/>
                  <a:pt x="-5017" y="2027322"/>
                  <a:pt x="9096" y="1764959"/>
                </a:cubicBezTo>
                <a:cubicBezTo>
                  <a:pt x="12060" y="1708956"/>
                  <a:pt x="25042" y="1654350"/>
                  <a:pt x="30406" y="1598729"/>
                </a:cubicBezTo>
                <a:cubicBezTo>
                  <a:pt x="46071" y="1437069"/>
                  <a:pt x="27723" y="1276045"/>
                  <a:pt x="20244" y="1114767"/>
                </a:cubicBezTo>
                <a:cubicBezTo>
                  <a:pt x="9491" y="936281"/>
                  <a:pt x="11664" y="757351"/>
                  <a:pt x="26736" y="579120"/>
                </a:cubicBezTo>
                <a:cubicBezTo>
                  <a:pt x="36191" y="482353"/>
                  <a:pt x="39402" y="385459"/>
                  <a:pt x="38238" y="288533"/>
                </a:cubicBezTo>
                <a:close/>
              </a:path>
            </a:pathLst>
          </a:custGeom>
          <a:noFill/>
          <a:extLst>
            <a:ext uri="{909E8E84-426E-40DD-AFC4-6F175D3DCCD1}">
              <a14:hiddenFill xmlns:a14="http://schemas.microsoft.com/office/drawing/2010/main">
                <a:solidFill>
                  <a:srgbClr val="FFFFFF"/>
                </a:solidFill>
              </a14:hiddenFill>
            </a:ext>
          </a:extLst>
        </p:spPr>
      </p:pic>
      <p:sp>
        <p:nvSpPr>
          <p:cNvPr id="8211"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4409267"/>
            <a:ext cx="3383280" cy="18288"/>
          </a:xfrm>
          <a:custGeom>
            <a:avLst/>
            <a:gdLst>
              <a:gd name="connsiteX0" fmla="*/ 0 w 3383280"/>
              <a:gd name="connsiteY0" fmla="*/ 0 h 18288"/>
              <a:gd name="connsiteX1" fmla="*/ 676656 w 3383280"/>
              <a:gd name="connsiteY1" fmla="*/ 0 h 18288"/>
              <a:gd name="connsiteX2" fmla="*/ 1319479 w 3383280"/>
              <a:gd name="connsiteY2" fmla="*/ 0 h 18288"/>
              <a:gd name="connsiteX3" fmla="*/ 1962302 w 3383280"/>
              <a:gd name="connsiteY3" fmla="*/ 0 h 18288"/>
              <a:gd name="connsiteX4" fmla="*/ 2706624 w 3383280"/>
              <a:gd name="connsiteY4" fmla="*/ 0 h 18288"/>
              <a:gd name="connsiteX5" fmla="*/ 3383280 w 3383280"/>
              <a:gd name="connsiteY5" fmla="*/ 0 h 18288"/>
              <a:gd name="connsiteX6" fmla="*/ 3383280 w 3383280"/>
              <a:gd name="connsiteY6" fmla="*/ 18288 h 18288"/>
              <a:gd name="connsiteX7" fmla="*/ 2706624 w 3383280"/>
              <a:gd name="connsiteY7" fmla="*/ 18288 h 18288"/>
              <a:gd name="connsiteX8" fmla="*/ 2131466 w 3383280"/>
              <a:gd name="connsiteY8" fmla="*/ 18288 h 18288"/>
              <a:gd name="connsiteX9" fmla="*/ 1488643 w 3383280"/>
              <a:gd name="connsiteY9" fmla="*/ 18288 h 18288"/>
              <a:gd name="connsiteX10" fmla="*/ 845820 w 3383280"/>
              <a:gd name="connsiteY10" fmla="*/ 18288 h 18288"/>
              <a:gd name="connsiteX11" fmla="*/ 0 w 3383280"/>
              <a:gd name="connsiteY11" fmla="*/ 18288 h 18288"/>
              <a:gd name="connsiteX12" fmla="*/ 0 w 338328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383280" h="18288" fill="none" extrusionOk="0">
                <a:moveTo>
                  <a:pt x="0" y="0"/>
                </a:moveTo>
                <a:cubicBezTo>
                  <a:pt x="237173" y="2829"/>
                  <a:pt x="403433" y="9167"/>
                  <a:pt x="676656" y="0"/>
                </a:cubicBezTo>
                <a:cubicBezTo>
                  <a:pt x="949879" y="-9167"/>
                  <a:pt x="1103389" y="-19890"/>
                  <a:pt x="1319479" y="0"/>
                </a:cubicBezTo>
                <a:cubicBezTo>
                  <a:pt x="1535569" y="19890"/>
                  <a:pt x="1682672" y="-17352"/>
                  <a:pt x="1962302" y="0"/>
                </a:cubicBezTo>
                <a:cubicBezTo>
                  <a:pt x="2241932" y="17352"/>
                  <a:pt x="2522200" y="-30059"/>
                  <a:pt x="2706624" y="0"/>
                </a:cubicBezTo>
                <a:cubicBezTo>
                  <a:pt x="2891048" y="30059"/>
                  <a:pt x="3045365" y="-14656"/>
                  <a:pt x="3383280" y="0"/>
                </a:cubicBezTo>
                <a:cubicBezTo>
                  <a:pt x="3382846" y="7551"/>
                  <a:pt x="3382813" y="9822"/>
                  <a:pt x="3383280" y="18288"/>
                </a:cubicBezTo>
                <a:cubicBezTo>
                  <a:pt x="3053377" y="3328"/>
                  <a:pt x="2851947" y="-13486"/>
                  <a:pt x="2706624" y="18288"/>
                </a:cubicBezTo>
                <a:cubicBezTo>
                  <a:pt x="2561301" y="50062"/>
                  <a:pt x="2276448" y="-4069"/>
                  <a:pt x="2131466" y="18288"/>
                </a:cubicBezTo>
                <a:cubicBezTo>
                  <a:pt x="1986484" y="40645"/>
                  <a:pt x="1793482" y="35971"/>
                  <a:pt x="1488643" y="18288"/>
                </a:cubicBezTo>
                <a:cubicBezTo>
                  <a:pt x="1183804" y="605"/>
                  <a:pt x="1165655" y="13056"/>
                  <a:pt x="845820" y="18288"/>
                </a:cubicBezTo>
                <a:cubicBezTo>
                  <a:pt x="525985" y="23520"/>
                  <a:pt x="359281" y="20906"/>
                  <a:pt x="0" y="18288"/>
                </a:cubicBezTo>
                <a:cubicBezTo>
                  <a:pt x="60" y="11696"/>
                  <a:pt x="66" y="3758"/>
                  <a:pt x="0" y="0"/>
                </a:cubicBezTo>
                <a:close/>
              </a:path>
              <a:path w="3383280" h="18288" stroke="0" extrusionOk="0">
                <a:moveTo>
                  <a:pt x="0" y="0"/>
                </a:moveTo>
                <a:cubicBezTo>
                  <a:pt x="268344" y="9609"/>
                  <a:pt x="438266" y="25094"/>
                  <a:pt x="608990" y="0"/>
                </a:cubicBezTo>
                <a:cubicBezTo>
                  <a:pt x="779714" y="-25094"/>
                  <a:pt x="1051156" y="12077"/>
                  <a:pt x="1353312" y="0"/>
                </a:cubicBezTo>
                <a:cubicBezTo>
                  <a:pt x="1655468" y="-12077"/>
                  <a:pt x="1744944" y="15185"/>
                  <a:pt x="1928470" y="0"/>
                </a:cubicBezTo>
                <a:cubicBezTo>
                  <a:pt x="2111996" y="-15185"/>
                  <a:pt x="2262421" y="-9753"/>
                  <a:pt x="2503627" y="0"/>
                </a:cubicBezTo>
                <a:cubicBezTo>
                  <a:pt x="2744833" y="9753"/>
                  <a:pt x="3026048" y="-23784"/>
                  <a:pt x="3383280" y="0"/>
                </a:cubicBezTo>
                <a:cubicBezTo>
                  <a:pt x="3383198" y="4406"/>
                  <a:pt x="3383191" y="9982"/>
                  <a:pt x="3383280" y="18288"/>
                </a:cubicBezTo>
                <a:cubicBezTo>
                  <a:pt x="3162586" y="20850"/>
                  <a:pt x="2901132" y="28452"/>
                  <a:pt x="2740457" y="18288"/>
                </a:cubicBezTo>
                <a:cubicBezTo>
                  <a:pt x="2579782" y="8124"/>
                  <a:pt x="2388638" y="-13238"/>
                  <a:pt x="2097634" y="18288"/>
                </a:cubicBezTo>
                <a:cubicBezTo>
                  <a:pt x="1806630" y="49814"/>
                  <a:pt x="1687248" y="-8161"/>
                  <a:pt x="1454810" y="18288"/>
                </a:cubicBezTo>
                <a:cubicBezTo>
                  <a:pt x="1222372" y="44737"/>
                  <a:pt x="872924" y="37554"/>
                  <a:pt x="710489" y="18288"/>
                </a:cubicBezTo>
                <a:cubicBezTo>
                  <a:pt x="548054" y="-978"/>
                  <a:pt x="151263" y="49891"/>
                  <a:pt x="0" y="18288"/>
                </a:cubicBezTo>
                <a:cubicBezTo>
                  <a:pt x="189" y="14288"/>
                  <a:pt x="-703" y="3747"/>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DITEK DTK-APK1 SECURITY CONTROL PANEL PROTECTION KIT NEW"/>
          <p:cNvPicPr>
            <a:picLocks noChangeAspect="1" noChangeArrowheads="1"/>
          </p:cNvPicPr>
          <p:nvPr/>
        </p:nvPicPr>
        <p:blipFill rotWithShape="1">
          <a:blip r:embed="rId5">
            <a:extLst>
              <a:ext uri="{28A0092B-C50C-407E-A947-70E740481C1C}">
                <a14:useLocalDpi xmlns:a14="http://schemas.microsoft.com/office/drawing/2010/main" val="0"/>
              </a:ext>
            </a:extLst>
          </a:blip>
          <a:srcRect t="25675" r="-1" b="12091"/>
          <a:stretch/>
        </p:blipFill>
        <p:spPr bwMode="auto">
          <a:xfrm>
            <a:off x="8493789" y="4319395"/>
            <a:ext cx="3237901" cy="2015041"/>
          </a:xfrm>
          <a:custGeom>
            <a:avLst/>
            <a:gdLst/>
            <a:ahLst/>
            <a:cxnLst/>
            <a:rect l="l" t="t" r="r" b="b"/>
            <a:pathLst>
              <a:path w="4009232" h="2495062">
                <a:moveTo>
                  <a:pt x="2357618" y="4"/>
                </a:moveTo>
                <a:cubicBezTo>
                  <a:pt x="2402184" y="-78"/>
                  <a:pt x="2446761" y="1163"/>
                  <a:pt x="2491337" y="4428"/>
                </a:cubicBezTo>
                <a:cubicBezTo>
                  <a:pt x="2641421" y="17813"/>
                  <a:pt x="2792204" y="21079"/>
                  <a:pt x="2942707" y="14222"/>
                </a:cubicBezTo>
                <a:cubicBezTo>
                  <a:pt x="3063650" y="5694"/>
                  <a:pt x="3184962" y="4206"/>
                  <a:pt x="3306070" y="9782"/>
                </a:cubicBezTo>
                <a:cubicBezTo>
                  <a:pt x="3418912" y="16442"/>
                  <a:pt x="3531755" y="23233"/>
                  <a:pt x="3644979" y="19315"/>
                </a:cubicBezTo>
                <a:cubicBezTo>
                  <a:pt x="3690065" y="17748"/>
                  <a:pt x="3734514" y="15789"/>
                  <a:pt x="3779218" y="13177"/>
                </a:cubicBezTo>
                <a:cubicBezTo>
                  <a:pt x="3820337" y="9619"/>
                  <a:pt x="3861567" y="7938"/>
                  <a:pt x="3902788" y="8133"/>
                </a:cubicBezTo>
                <a:lnTo>
                  <a:pt x="4009232" y="13493"/>
                </a:lnTo>
                <a:lnTo>
                  <a:pt x="4009232" y="2495062"/>
                </a:lnTo>
                <a:lnTo>
                  <a:pt x="6243" y="2495062"/>
                </a:lnTo>
                <a:lnTo>
                  <a:pt x="25280" y="2123536"/>
                </a:lnTo>
                <a:cubicBezTo>
                  <a:pt x="28243" y="1879841"/>
                  <a:pt x="36288" y="1635638"/>
                  <a:pt x="11167" y="1392705"/>
                </a:cubicBezTo>
                <a:cubicBezTo>
                  <a:pt x="-5908" y="1228125"/>
                  <a:pt x="865" y="1064307"/>
                  <a:pt x="3970" y="899855"/>
                </a:cubicBezTo>
                <a:cubicBezTo>
                  <a:pt x="7498" y="715082"/>
                  <a:pt x="5805" y="530184"/>
                  <a:pt x="5805" y="345412"/>
                </a:cubicBezTo>
                <a:cubicBezTo>
                  <a:pt x="5522" y="265027"/>
                  <a:pt x="10321" y="185150"/>
                  <a:pt x="18506" y="105145"/>
                </a:cubicBezTo>
                <a:cubicBezTo>
                  <a:pt x="21435" y="76128"/>
                  <a:pt x="22749" y="47150"/>
                  <a:pt x="22780" y="18221"/>
                </a:cubicBezTo>
                <a:lnTo>
                  <a:pt x="22508" y="11325"/>
                </a:lnTo>
                <a:lnTo>
                  <a:pt x="119228" y="7824"/>
                </a:lnTo>
                <a:cubicBezTo>
                  <a:pt x="263604" y="-156"/>
                  <a:pt x="408364" y="3162"/>
                  <a:pt x="552257" y="17748"/>
                </a:cubicBezTo>
                <a:cubicBezTo>
                  <a:pt x="654057" y="25440"/>
                  <a:pt x="756316" y="24213"/>
                  <a:pt x="857924" y="14092"/>
                </a:cubicBezTo>
                <a:cubicBezTo>
                  <a:pt x="1044382" y="-1710"/>
                  <a:pt x="1230457" y="10958"/>
                  <a:pt x="1416533" y="21666"/>
                </a:cubicBezTo>
                <a:cubicBezTo>
                  <a:pt x="1596750" y="32113"/>
                  <a:pt x="1776839" y="24408"/>
                  <a:pt x="1957056" y="17487"/>
                </a:cubicBezTo>
                <a:cubicBezTo>
                  <a:pt x="2090308" y="12394"/>
                  <a:pt x="2223918" y="249"/>
                  <a:pt x="2357618" y="4"/>
                </a:cubicBezTo>
                <a:close/>
              </a:path>
            </a:pathLst>
          </a:custGeom>
          <a:noFill/>
          <a:extLst>
            <a:ext uri="{909E8E84-426E-40DD-AFC4-6F175D3DCCD1}">
              <a14:hiddenFill xmlns:a14="http://schemas.microsoft.com/office/drawing/2010/main">
                <a:solidFill>
                  <a:srgbClr val="FFFFFF"/>
                </a:solidFill>
              </a14:hiddenFill>
            </a:ext>
          </a:extLst>
        </p:spPr>
      </p:pic>
      <p:sp>
        <p:nvSpPr>
          <p:cNvPr id="8196" name="Slide Number Placeholder 3"/>
          <p:cNvSpPr>
            <a:spLocks noGrp="1"/>
          </p:cNvSpPr>
          <p:nvPr>
            <p:ph type="sldNum" sz="quarter" idx="12"/>
          </p:nvPr>
        </p:nvSpPr>
        <p:spPr>
          <a:xfrm>
            <a:off x="8610600" y="6356350"/>
            <a:ext cx="27432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Aft>
                <a:spcPts val="600"/>
              </a:spcAft>
            </a:pPr>
            <a:fld id="{5CD0E2AD-AA1D-45A4-B643-603EDEA237FA}" type="slidenum">
              <a:rPr lang="en-US">
                <a:solidFill>
                  <a:srgbClr val="FFFFFF"/>
                </a:solidFill>
                <a:latin typeface="+mn-lt"/>
              </a:rPr>
              <a:pPr eaLnBrk="1" hangingPunct="1">
                <a:spcAft>
                  <a:spcPts val="600"/>
                </a:spcAft>
              </a:pPr>
              <a:t>4</a:t>
            </a:fld>
            <a:endParaRPr lang="en-US">
              <a:solidFill>
                <a:srgbClr val="FFFFFF"/>
              </a:solidFill>
              <a:latin typeface="+mn-lt"/>
            </a:endParaRPr>
          </a:p>
        </p:txBody>
      </p:sp>
      <p:pic>
        <p:nvPicPr>
          <p:cNvPr id="2" name="Picture 1" descr="Logo, company name&#10;&#10;Description automatically generated">
            <a:extLst>
              <a:ext uri="{FF2B5EF4-FFF2-40B4-BE49-F238E27FC236}">
                <a16:creationId xmlns:a16="http://schemas.microsoft.com/office/drawing/2014/main" id="{4803010B-EA99-41CD-C320-C6CCE9344BB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6239520"/>
            <a:ext cx="1563181" cy="596879"/>
          </a:xfrm>
          <a:prstGeom prst="rect">
            <a:avLst/>
          </a:prstGeom>
        </p:spPr>
      </p:pic>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230" name="Rectangle 9224">
            <a:extLst>
              <a:ext uri="{FF2B5EF4-FFF2-40B4-BE49-F238E27FC236}">
                <a16:creationId xmlns:a16="http://schemas.microsoft.com/office/drawing/2014/main" id="{B5FA7C47-B7C1-4D2E-AB49-ED23BA34BA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32" name="Freeform 6">
            <a:extLst>
              <a:ext uri="{FF2B5EF4-FFF2-40B4-BE49-F238E27FC236}">
                <a16:creationId xmlns:a16="http://schemas.microsoft.com/office/drawing/2014/main" id="{596EE156-ABF1-4329-A6BA-03B4254E08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521144" y="911116"/>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229" name="Rectangle 8">
            <a:extLst>
              <a:ext uri="{FF2B5EF4-FFF2-40B4-BE49-F238E27FC236}">
                <a16:creationId xmlns:a16="http://schemas.microsoft.com/office/drawing/2014/main" id="{19B9933F-AAB3-444A-8BB5-9CA194A8BC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0" y="1370435"/>
            <a:ext cx="527226"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9231" name="Freeform 7">
            <a:extLst>
              <a:ext uri="{FF2B5EF4-FFF2-40B4-BE49-F238E27FC236}">
                <a16:creationId xmlns:a16="http://schemas.microsoft.com/office/drawing/2014/main" id="{7D20183A-0B1D-4A1F-89B1-ADBEDBC6E5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00164" y="643467"/>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233" name="Rectangle 8">
            <a:extLst>
              <a:ext uri="{FF2B5EF4-FFF2-40B4-BE49-F238E27FC236}">
                <a16:creationId xmlns:a16="http://schemas.microsoft.com/office/drawing/2014/main" id="{131031D3-26CD-4214-A9A4-5857EFA15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95529" y="644382"/>
            <a:ext cx="3856024"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9218" name="Title 1"/>
          <p:cNvSpPr>
            <a:spLocks noGrp="1"/>
          </p:cNvSpPr>
          <p:nvPr>
            <p:ph type="title"/>
          </p:nvPr>
        </p:nvSpPr>
        <p:spPr>
          <a:xfrm>
            <a:off x="1146879" y="998002"/>
            <a:ext cx="3182940" cy="1471959"/>
          </a:xfrm>
        </p:spPr>
        <p:txBody>
          <a:bodyPr>
            <a:normAutofit/>
          </a:bodyPr>
          <a:lstStyle/>
          <a:p>
            <a:r>
              <a:rPr lang="en-US" sz="3600">
                <a:solidFill>
                  <a:srgbClr val="FFFFFF"/>
                </a:solidFill>
              </a:rPr>
              <a:t>Surge Suppressors</a:t>
            </a:r>
          </a:p>
        </p:txBody>
      </p:sp>
      <p:sp>
        <p:nvSpPr>
          <p:cNvPr id="9219" name="Content Placeholder 2"/>
          <p:cNvSpPr>
            <a:spLocks noGrp="1"/>
          </p:cNvSpPr>
          <p:nvPr>
            <p:ph idx="1"/>
          </p:nvPr>
        </p:nvSpPr>
        <p:spPr>
          <a:xfrm>
            <a:off x="1139635" y="2546161"/>
            <a:ext cx="3200451" cy="2985929"/>
          </a:xfrm>
        </p:spPr>
        <p:txBody>
          <a:bodyPr anchor="t">
            <a:normAutofit lnSpcReduction="10000"/>
          </a:bodyPr>
          <a:lstStyle/>
          <a:p>
            <a:pPr marL="0" indent="0">
              <a:buNone/>
            </a:pPr>
            <a:r>
              <a:rPr lang="en-US" sz="3600" b="0" dirty="0">
                <a:solidFill>
                  <a:srgbClr val="FEFFFF"/>
                </a:solidFill>
              </a:rPr>
              <a:t>Electrical </a:t>
            </a:r>
            <a:r>
              <a:rPr lang="en-US" sz="3600" u="sng" dirty="0">
                <a:solidFill>
                  <a:srgbClr val="FEFFFF"/>
                </a:solidFill>
              </a:rPr>
              <a:t>and</a:t>
            </a:r>
            <a:r>
              <a:rPr lang="en-US" sz="3600" b="0" dirty="0">
                <a:solidFill>
                  <a:srgbClr val="FEFFFF"/>
                </a:solidFill>
              </a:rPr>
              <a:t> phone line surge suppressors should be installed</a:t>
            </a:r>
          </a:p>
        </p:txBody>
      </p:sp>
      <p:pic>
        <p:nvPicPr>
          <p:cNvPr id="6" name="Picture 2" descr="https://images-na.ssl-images-amazon.com/images/I/81P-pH5x2LL._AC_SL1500_.jp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998268" y="1495566"/>
            <a:ext cx="6539075" cy="3547448"/>
          </a:xfrm>
          <a:prstGeom prst="rect">
            <a:avLst/>
          </a:prstGeom>
          <a:noFill/>
          <a:extLst>
            <a:ext uri="{909E8E84-426E-40DD-AFC4-6F175D3DCCD1}">
              <a14:hiddenFill xmlns:a14="http://schemas.microsoft.com/office/drawing/2010/main">
                <a:solidFill>
                  <a:srgbClr val="FFFFFF"/>
                </a:solidFill>
              </a14:hiddenFill>
            </a:ext>
          </a:extLst>
        </p:spPr>
      </p:pic>
      <p:sp>
        <p:nvSpPr>
          <p:cNvPr id="9220" name="Slide Number Placeholder 3"/>
          <p:cNvSpPr>
            <a:spLocks noGrp="1"/>
          </p:cNvSpPr>
          <p:nvPr>
            <p:ph type="sldNum" sz="quarter" idx="12"/>
          </p:nvPr>
        </p:nvSpPr>
        <p:spPr>
          <a:xfrm>
            <a:off x="10707624" y="6382512"/>
            <a:ext cx="685800" cy="32004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Aft>
                <a:spcPts val="600"/>
              </a:spcAft>
            </a:pPr>
            <a:fld id="{46BA583E-A4B7-4423-BDB4-FD70DD665FF9}" type="slidenum">
              <a:rPr lang="en-US" sz="1000"/>
              <a:pPr eaLnBrk="1" hangingPunct="1">
                <a:spcAft>
                  <a:spcPts val="600"/>
                </a:spcAft>
              </a:pPr>
              <a:t>5</a:t>
            </a:fld>
            <a:endParaRPr lang="en-US" sz="1000"/>
          </a:p>
        </p:txBody>
      </p:sp>
      <p:pic>
        <p:nvPicPr>
          <p:cNvPr id="2" name="Picture 1" descr="Logo, company name&#10;&#10;Description automatically generated">
            <a:extLst>
              <a:ext uri="{FF2B5EF4-FFF2-40B4-BE49-F238E27FC236}">
                <a16:creationId xmlns:a16="http://schemas.microsoft.com/office/drawing/2014/main" id="{44493314-1F26-440E-25E6-95A83F41F7D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239520"/>
            <a:ext cx="1563181" cy="596879"/>
          </a:xfrm>
          <a:prstGeom prst="rect">
            <a:avLst/>
          </a:prstGeom>
        </p:spPr>
      </p:pic>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50" name="Rectangle 10249">
            <a:extLst>
              <a:ext uri="{FF2B5EF4-FFF2-40B4-BE49-F238E27FC236}">
                <a16:creationId xmlns:a16="http://schemas.microsoft.com/office/drawing/2014/main" id="{0E9C5405-4A49-4E12-98FD-8966C1118F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2" name="Freeform: Shape 10251">
            <a:extLst>
              <a:ext uri="{FF2B5EF4-FFF2-40B4-BE49-F238E27FC236}">
                <a16:creationId xmlns:a16="http://schemas.microsoft.com/office/drawing/2014/main" id="{35B9823A-85C3-4837-8700-3D94F9B361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17235" y="0"/>
            <a:ext cx="789032" cy="6865831"/>
          </a:xfrm>
          <a:custGeom>
            <a:avLst/>
            <a:gdLst>
              <a:gd name="connsiteX0" fmla="*/ 2648 w 789032"/>
              <a:gd name="connsiteY0" fmla="*/ 0 h 6865831"/>
              <a:gd name="connsiteX1" fmla="*/ 789032 w 789032"/>
              <a:gd name="connsiteY1" fmla="*/ 0 h 6865831"/>
              <a:gd name="connsiteX2" fmla="*/ 789032 w 789032"/>
              <a:gd name="connsiteY2" fmla="*/ 1621639 h 6865831"/>
              <a:gd name="connsiteX3" fmla="*/ 789032 w 789032"/>
              <a:gd name="connsiteY3" fmla="*/ 1900580 h 6865831"/>
              <a:gd name="connsiteX4" fmla="*/ 789032 w 789032"/>
              <a:gd name="connsiteY4" fmla="*/ 6865831 h 6865831"/>
              <a:gd name="connsiteX5" fmla="*/ 0 w 789032"/>
              <a:gd name="connsiteY5" fmla="*/ 6399058 h 6865831"/>
              <a:gd name="connsiteX6" fmla="*/ 0 w 789032"/>
              <a:gd name="connsiteY6" fmla="*/ 1154866 h 6865831"/>
              <a:gd name="connsiteX7" fmla="*/ 2648 w 789032"/>
              <a:gd name="connsiteY7" fmla="*/ 1156433 h 6865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89032" h="6865831">
                <a:moveTo>
                  <a:pt x="2648" y="0"/>
                </a:moveTo>
                <a:lnTo>
                  <a:pt x="789032" y="0"/>
                </a:lnTo>
                <a:lnTo>
                  <a:pt x="789032" y="1621639"/>
                </a:lnTo>
                <a:lnTo>
                  <a:pt x="789032" y="1900580"/>
                </a:lnTo>
                <a:lnTo>
                  <a:pt x="789032" y="6865831"/>
                </a:lnTo>
                <a:lnTo>
                  <a:pt x="0" y="6399058"/>
                </a:lnTo>
                <a:lnTo>
                  <a:pt x="0" y="1154866"/>
                </a:lnTo>
                <a:lnTo>
                  <a:pt x="2648" y="1156433"/>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tx1"/>
              </a:solidFill>
            </a:endParaRPr>
          </a:p>
        </p:txBody>
      </p:sp>
      <p:sp>
        <p:nvSpPr>
          <p:cNvPr id="10254" name="Freeform 7">
            <a:extLst>
              <a:ext uri="{FF2B5EF4-FFF2-40B4-BE49-F238E27FC236}">
                <a16:creationId xmlns:a16="http://schemas.microsoft.com/office/drawing/2014/main" id="{5BAFBDD6-35EA-4318-81BD-034C73032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017236" y="887217"/>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useBgFill="1">
        <p:nvSpPr>
          <p:cNvPr id="10256" name="Rectangle 10255">
            <a:extLst>
              <a:ext uri="{FF2B5EF4-FFF2-40B4-BE49-F238E27FC236}">
                <a16:creationId xmlns:a16="http://schemas.microsoft.com/office/drawing/2014/main" id="{9668AFA7-0343-4462-B952-29775C02D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498749" cy="6150193"/>
          </a:xfrm>
          <a:prstGeom prst="rect">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45" name="Picture 6" descr="C:\Users\brads_000\Pictures\Photos\Power Supplies\mr_battery1[1].gif"/>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898668" y="643467"/>
            <a:ext cx="4175675" cy="535376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8" name="Rectangle 8">
            <a:extLst>
              <a:ext uri="{FF2B5EF4-FFF2-40B4-BE49-F238E27FC236}">
                <a16:creationId xmlns:a16="http://schemas.microsoft.com/office/drawing/2014/main" id="{FABAF75E-3794-4E38-AFE5-55C2624475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804744" y="0"/>
            <a:ext cx="4384208" cy="685800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0242" name="Title 1"/>
          <p:cNvSpPr>
            <a:spLocks noGrp="1"/>
          </p:cNvSpPr>
          <p:nvPr>
            <p:ph type="title"/>
          </p:nvPr>
        </p:nvSpPr>
        <p:spPr>
          <a:xfrm>
            <a:off x="8129872" y="1062401"/>
            <a:ext cx="3262028" cy="2733881"/>
          </a:xfrm>
        </p:spPr>
        <p:txBody>
          <a:bodyPr vert="horz" lIns="91440" tIns="45720" rIns="91440" bIns="45720" rtlCol="0" anchor="b">
            <a:normAutofit/>
          </a:bodyPr>
          <a:lstStyle/>
          <a:p>
            <a:r>
              <a:rPr lang="en-US" kern="1200">
                <a:solidFill>
                  <a:srgbClr val="FFFFFF"/>
                </a:solidFill>
                <a:latin typeface="+mj-lt"/>
                <a:ea typeface="+mj-ea"/>
                <a:cs typeface="+mj-cs"/>
              </a:rPr>
              <a:t>Battery Backup </a:t>
            </a:r>
          </a:p>
        </p:txBody>
      </p:sp>
      <p:sp>
        <p:nvSpPr>
          <p:cNvPr id="10243" name="Content Placeholder 2"/>
          <p:cNvSpPr>
            <a:spLocks noGrp="1"/>
          </p:cNvSpPr>
          <p:nvPr>
            <p:ph idx="1"/>
          </p:nvPr>
        </p:nvSpPr>
        <p:spPr>
          <a:xfrm>
            <a:off x="8129872" y="3799647"/>
            <a:ext cx="3262028" cy="1416408"/>
          </a:xfrm>
        </p:spPr>
        <p:txBody>
          <a:bodyPr vert="horz" lIns="91440" tIns="45720" rIns="91440" bIns="45720" rtlCol="0" anchor="t">
            <a:normAutofit fontScale="92500" lnSpcReduction="10000"/>
          </a:bodyPr>
          <a:lstStyle/>
          <a:p>
            <a:pPr marL="0" indent="0">
              <a:buNone/>
            </a:pPr>
            <a:r>
              <a:rPr lang="en-US" b="0" kern="1200" dirty="0">
                <a:solidFill>
                  <a:srgbClr val="FEFFFF"/>
                </a:solidFill>
                <a:latin typeface="+mn-lt"/>
                <a:ea typeface="+mn-ea"/>
                <a:cs typeface="+mn-cs"/>
              </a:rPr>
              <a:t>Ensure the back-up battery is working and will hold a charge for four hours</a:t>
            </a:r>
          </a:p>
        </p:txBody>
      </p:sp>
      <p:sp>
        <p:nvSpPr>
          <p:cNvPr id="10244" name="Slide Number Placeholder 3"/>
          <p:cNvSpPr>
            <a:spLocks noGrp="1"/>
          </p:cNvSpPr>
          <p:nvPr>
            <p:ph type="sldNum" sz="quarter" idx="12"/>
          </p:nvPr>
        </p:nvSpPr>
        <p:spPr>
          <a:xfrm>
            <a:off x="10709589" y="6382512"/>
            <a:ext cx="682311" cy="32004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Aft>
                <a:spcPts val="600"/>
              </a:spcAft>
            </a:pPr>
            <a:fld id="{8245DF24-B166-4C30-AE68-1ABDAF76759D}" type="slidenum">
              <a:rPr lang="en-US" sz="1000">
                <a:solidFill>
                  <a:srgbClr val="FFFFFF"/>
                </a:solidFill>
                <a:latin typeface="+mn-lt"/>
              </a:rPr>
              <a:pPr eaLnBrk="1" hangingPunct="1">
                <a:spcAft>
                  <a:spcPts val="600"/>
                </a:spcAft>
              </a:pPr>
              <a:t>6</a:t>
            </a:fld>
            <a:endParaRPr lang="en-US" sz="1000">
              <a:solidFill>
                <a:srgbClr val="FFFFFF"/>
              </a:solidFill>
              <a:latin typeface="+mn-lt"/>
            </a:endParaRPr>
          </a:p>
        </p:txBody>
      </p:sp>
      <p:pic>
        <p:nvPicPr>
          <p:cNvPr id="2" name="Picture 1" descr="Logo, company name&#10;&#10;Description automatically generated">
            <a:extLst>
              <a:ext uri="{FF2B5EF4-FFF2-40B4-BE49-F238E27FC236}">
                <a16:creationId xmlns:a16="http://schemas.microsoft.com/office/drawing/2014/main" id="{B648A031-081F-2197-77BA-C425761AE9E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239520"/>
            <a:ext cx="1563181" cy="596879"/>
          </a:xfrm>
          <a:prstGeom prst="rect">
            <a:avLst/>
          </a:prstGeom>
        </p:spPr>
      </p:pic>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73" name="Rectangle 11272">
            <a:extLst>
              <a:ext uri="{FF2B5EF4-FFF2-40B4-BE49-F238E27FC236}">
                <a16:creationId xmlns:a16="http://schemas.microsoft.com/office/drawing/2014/main" id="{427D15F9-FBA9-45B6-A1EE-7E26109074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275" name="Group 11274">
            <a:extLst>
              <a:ext uri="{FF2B5EF4-FFF2-40B4-BE49-F238E27FC236}">
                <a16:creationId xmlns:a16="http://schemas.microsoft.com/office/drawing/2014/main" id="{549D845D-9A57-49AC-9523-BB0D6DA6FEC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1276" name="Freeform 44">
              <a:extLst>
                <a:ext uri="{FF2B5EF4-FFF2-40B4-BE49-F238E27FC236}">
                  <a16:creationId xmlns:a16="http://schemas.microsoft.com/office/drawing/2014/main" id="{3348EFE1-9D21-4DC0-8EC9-C8876706132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277" name="Freeform 45">
              <a:extLst>
                <a:ext uri="{FF2B5EF4-FFF2-40B4-BE49-F238E27FC236}">
                  <a16:creationId xmlns:a16="http://schemas.microsoft.com/office/drawing/2014/main" id="{D9CD0CF4-76F6-470E-A8EF-DD74FC196C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278" name="Freeform 46">
              <a:extLst>
                <a:ext uri="{FF2B5EF4-FFF2-40B4-BE49-F238E27FC236}">
                  <a16:creationId xmlns:a16="http://schemas.microsoft.com/office/drawing/2014/main" id="{71645EB6-7E0C-491E-9A5B-C25E80A64A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279" name="Freeform 47">
              <a:extLst>
                <a:ext uri="{FF2B5EF4-FFF2-40B4-BE49-F238E27FC236}">
                  <a16:creationId xmlns:a16="http://schemas.microsoft.com/office/drawing/2014/main" id="{D20E5CAC-62A4-48E1-9F9F-1F81766831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280" name="Rectangle 11279">
              <a:extLst>
                <a:ext uri="{FF2B5EF4-FFF2-40B4-BE49-F238E27FC236}">
                  <a16:creationId xmlns:a16="http://schemas.microsoft.com/office/drawing/2014/main" id="{053A11D2-F06B-447E-96A7-27A21A8FA64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1266" name="Title 1"/>
          <p:cNvSpPr>
            <a:spLocks noGrp="1"/>
          </p:cNvSpPr>
          <p:nvPr>
            <p:ph type="title"/>
          </p:nvPr>
        </p:nvSpPr>
        <p:spPr>
          <a:xfrm>
            <a:off x="1047280" y="759805"/>
            <a:ext cx="10306520" cy="1325563"/>
          </a:xfrm>
        </p:spPr>
        <p:txBody>
          <a:bodyPr>
            <a:normAutofit/>
          </a:bodyPr>
          <a:lstStyle/>
          <a:p>
            <a:r>
              <a:rPr lang="en-US" sz="4000" dirty="0">
                <a:solidFill>
                  <a:srgbClr val="FFFFFF"/>
                </a:solidFill>
              </a:rPr>
              <a:t>Inspect Doors &amp; Windows</a:t>
            </a:r>
          </a:p>
        </p:txBody>
      </p:sp>
      <p:pic>
        <p:nvPicPr>
          <p:cNvPr id="6" name="Picture 2" descr="https://cutthewood.com/wp-content/uploads/2018/12/How-to-Fix-Warped-Wood-Door.jp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693527" y="2492376"/>
            <a:ext cx="2672529" cy="3563372"/>
          </a:xfrm>
          <a:prstGeom prst="rect">
            <a:avLst/>
          </a:prstGeom>
          <a:noFill/>
          <a:extLst>
            <a:ext uri="{909E8E84-426E-40DD-AFC4-6F175D3DCCD1}">
              <a14:hiddenFill xmlns:a14="http://schemas.microsoft.com/office/drawing/2010/main">
                <a:solidFill>
                  <a:srgbClr val="FFFFFF"/>
                </a:solidFill>
              </a14:hiddenFill>
            </a:ext>
          </a:extLst>
        </p:spPr>
      </p:pic>
      <p:sp>
        <p:nvSpPr>
          <p:cNvPr id="11267" name="Content Placeholder 2"/>
          <p:cNvSpPr>
            <a:spLocks noGrp="1"/>
          </p:cNvSpPr>
          <p:nvPr>
            <p:ph idx="1"/>
          </p:nvPr>
        </p:nvSpPr>
        <p:spPr>
          <a:xfrm>
            <a:off x="5295569" y="2494450"/>
            <a:ext cx="5471529" cy="3563159"/>
          </a:xfrm>
        </p:spPr>
        <p:txBody>
          <a:bodyPr>
            <a:normAutofit/>
          </a:bodyPr>
          <a:lstStyle/>
          <a:p>
            <a:r>
              <a:rPr lang="en-US" sz="2400" b="0" dirty="0"/>
              <a:t>Other Steps to Reduce False Alarms</a:t>
            </a:r>
          </a:p>
          <a:p>
            <a:pPr lvl="1"/>
            <a:r>
              <a:rPr lang="en-US" b="0" dirty="0"/>
              <a:t>Repair Loose fitting doors &amp; windows</a:t>
            </a:r>
          </a:p>
          <a:p>
            <a:pPr lvl="1"/>
            <a:r>
              <a:rPr lang="en-US" b="0" dirty="0"/>
              <a:t>Ensure all alarm contacts are firmly in place</a:t>
            </a:r>
          </a:p>
          <a:p>
            <a:pPr lvl="1"/>
            <a:r>
              <a:rPr lang="en-US" b="0" dirty="0"/>
              <a:t>Use wide-gap door &amp; window contacts</a:t>
            </a:r>
          </a:p>
        </p:txBody>
      </p:sp>
      <p:sp>
        <p:nvSpPr>
          <p:cNvPr id="11268" name="Slide Number Placeholder 3"/>
          <p:cNvSpPr>
            <a:spLocks noGrp="1"/>
          </p:cNvSpPr>
          <p:nvPr>
            <p:ph type="sldNum" sz="quarter" idx="12"/>
          </p:nvPr>
        </p:nvSpPr>
        <p:spPr>
          <a:xfrm>
            <a:off x="10707624" y="6382512"/>
            <a:ext cx="685800" cy="32004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Aft>
                <a:spcPts val="600"/>
              </a:spcAft>
            </a:pPr>
            <a:fld id="{79477D85-A2A5-4947-92D3-063209E138A4}" type="slidenum">
              <a:rPr lang="en-US" sz="1000"/>
              <a:pPr eaLnBrk="1" hangingPunct="1">
                <a:spcAft>
                  <a:spcPts val="600"/>
                </a:spcAft>
              </a:pPr>
              <a:t>7</a:t>
            </a:fld>
            <a:endParaRPr lang="en-US" sz="1000"/>
          </a:p>
        </p:txBody>
      </p:sp>
      <p:pic>
        <p:nvPicPr>
          <p:cNvPr id="2" name="Picture 1" descr="Logo, company name&#10;&#10;Description automatically generated">
            <a:extLst>
              <a:ext uri="{FF2B5EF4-FFF2-40B4-BE49-F238E27FC236}">
                <a16:creationId xmlns:a16="http://schemas.microsoft.com/office/drawing/2014/main" id="{8B652324-073E-17C9-1D12-6135FC99736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239520"/>
            <a:ext cx="1563181" cy="596879"/>
          </a:xfrm>
          <a:prstGeom prst="rect">
            <a:avLst/>
          </a:prstGeom>
        </p:spPr>
      </p:pic>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319" name="Rectangle 13318">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21"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323"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325"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327"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329" name="Rectangle 13328">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2C37D8B7-8FC7-7C21-4008-E175F8464F1E}"/>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Contact Us </a:t>
            </a:r>
          </a:p>
        </p:txBody>
      </p:sp>
      <p:sp>
        <p:nvSpPr>
          <p:cNvPr id="5" name="Content Placeholder 4">
            <a:extLst>
              <a:ext uri="{FF2B5EF4-FFF2-40B4-BE49-F238E27FC236}">
                <a16:creationId xmlns:a16="http://schemas.microsoft.com/office/drawing/2014/main" id="{3D62C0B3-2355-7D9C-CE2E-020C3717E9DE}"/>
              </a:ext>
            </a:extLst>
          </p:cNvPr>
          <p:cNvSpPr>
            <a:spLocks noGrp="1"/>
          </p:cNvSpPr>
          <p:nvPr>
            <p:ph idx="1"/>
          </p:nvPr>
        </p:nvSpPr>
        <p:spPr>
          <a:xfrm>
            <a:off x="1367624" y="2490436"/>
            <a:ext cx="9708995" cy="3567173"/>
          </a:xfrm>
        </p:spPr>
        <p:txBody>
          <a:bodyPr anchor="ctr">
            <a:normAutofit/>
          </a:bodyPr>
          <a:lstStyle/>
          <a:p>
            <a:pPr marL="0" indent="0">
              <a:buNone/>
            </a:pPr>
            <a:r>
              <a:rPr lang="en-US" sz="2400" b="1"/>
              <a:t>False Alarm Reduction Association</a:t>
            </a:r>
            <a:br>
              <a:rPr lang="en-US" sz="2400" b="1"/>
            </a:br>
            <a:r>
              <a:rPr lang="en-US" sz="2400"/>
              <a:t>10024 Vanderbilt Circle #4</a:t>
            </a:r>
            <a:br>
              <a:rPr lang="en-US" sz="2400"/>
            </a:br>
            <a:r>
              <a:rPr lang="en-US" sz="2400"/>
              <a:t>Rockville MD 20850</a:t>
            </a:r>
          </a:p>
          <a:p>
            <a:pPr marL="0" indent="0">
              <a:buNone/>
            </a:pPr>
            <a:r>
              <a:rPr lang="en-US" sz="2400"/>
              <a:t>301- 519-9237 </a:t>
            </a:r>
          </a:p>
          <a:p>
            <a:pPr marL="0" indent="0">
              <a:buNone/>
            </a:pPr>
            <a:r>
              <a:rPr lang="en-US" sz="2400"/>
              <a:t>Brad Shipp, Executive Director</a:t>
            </a:r>
            <a:br>
              <a:rPr lang="en-US" sz="2400"/>
            </a:br>
            <a:r>
              <a:rPr lang="en-US" sz="2400">
                <a:hlinkClick r:id="rId2"/>
              </a:rPr>
              <a:t>bradshipp@4yoursolution.com</a:t>
            </a:r>
            <a:endParaRPr lang="en-US" sz="2400"/>
          </a:p>
          <a:p>
            <a:pPr marL="0" indent="0">
              <a:buNone/>
            </a:pPr>
            <a:r>
              <a:rPr lang="en-US" sz="2400">
                <a:hlinkClick r:id="rId3"/>
              </a:rPr>
              <a:t>www.faraonline.org</a:t>
            </a:r>
            <a:endParaRPr lang="en-US" sz="2400"/>
          </a:p>
          <a:p>
            <a:endParaRPr lang="en-US" sz="2400"/>
          </a:p>
        </p:txBody>
      </p:sp>
      <p:sp>
        <p:nvSpPr>
          <p:cNvPr id="13314" name="Slide Number Placeholder 3"/>
          <p:cNvSpPr>
            <a:spLocks noGrp="1"/>
          </p:cNvSpPr>
          <p:nvPr>
            <p:ph type="sldNum" sz="quarter" idx="12"/>
          </p:nvPr>
        </p:nvSpPr>
        <p:spPr>
          <a:xfrm>
            <a:off x="10707624" y="6382512"/>
            <a:ext cx="685800" cy="32004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Aft>
                <a:spcPts val="600"/>
              </a:spcAft>
            </a:pPr>
            <a:fld id="{73118390-3DFB-4AB8-836A-A56D39ED9BA5}" type="slidenum">
              <a:rPr lang="en-US" sz="1000"/>
              <a:pPr eaLnBrk="1" hangingPunct="1">
                <a:spcAft>
                  <a:spcPts val="600"/>
                </a:spcAft>
              </a:pPr>
              <a:t>8</a:t>
            </a:fld>
            <a:endParaRPr lang="en-US" sz="1000"/>
          </a:p>
        </p:txBody>
      </p:sp>
      <p:pic>
        <p:nvPicPr>
          <p:cNvPr id="8" name="Picture 7" descr="Logo, company name&#10;&#10;Description automatically generated">
            <a:extLst>
              <a:ext uri="{FF2B5EF4-FFF2-40B4-BE49-F238E27FC236}">
                <a16:creationId xmlns:a16="http://schemas.microsoft.com/office/drawing/2014/main" id="{E1CC4633-C6F6-C8B4-579E-33ABC21BE38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68751" y="3029791"/>
            <a:ext cx="4934924" cy="1884332"/>
          </a:xfrm>
          <a:prstGeom prst="rect">
            <a:avLst/>
          </a:prstGeom>
        </p:spPr>
      </p:pic>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430</Words>
  <Application>Microsoft Office PowerPoint</Application>
  <PresentationFormat>Widescreen</PresentationFormat>
  <Paragraphs>50</Paragraphs>
  <Slides>8</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Lightning &amp; Alarms</vt:lpstr>
      <vt:lpstr>Lightning &amp; Alarms</vt:lpstr>
      <vt:lpstr>Steps to Avoid False Alarms</vt:lpstr>
      <vt:lpstr>Ground </vt:lpstr>
      <vt:lpstr>Surge Suppressors</vt:lpstr>
      <vt:lpstr>Battery Backup </vt:lpstr>
      <vt:lpstr>Inspect Doors &amp; Windows</vt:lpstr>
      <vt:lpstr>Contact Us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Lightning &amp; Alarms</dc:title>
  <dc:creator>Brad Shipp</dc:creator>
  <cp:lastModifiedBy>Brad Shipp</cp:lastModifiedBy>
  <cp:revision>2</cp:revision>
  <dcterms:created xsi:type="dcterms:W3CDTF">2023-01-18T16:50:32Z</dcterms:created>
  <dcterms:modified xsi:type="dcterms:W3CDTF">2023-01-18T17:15:00Z</dcterms:modified>
</cp:coreProperties>
</file>