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9" r:id="rId3"/>
    <p:sldId id="310" r:id="rId4"/>
    <p:sldId id="311" r:id="rId5"/>
    <p:sldId id="312" r:id="rId6"/>
    <p:sldId id="313" r:id="rId7"/>
    <p:sldId id="314" r:id="rId8"/>
    <p:sldId id="315" r:id="rId9"/>
    <p:sldId id="31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8000" autoAdjust="0"/>
  </p:normalViewPr>
  <p:slideViewPr>
    <p:cSldViewPr snapToGrid="0">
      <p:cViewPr varScale="1">
        <p:scale>
          <a:sx n="65" d="100"/>
          <a:sy n="65" d="100"/>
        </p:scale>
        <p:origin x="239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46027B-1EE5-45F6-ABE0-DAD54CF689C0}"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8FA18-2945-4D3B-9A95-F761AFFAB61C}" type="slidenum">
              <a:rPr lang="en-US" smtClean="0"/>
              <a:t>‹#›</a:t>
            </a:fld>
            <a:endParaRPr lang="en-US"/>
          </a:p>
        </p:txBody>
      </p:sp>
    </p:spTree>
    <p:extLst>
      <p:ext uri="{BB962C8B-B14F-4D97-AF65-F5344CB8AC3E}">
        <p14:creationId xmlns:p14="http://schemas.microsoft.com/office/powerpoint/2010/main" val="1768661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457200" y="720725"/>
            <a:ext cx="6400800" cy="3600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Moving furniture or buying something new? </a:t>
            </a:r>
          </a:p>
          <a:p>
            <a:r>
              <a:rPr lang="en-US"/>
              <a:t>Don’t forget the impact it could have on your alarm system equipment. </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2FB852B-A30E-4F1D-8BC0-E0B90CAAACBF}" type="slidenum">
              <a:rPr lang="en-US" smtClean="0">
                <a:latin typeface="Calibri" pitchFamily="34" charset="0"/>
              </a:rPr>
              <a:pPr eaLnBrk="1" hangingPunct="1"/>
              <a:t>2</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457200" y="720725"/>
            <a:ext cx="6400800" cy="3600450"/>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Before you rearrange your furniture or put up the new spring curtains or drapes, you should first determine whether the design change would interfere with the operation of your security system equipment. </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66D16DF-3770-4F15-9AD2-8B1270E817D9}" type="slidenum">
              <a:rPr lang="en-US" smtClean="0">
                <a:latin typeface="Calibri" pitchFamily="34" charset="0"/>
              </a:rPr>
              <a:pPr eaLnBrk="1" hangingPunct="1"/>
              <a:t>3</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457200" y="720725"/>
            <a:ext cx="6400800" cy="3600450"/>
          </a:xfrm>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Ensure that nothing is placed in the path of motion detectors, which could cause false alarms, especially when home heating and cooling systems are turned on! </a:t>
            </a:r>
          </a:p>
          <a:p>
            <a:r>
              <a:rPr lang="en-US"/>
              <a:t>Do not move items such as plants or accessories in view of your motion sensors. Plants and other hanging home accessories can sway and cause your motion sensors to activate. </a:t>
            </a:r>
          </a:p>
          <a:p>
            <a:endParaRPr lang="en-US"/>
          </a:p>
          <a:p>
            <a:endParaRPr lang="en-US"/>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0E41A0F-58FF-4F2C-936A-9394C89539BE}" type="slidenum">
              <a:rPr lang="en-US" smtClean="0">
                <a:latin typeface="Calibri" pitchFamily="34" charset="0"/>
              </a:rPr>
              <a:pPr eaLnBrk="1" hangingPunct="1"/>
              <a:t>4</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457200" y="720725"/>
            <a:ext cx="6400800" cy="3600450"/>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Ensure that newly placed items or decorations around doors and windows, as well as new window treatments, do not interfere with either the door and window contacts or the motion sensors or glass break sensors. </a:t>
            </a:r>
          </a:p>
          <a:p>
            <a:endParaRPr 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2E4899C-23FA-4624-8C33-BDB0D9697865}" type="slidenum">
              <a:rPr lang="en-US" smtClean="0">
                <a:latin typeface="Calibri" pitchFamily="34" charset="0"/>
              </a:rPr>
              <a:pPr eaLnBrk="1" hangingPunct="1"/>
              <a:t>5</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457200" y="720725"/>
            <a:ext cx="6400800" cy="3600450"/>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Pets can wreak havoc with an alarm system. If your alarm system was designed and installed </a:t>
            </a:r>
            <a:r>
              <a:rPr lang="en-US" i="1" dirty="0"/>
              <a:t>prior </a:t>
            </a:r>
            <a:r>
              <a:rPr lang="en-US" dirty="0"/>
              <a:t>to acquiring a pet, call your alarm company immediately so that a technician can review your system and ensure that your new pet will not cause false alarms. </a:t>
            </a:r>
          </a:p>
          <a:p>
            <a:endParaRPr lang="en-US" dirty="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402220E-755B-44FC-AED2-7DF546E03157}" type="slidenum">
              <a:rPr lang="en-US" smtClean="0">
                <a:latin typeface="Calibri" pitchFamily="34" charset="0"/>
              </a:rPr>
              <a:pPr eaLnBrk="1" hangingPunct="1"/>
              <a:t>6</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457200" y="720725"/>
            <a:ext cx="6400800" cy="3600450"/>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Moving any furniture, painting or remodeling in your home may either uncover or create an accumulation of dust and debris. In order to work properly, the sensors in your alarm system must remain dust and bug free. Make sure to include checking the sensors for dust and spider webs when making any changes to your living environment. </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788D917-9B46-47C7-86A2-83E3C15D0196}" type="slidenum">
              <a:rPr lang="en-US" smtClean="0">
                <a:latin typeface="Calibri" pitchFamily="34" charset="0"/>
              </a:rPr>
              <a:pPr eaLnBrk="1" hangingPunct="1"/>
              <a:t>7</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457200" y="720725"/>
            <a:ext cx="6400800" cy="3600450"/>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Remember, when making design or decoration changes in your home, it is also a great time to schedule a routine maintenance check-up of your alarm system equipment and to get advice from your alarm company about your proposed design changes. </a:t>
            </a: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0EE594C-F524-483C-9100-DADF9ED7653B}" type="slidenum">
              <a:rPr lang="en-US" smtClean="0">
                <a:latin typeface="Calibri" pitchFamily="34" charset="0"/>
              </a:rPr>
              <a:pPr eaLnBrk="1" hangingPunct="1"/>
              <a:t>8</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There is a great deal of information available at our website Faraonline.org.  If you have any questions, please contact FARA’s Executive Director Brad Shipp.</a:t>
            </a:r>
          </a:p>
          <a:p>
            <a:pPr eaLnBrk="1" hangingPunct="1">
              <a:spcBef>
                <a:spcPct val="0"/>
              </a:spcBef>
            </a:pPr>
            <a:endParaRPr lang="en-US" dirty="0"/>
          </a:p>
          <a:p>
            <a:pPr eaLnBrk="1" hangingPunct="1">
              <a:spcBef>
                <a:spcPct val="0"/>
              </a:spcBef>
            </a:pPr>
            <a:r>
              <a:rPr lang="en-US" dirty="0"/>
              <a:t>Thank you so much for your participation and I hope that you found the information helpful.</a:t>
            </a:r>
          </a:p>
          <a:p>
            <a:endParaRPr lang="en-US" dirty="0"/>
          </a:p>
        </p:txBody>
      </p:sp>
      <p:sp>
        <p:nvSpPr>
          <p:cNvPr id="4" name="Slide Number Placeholder 3"/>
          <p:cNvSpPr>
            <a:spLocks noGrp="1"/>
          </p:cNvSpPr>
          <p:nvPr>
            <p:ph type="sldNum" sz="quarter" idx="5"/>
          </p:nvPr>
        </p:nvSpPr>
        <p:spPr/>
        <p:txBody>
          <a:bodyPr/>
          <a:lstStyle/>
          <a:p>
            <a:fld id="{BB5CDC30-E7DE-40A8-BE99-B2CB0BF5D221}" type="slidenum">
              <a:rPr lang="en-US" smtClean="0"/>
              <a:t>9</a:t>
            </a:fld>
            <a:endParaRPr lang="en-US"/>
          </a:p>
        </p:txBody>
      </p:sp>
    </p:spTree>
    <p:extLst>
      <p:ext uri="{BB962C8B-B14F-4D97-AF65-F5344CB8AC3E}">
        <p14:creationId xmlns:p14="http://schemas.microsoft.com/office/powerpoint/2010/main" val="157085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3AD8-3433-31B6-BC72-05ABD0C2F2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2826F0-8FEF-460D-0B02-A64C5655C8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A32984-B8B4-DCFE-A61F-005F8BE090BA}"/>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9B7299E3-1C97-36C7-85F7-03C0A3C8FB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9E420-55DF-F733-D0D6-20940EC926B0}"/>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48459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B80B1-8BCA-B24D-4933-BC09F68E57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6AAD2F-0FD7-BF8C-7D24-A240173F1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3A14D-7CA4-CE27-BC92-FA3AA7F73772}"/>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D66A8951-57B6-5C7E-D4BC-048D6DD3E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33A70-2FC4-6B35-2D8E-10876E59E3FB}"/>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260922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FD6E8A-9E98-5958-DB50-957536B4BD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6E65D-F09A-4E4E-190D-B444E1AD84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C301A-7A42-BC64-E74A-451E6E608C0B}"/>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0D9434EC-65B6-7D7E-9E55-4695EBFD4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D28FD-8087-6B7C-5577-64DC3663D5E2}"/>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147549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24702-2ADB-0367-1A9D-6D2A4EF903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E86E9C-61CA-33D3-36CE-AC6E5A4270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10FC4D-C334-C407-EF54-0150297C521D}"/>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1AA87525-F050-D17F-42D9-1C7811E58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95388-E118-ED3D-4951-E680FF4D8FB6}"/>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120018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FC3D-0393-EB28-DC85-AFC7C30A4B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CE32F0-B887-27AC-E204-25B6A81BE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486B4-4A6C-8B1D-B1C9-EA921A09A9C9}"/>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DE410C96-F574-66B8-026C-C048966579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CCC8E-410D-ACE2-BD36-FEBE9BBAD3A1}"/>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42339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53A0-9CC5-4340-6B54-114CD9F695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6C61C-A96D-3A0F-D3F1-2F05896AC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58AE10-DFFE-8916-DE7C-8297662C5C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81420B-47C6-95DD-51B0-1C77C9C7657F}"/>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6" name="Footer Placeholder 5">
            <a:extLst>
              <a:ext uri="{FF2B5EF4-FFF2-40B4-BE49-F238E27FC236}">
                <a16:creationId xmlns:a16="http://schemas.microsoft.com/office/drawing/2014/main" id="{2335F19B-F764-3CCD-A70A-9FCC790D0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2E4D8-66DA-D199-BECA-7B67DDAEE919}"/>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152514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4B8B9-09BE-D6FC-532A-378781B2A6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5DB177-7E0F-8CC8-01D1-4954874A91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5F4536-4CD8-93C6-D256-8E10558B61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FE339C-D733-C7DA-4A8B-AF6A1ADBB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B04C6-80EE-2A0C-160E-F6A62AF0AF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F3225-375A-5C35-2C30-01E86D4A6545}"/>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8" name="Footer Placeholder 7">
            <a:extLst>
              <a:ext uri="{FF2B5EF4-FFF2-40B4-BE49-F238E27FC236}">
                <a16:creationId xmlns:a16="http://schemas.microsoft.com/office/drawing/2014/main" id="{E658B76E-26B0-E7FC-11E8-AA62A750F2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48CDE-6EB7-7420-0BBD-19E93BF265A1}"/>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372181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2735A-AC6C-6A5C-4687-CC632A6F40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EC09BA-3B92-A533-F986-4DE8D9951B5C}"/>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4" name="Footer Placeholder 3">
            <a:extLst>
              <a:ext uri="{FF2B5EF4-FFF2-40B4-BE49-F238E27FC236}">
                <a16:creationId xmlns:a16="http://schemas.microsoft.com/office/drawing/2014/main" id="{189D3DDB-FE8B-69B4-58BC-11DF7215B6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237403-8571-74DF-DC9C-7ADD5E277379}"/>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285370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027AC-2E40-8AAC-1DED-4CE93644DD8D}"/>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3" name="Footer Placeholder 2">
            <a:extLst>
              <a:ext uri="{FF2B5EF4-FFF2-40B4-BE49-F238E27FC236}">
                <a16:creationId xmlns:a16="http://schemas.microsoft.com/office/drawing/2014/main" id="{72B335CE-9A8A-C810-EDDC-BDEBD776B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0D5AF3-0029-C4C5-8943-8EC013E3ACE8}"/>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57455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5F87B-BB83-7FE2-CB93-0D59CB98F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531CC1-3595-4851-DC3A-078A28CD2A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1FE029-A65C-FCA5-6B5D-5C9AB0F7F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2CC2C9-7F06-D575-6E6F-98515113BA56}"/>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6" name="Footer Placeholder 5">
            <a:extLst>
              <a:ext uri="{FF2B5EF4-FFF2-40B4-BE49-F238E27FC236}">
                <a16:creationId xmlns:a16="http://schemas.microsoft.com/office/drawing/2014/main" id="{9798C9F5-D9BC-BA94-3CFB-D555CEEF6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FD5920-4FE5-A085-0A13-38DE6FFE66C9}"/>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28220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B6C2-7CC1-C486-6D98-A2D34CDF3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933016-6849-7C42-EE52-D213B530D7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12F3D8-9ED9-1665-DE65-51DEE4246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03EEA-8B93-C621-0DF1-9384C1A8CB0F}"/>
              </a:ext>
            </a:extLst>
          </p:cNvPr>
          <p:cNvSpPr>
            <a:spLocks noGrp="1"/>
          </p:cNvSpPr>
          <p:nvPr>
            <p:ph type="dt" sz="half" idx="10"/>
          </p:nvPr>
        </p:nvSpPr>
        <p:spPr/>
        <p:txBody>
          <a:bodyPr/>
          <a:lstStyle/>
          <a:p>
            <a:fld id="{A97130D0-12F9-48FD-9CDD-B9A86AB04E77}" type="datetimeFigureOut">
              <a:rPr lang="en-US" smtClean="0"/>
              <a:t>7/19/2023</a:t>
            </a:fld>
            <a:endParaRPr lang="en-US"/>
          </a:p>
        </p:txBody>
      </p:sp>
      <p:sp>
        <p:nvSpPr>
          <p:cNvPr id="6" name="Footer Placeholder 5">
            <a:extLst>
              <a:ext uri="{FF2B5EF4-FFF2-40B4-BE49-F238E27FC236}">
                <a16:creationId xmlns:a16="http://schemas.microsoft.com/office/drawing/2014/main" id="{D7439B7F-6779-3DAB-7954-BFB865E3E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2AA867-9EFC-741E-C469-9ADD35216880}"/>
              </a:ext>
            </a:extLst>
          </p:cNvPr>
          <p:cNvSpPr>
            <a:spLocks noGrp="1"/>
          </p:cNvSpPr>
          <p:nvPr>
            <p:ph type="sldNum" sz="quarter" idx="12"/>
          </p:nvPr>
        </p:nvSpPr>
        <p:spPr/>
        <p:txBody>
          <a:bodyPr/>
          <a:lstStyle/>
          <a:p>
            <a:fld id="{23681A6F-9444-4881-9BF4-CA6156E07B92}" type="slidenum">
              <a:rPr lang="en-US" smtClean="0"/>
              <a:t>‹#›</a:t>
            </a:fld>
            <a:endParaRPr lang="en-US"/>
          </a:p>
        </p:txBody>
      </p:sp>
    </p:spTree>
    <p:extLst>
      <p:ext uri="{BB962C8B-B14F-4D97-AF65-F5344CB8AC3E}">
        <p14:creationId xmlns:p14="http://schemas.microsoft.com/office/powerpoint/2010/main" val="375708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7526EF-9D88-7B29-B2CD-5DED0FBED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7DAFA7-41BD-FEE2-BA38-1D9E7E36B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9421A-7D55-D347-D45A-67AE5DB57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130D0-12F9-48FD-9CDD-B9A86AB04E77}" type="datetimeFigureOut">
              <a:rPr lang="en-US" smtClean="0"/>
              <a:t>7/19/2023</a:t>
            </a:fld>
            <a:endParaRPr lang="en-US"/>
          </a:p>
        </p:txBody>
      </p:sp>
      <p:sp>
        <p:nvSpPr>
          <p:cNvPr id="5" name="Footer Placeholder 4">
            <a:extLst>
              <a:ext uri="{FF2B5EF4-FFF2-40B4-BE49-F238E27FC236}">
                <a16:creationId xmlns:a16="http://schemas.microsoft.com/office/drawing/2014/main" id="{1839F7CA-7F64-7EBC-46F7-1C95E4BB7B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3BC003-CDD0-7714-320B-64209A4D6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81A6F-9444-4881-9BF4-CA6156E07B92}" type="slidenum">
              <a:rPr lang="en-US" smtClean="0"/>
              <a:t>‹#›</a:t>
            </a:fld>
            <a:endParaRPr lang="en-US"/>
          </a:p>
        </p:txBody>
      </p:sp>
    </p:spTree>
    <p:extLst>
      <p:ext uri="{BB962C8B-B14F-4D97-AF65-F5344CB8AC3E}">
        <p14:creationId xmlns:p14="http://schemas.microsoft.com/office/powerpoint/2010/main" val="338009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E12A-C1C1-1AC8-CC73-CBE7BEB684B1}"/>
              </a:ext>
            </a:extLst>
          </p:cNvPr>
          <p:cNvSpPr>
            <a:spLocks noGrp="1"/>
          </p:cNvSpPr>
          <p:nvPr>
            <p:ph type="ctrTitle"/>
          </p:nvPr>
        </p:nvSpPr>
        <p:spPr>
          <a:xfrm>
            <a:off x="7464614" y="1783959"/>
            <a:ext cx="4087306" cy="2889114"/>
          </a:xfrm>
        </p:spPr>
        <p:txBody>
          <a:bodyPr anchor="b">
            <a:normAutofit/>
          </a:bodyPr>
          <a:lstStyle/>
          <a:p>
            <a:pPr algn="l"/>
            <a:r>
              <a:rPr lang="en-US" sz="5400"/>
              <a:t>Rearranging-Your-Home-Environment!</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4" descr="A midsection of a person holding a miniature house">
            <a:extLst>
              <a:ext uri="{FF2B5EF4-FFF2-40B4-BE49-F238E27FC236}">
                <a16:creationId xmlns:a16="http://schemas.microsoft.com/office/drawing/2014/main" id="{2EFA79C7-6030-49B2-F169-65C0DD4907E6}"/>
              </a:ext>
            </a:extLst>
          </p:cNvPr>
          <p:cNvPicPr>
            <a:picLocks noChangeAspect="1"/>
          </p:cNvPicPr>
          <p:nvPr/>
        </p:nvPicPr>
        <p:blipFill rotWithShape="1">
          <a:blip r:embed="rId2"/>
          <a:srcRect l="18552" r="1688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8" name="Picture 7" descr="A picture containing text&#10;&#10;Description automatically generated">
            <a:extLst>
              <a:ext uri="{FF2B5EF4-FFF2-40B4-BE49-F238E27FC236}">
                <a16:creationId xmlns:a16="http://schemas.microsoft.com/office/drawing/2014/main" id="{A570F016-2D6A-2F8D-580C-5F87DF1C7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515" y="268844"/>
            <a:ext cx="6183724" cy="1236745"/>
          </a:xfrm>
          <a:prstGeom prst="rect">
            <a:avLst/>
          </a:prstGeom>
        </p:spPr>
      </p:pic>
    </p:spTree>
    <p:extLst>
      <p:ext uri="{BB962C8B-B14F-4D97-AF65-F5344CB8AC3E}">
        <p14:creationId xmlns:p14="http://schemas.microsoft.com/office/powerpoint/2010/main" val="284070523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a:xfrm>
            <a:off x="7464612" y="1555359"/>
            <a:ext cx="4087306" cy="1645041"/>
          </a:xfrm>
        </p:spPr>
        <p:txBody>
          <a:bodyPr vert="horz" lIns="91440" tIns="45720" rIns="91440" bIns="45720" rtlCol="0" anchor="b">
            <a:normAutofit/>
          </a:bodyPr>
          <a:lstStyle/>
          <a:p>
            <a:r>
              <a:rPr lang="en-US" sz="5400" dirty="0"/>
              <a:t>Moving? Buying?</a:t>
            </a:r>
          </a:p>
        </p:txBody>
      </p:sp>
      <p:sp>
        <p:nvSpPr>
          <p:cNvPr id="7171" name="Content Placeholder 2"/>
          <p:cNvSpPr>
            <a:spLocks noGrp="1"/>
          </p:cNvSpPr>
          <p:nvPr>
            <p:ph idx="1"/>
          </p:nvPr>
        </p:nvSpPr>
        <p:spPr>
          <a:xfrm>
            <a:off x="7464612" y="4007225"/>
            <a:ext cx="4087305" cy="1891532"/>
          </a:xfrm>
        </p:spPr>
        <p:txBody>
          <a:bodyPr vert="horz" lIns="91440" tIns="45720" rIns="91440" bIns="45720" rtlCol="0" anchor="t">
            <a:normAutofit lnSpcReduction="10000"/>
          </a:bodyPr>
          <a:lstStyle/>
          <a:p>
            <a:pPr marL="0" indent="0">
              <a:buNone/>
            </a:pPr>
            <a:r>
              <a:rPr lang="en-US" sz="3600" dirty="0"/>
              <a:t>Moving furniture or buying something new can impact your alarm</a:t>
            </a:r>
          </a:p>
        </p:txBody>
      </p:sp>
      <p:sp>
        <p:nvSpPr>
          <p:cNvPr id="7178" name="Freeform: Shape 717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73" name="Picture 5" descr="C:\Users\brads_000\Pictures\Photos\Move-Furniture.jpg"/>
          <p:cNvPicPr>
            <a:picLocks noChangeAspect="1" noChangeArrowheads="1"/>
          </p:cNvPicPr>
          <p:nvPr/>
        </p:nvPicPr>
        <p:blipFill rotWithShape="1">
          <a:blip r:embed="rId3">
            <a:extLst>
              <a:ext uri="{28A0092B-C50C-407E-A947-70E740481C1C}">
                <a14:useLocalDpi xmlns:a14="http://schemas.microsoft.com/office/drawing/2010/main" val="0"/>
              </a:ext>
            </a:extLst>
          </a:blip>
          <a:srcRect r="-1" b="2425"/>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3"/>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defRPr/>
            </a:pPr>
            <a:fld id="{12559A09-050D-4EF4-BD0F-11BB48E7168E}" type="slidenum">
              <a:rPr lang="en-US" sz="1500">
                <a:solidFill>
                  <a:srgbClr val="FFFFFF"/>
                </a:solidFill>
                <a:latin typeface="Calibri" panose="020F0502020204030204"/>
              </a:rPr>
              <a:pPr algn="ctr" eaLnBrk="1" hangingPunct="1">
                <a:spcAft>
                  <a:spcPts val="600"/>
                </a:spcAft>
                <a:defRPr/>
              </a:pPr>
              <a:t>2</a:t>
            </a:fld>
            <a:endParaRPr lang="en-US" sz="1500">
              <a:solidFill>
                <a:srgbClr val="FFFFFF"/>
              </a:solidFill>
              <a:latin typeface="Calibri" panose="020F0502020204030204"/>
            </a:endParaRPr>
          </a:p>
        </p:txBody>
      </p:sp>
      <p:pic>
        <p:nvPicPr>
          <p:cNvPr id="2" name="Picture 1" descr="Logo, company name&#10;&#10;Description automatically generated">
            <a:extLst>
              <a:ext uri="{FF2B5EF4-FFF2-40B4-BE49-F238E27FC236}">
                <a16:creationId xmlns:a16="http://schemas.microsoft.com/office/drawing/2014/main" id="{CC5D0F7E-D467-7638-74A7-2B30577CB8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5" name="Rectangle 8201">
            <a:extLst>
              <a:ext uri="{FF2B5EF4-FFF2-40B4-BE49-F238E27FC236}">
                <a16:creationId xmlns:a16="http://schemas.microsoft.com/office/drawing/2014/main" id="{0E9C5405-4A49-4E12-98FD-8966C1118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Freeform: Shape 8203">
            <a:extLst>
              <a:ext uri="{FF2B5EF4-FFF2-40B4-BE49-F238E27FC236}">
                <a16:creationId xmlns:a16="http://schemas.microsoft.com/office/drawing/2014/main" id="{35B9823A-85C3-4837-8700-3D94F9B36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7235" y="0"/>
            <a:ext cx="789032" cy="6865831"/>
          </a:xfrm>
          <a:custGeom>
            <a:avLst/>
            <a:gdLst>
              <a:gd name="connsiteX0" fmla="*/ 2648 w 789032"/>
              <a:gd name="connsiteY0" fmla="*/ 0 h 6865831"/>
              <a:gd name="connsiteX1" fmla="*/ 789032 w 789032"/>
              <a:gd name="connsiteY1" fmla="*/ 0 h 6865831"/>
              <a:gd name="connsiteX2" fmla="*/ 789032 w 789032"/>
              <a:gd name="connsiteY2" fmla="*/ 1621639 h 6865831"/>
              <a:gd name="connsiteX3" fmla="*/ 789032 w 789032"/>
              <a:gd name="connsiteY3" fmla="*/ 1900580 h 6865831"/>
              <a:gd name="connsiteX4" fmla="*/ 789032 w 789032"/>
              <a:gd name="connsiteY4" fmla="*/ 6865831 h 6865831"/>
              <a:gd name="connsiteX5" fmla="*/ 0 w 789032"/>
              <a:gd name="connsiteY5" fmla="*/ 6399058 h 6865831"/>
              <a:gd name="connsiteX6" fmla="*/ 0 w 789032"/>
              <a:gd name="connsiteY6" fmla="*/ 1154866 h 6865831"/>
              <a:gd name="connsiteX7" fmla="*/ 2648 w 789032"/>
              <a:gd name="connsiteY7" fmla="*/ 1156433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9032" h="6865831">
                <a:moveTo>
                  <a:pt x="2648" y="0"/>
                </a:moveTo>
                <a:lnTo>
                  <a:pt x="789032" y="0"/>
                </a:lnTo>
                <a:lnTo>
                  <a:pt x="789032" y="1621639"/>
                </a:lnTo>
                <a:lnTo>
                  <a:pt x="789032" y="1900580"/>
                </a:lnTo>
                <a:lnTo>
                  <a:pt x="789032" y="6865831"/>
                </a:lnTo>
                <a:lnTo>
                  <a:pt x="0" y="6399058"/>
                </a:lnTo>
                <a:lnTo>
                  <a:pt x="0" y="1154866"/>
                </a:lnTo>
                <a:lnTo>
                  <a:pt x="2648" y="115643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8206" name="Freeform 7">
            <a:extLst>
              <a:ext uri="{FF2B5EF4-FFF2-40B4-BE49-F238E27FC236}">
                <a16:creationId xmlns:a16="http://schemas.microsoft.com/office/drawing/2014/main" id="{5BAFBDD6-35EA-4318-81BD-034C73032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17236" y="887217"/>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useBgFill="1">
        <p:nvSpPr>
          <p:cNvPr id="8208" name="Rectangle 8207">
            <a:extLst>
              <a:ext uri="{FF2B5EF4-FFF2-40B4-BE49-F238E27FC236}">
                <a16:creationId xmlns:a16="http://schemas.microsoft.com/office/drawing/2014/main" id="{9668AFA7-0343-4462-B952-29775C02D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498749" cy="615019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7" name="Picture 2" descr="C:\Users\brads_000\Pictures\Photos\Install Curtains.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467" y="1097229"/>
            <a:ext cx="6686077" cy="44462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0" name="Rectangle 8">
            <a:extLst>
              <a:ext uri="{FF2B5EF4-FFF2-40B4-BE49-F238E27FC236}">
                <a16:creationId xmlns:a16="http://schemas.microsoft.com/office/drawing/2014/main" id="{FABAF75E-3794-4E38-AFE5-55C262447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04744" y="0"/>
            <a:ext cx="4384208"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194" name="Title 1"/>
          <p:cNvSpPr>
            <a:spLocks noGrp="1"/>
          </p:cNvSpPr>
          <p:nvPr>
            <p:ph type="title"/>
          </p:nvPr>
        </p:nvSpPr>
        <p:spPr>
          <a:xfrm>
            <a:off x="8129872" y="1062402"/>
            <a:ext cx="3262028" cy="1995952"/>
          </a:xfrm>
        </p:spPr>
        <p:txBody>
          <a:bodyPr vert="horz" lIns="91440" tIns="45720" rIns="91440" bIns="45720" rtlCol="0" anchor="b">
            <a:normAutofit/>
          </a:bodyPr>
          <a:lstStyle/>
          <a:p>
            <a:r>
              <a:rPr lang="en-US" sz="5400" kern="1200" dirty="0">
                <a:solidFill>
                  <a:srgbClr val="FFFFFF"/>
                </a:solidFill>
                <a:latin typeface="+mj-lt"/>
                <a:ea typeface="+mj-ea"/>
                <a:cs typeface="+mj-cs"/>
              </a:rPr>
              <a:t>Double Check</a:t>
            </a:r>
          </a:p>
        </p:txBody>
      </p:sp>
      <p:sp>
        <p:nvSpPr>
          <p:cNvPr id="8195" name="Content Placeholder 2"/>
          <p:cNvSpPr>
            <a:spLocks noGrp="1"/>
          </p:cNvSpPr>
          <p:nvPr>
            <p:ph idx="1"/>
          </p:nvPr>
        </p:nvSpPr>
        <p:spPr>
          <a:xfrm>
            <a:off x="8129872" y="3799647"/>
            <a:ext cx="3262028" cy="2575034"/>
          </a:xfrm>
        </p:spPr>
        <p:txBody>
          <a:bodyPr vert="horz" lIns="91440" tIns="45720" rIns="91440" bIns="45720" rtlCol="0" anchor="t">
            <a:normAutofit/>
          </a:bodyPr>
          <a:lstStyle/>
          <a:p>
            <a:pPr marL="0" indent="0">
              <a:buNone/>
            </a:pPr>
            <a:r>
              <a:rPr lang="en-US" sz="3200" kern="1200" dirty="0">
                <a:solidFill>
                  <a:srgbClr val="FEFFFF"/>
                </a:solidFill>
                <a:latin typeface="+mn-lt"/>
                <a:ea typeface="+mn-ea"/>
                <a:cs typeface="+mn-cs"/>
              </a:rPr>
              <a:t>Make sure your new furniture, curtains or drapes will not cause a false alarm</a:t>
            </a:r>
          </a:p>
        </p:txBody>
      </p:sp>
      <p:sp>
        <p:nvSpPr>
          <p:cNvPr id="8196" name="Slide Number Placeholder 3"/>
          <p:cNvSpPr>
            <a:spLocks noGrp="1"/>
          </p:cNvSpPr>
          <p:nvPr>
            <p:ph type="sldNum" sz="quarter" idx="12"/>
          </p:nvPr>
        </p:nvSpPr>
        <p:spPr>
          <a:xfrm>
            <a:off x="10709589" y="6382512"/>
            <a:ext cx="682311"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15FD3176-AAA5-4B06-A0D6-DB90E302DA74}" type="slidenum">
              <a:rPr lang="en-US" sz="1000">
                <a:solidFill>
                  <a:srgbClr val="FFFFFF"/>
                </a:solidFill>
                <a:latin typeface="+mn-lt"/>
              </a:rPr>
              <a:pPr eaLnBrk="1" hangingPunct="1">
                <a:spcAft>
                  <a:spcPts val="600"/>
                </a:spcAft>
              </a:pPr>
              <a:t>3</a:t>
            </a:fld>
            <a:endParaRPr lang="en-US" sz="1000">
              <a:solidFill>
                <a:srgbClr val="FFFFFF"/>
              </a:solidFill>
              <a:latin typeface="+mn-lt"/>
            </a:endParaRPr>
          </a:p>
        </p:txBody>
      </p:sp>
      <p:pic>
        <p:nvPicPr>
          <p:cNvPr id="2" name="Picture 1" descr="Logo, company name&#10;&#10;Description automatically generated">
            <a:extLst>
              <a:ext uri="{FF2B5EF4-FFF2-40B4-BE49-F238E27FC236}">
                <a16:creationId xmlns:a16="http://schemas.microsoft.com/office/drawing/2014/main" id="{DA07955F-57B4-E2DF-CF71-B127F6F71E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7" name="Rectangle 9226">
            <a:extLst>
              <a:ext uri="{FF2B5EF4-FFF2-40B4-BE49-F238E27FC236}">
                <a16:creationId xmlns:a16="http://schemas.microsoft.com/office/drawing/2014/main" id="{193844EA-0D22-410F-A01B-F4F29533D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21" name="Picture 2" descr="C:\Users\brads_000\Pictures\Photos\Mylar Balloons.jpg"/>
          <p:cNvPicPr>
            <a:picLocks noChangeAspect="1" noChangeArrowheads="1"/>
          </p:cNvPicPr>
          <p:nvPr/>
        </p:nvPicPr>
        <p:blipFill rotWithShape="1">
          <a:blip r:embed="rId3">
            <a:extLst>
              <a:ext uri="{28A0092B-C50C-407E-A947-70E740481C1C}">
                <a14:useLocalDpi xmlns:a14="http://schemas.microsoft.com/office/drawing/2010/main" val="0"/>
              </a:ext>
            </a:extLst>
          </a:blip>
          <a:srcRect r="3" b="30819"/>
          <a:stretch/>
        </p:blipFill>
        <p:spPr bwMode="auto">
          <a:xfrm>
            <a:off x="951746" y="528018"/>
            <a:ext cx="5144254" cy="35589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3" descr="C:\Users\brads_000\Pictures\Photos\FalseAlarm Prevention\office_plants.jpg"/>
          <p:cNvPicPr>
            <a:picLocks noChangeAspect="1" noChangeArrowheads="1"/>
          </p:cNvPicPr>
          <p:nvPr/>
        </p:nvPicPr>
        <p:blipFill rotWithShape="1">
          <a:blip r:embed="rId4">
            <a:extLst>
              <a:ext uri="{28A0092B-C50C-407E-A947-70E740481C1C}">
                <a14:useLocalDpi xmlns:a14="http://schemas.microsoft.com/office/drawing/2010/main" val="0"/>
              </a:ext>
            </a:extLst>
          </a:blip>
          <a:srcRect t="13342" b="8439"/>
          <a:stretch/>
        </p:blipFill>
        <p:spPr bwMode="auto">
          <a:xfrm>
            <a:off x="6096001" y="528018"/>
            <a:ext cx="5144254" cy="35570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29" name="Straight Connector 9228">
            <a:extLst>
              <a:ext uri="{FF2B5EF4-FFF2-40B4-BE49-F238E27FC236}">
                <a16:creationId xmlns:a16="http://schemas.microsoft.com/office/drawing/2014/main" id="{3E65E162-F3C5-496E-83F3-35D3847D7E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7172" y="528018"/>
            <a:ext cx="0" cy="3557016"/>
          </a:xfrm>
          <a:prstGeom prst="line">
            <a:avLst/>
          </a:prstGeom>
          <a:ln w="12700">
            <a:solidFill>
              <a:srgbClr val="FEFFFF"/>
            </a:solidFill>
          </a:ln>
        </p:spPr>
        <p:style>
          <a:lnRef idx="1">
            <a:schemeClr val="accent1"/>
          </a:lnRef>
          <a:fillRef idx="0">
            <a:schemeClr val="accent1"/>
          </a:fillRef>
          <a:effectRef idx="0">
            <a:schemeClr val="accent1"/>
          </a:effectRef>
          <a:fontRef idx="minor">
            <a:schemeClr val="tx1"/>
          </a:fontRef>
        </p:style>
      </p:cxnSp>
      <p:sp>
        <p:nvSpPr>
          <p:cNvPr id="9231" name="Freeform 5">
            <a:extLst>
              <a:ext uri="{FF2B5EF4-FFF2-40B4-BE49-F238E27FC236}">
                <a16:creationId xmlns:a16="http://schemas.microsoft.com/office/drawing/2014/main" id="{5240663D-974E-4B54-BEF2-0AEF269A32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77267"/>
            <a:ext cx="542047" cy="2376459"/>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33" name="Freeform 6">
            <a:extLst>
              <a:ext uri="{FF2B5EF4-FFF2-40B4-BE49-F238E27FC236}">
                <a16:creationId xmlns:a16="http://schemas.microsoft.com/office/drawing/2014/main" id="{3E9B34ED-699B-421D-8B75-2235E501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08147"/>
            <a:ext cx="369761"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35" name="Freeform 7">
            <a:extLst>
              <a:ext uri="{FF2B5EF4-FFF2-40B4-BE49-F238E27FC236}">
                <a16:creationId xmlns:a16="http://schemas.microsoft.com/office/drawing/2014/main" id="{87427BBD-1323-4FFD-9089-40083FC545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098332"/>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37" name="Freeform 6">
            <a:extLst>
              <a:ext uri="{FF2B5EF4-FFF2-40B4-BE49-F238E27FC236}">
                <a16:creationId xmlns:a16="http://schemas.microsoft.com/office/drawing/2014/main" id="{5754E5A4-4679-40DF-8B05-9029BA0D70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048198"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39" name="Freeform 7">
            <a:extLst>
              <a:ext uri="{FF2B5EF4-FFF2-40B4-BE49-F238E27FC236}">
                <a16:creationId xmlns:a16="http://schemas.microsoft.com/office/drawing/2014/main" id="{9FC83CD4-234F-4750-ABF6-5481D9055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053721"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41" name="Rectangle 8">
            <a:extLst>
              <a:ext uri="{FF2B5EF4-FFF2-40B4-BE49-F238E27FC236}">
                <a16:creationId xmlns:a16="http://schemas.microsoft.com/office/drawing/2014/main" id="{568D0189-FF37-41B1-A9F5-C564BA47BB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098334"/>
            <a:ext cx="10304132"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218" name="Title 1"/>
          <p:cNvSpPr>
            <a:spLocks noGrp="1"/>
          </p:cNvSpPr>
          <p:nvPr>
            <p:ph type="title"/>
          </p:nvPr>
        </p:nvSpPr>
        <p:spPr>
          <a:xfrm>
            <a:off x="1285346" y="4267831"/>
            <a:ext cx="9716883" cy="1071585"/>
          </a:xfrm>
        </p:spPr>
        <p:txBody>
          <a:bodyPr vert="horz" lIns="91440" tIns="45720" rIns="91440" bIns="45720" rtlCol="0" anchor="b">
            <a:normAutofit/>
          </a:bodyPr>
          <a:lstStyle/>
          <a:p>
            <a:r>
              <a:rPr lang="en-US" sz="4800" kern="1200" dirty="0">
                <a:solidFill>
                  <a:srgbClr val="FEFFFF"/>
                </a:solidFill>
                <a:latin typeface="+mj-lt"/>
                <a:ea typeface="+mj-ea"/>
                <a:cs typeface="+mj-cs"/>
              </a:rPr>
              <a:t>Keep Clear</a:t>
            </a:r>
          </a:p>
        </p:txBody>
      </p:sp>
      <p:sp>
        <p:nvSpPr>
          <p:cNvPr id="9219" name="Content Placeholder 2"/>
          <p:cNvSpPr>
            <a:spLocks noGrp="1"/>
          </p:cNvSpPr>
          <p:nvPr>
            <p:ph idx="1"/>
          </p:nvPr>
        </p:nvSpPr>
        <p:spPr>
          <a:xfrm>
            <a:off x="1285346" y="5345714"/>
            <a:ext cx="9762851" cy="538211"/>
          </a:xfrm>
        </p:spPr>
        <p:txBody>
          <a:bodyPr vert="horz" lIns="91440" tIns="45720" rIns="91440" bIns="45720" rtlCol="0" anchor="t">
            <a:normAutofit fontScale="92500" lnSpcReduction="10000"/>
          </a:bodyPr>
          <a:lstStyle/>
          <a:p>
            <a:pPr marL="0" indent="0">
              <a:buNone/>
            </a:pPr>
            <a:r>
              <a:rPr lang="en-US" sz="3600" kern="1200" dirty="0">
                <a:solidFill>
                  <a:srgbClr val="FEFFFF"/>
                </a:solidFill>
                <a:latin typeface="+mn-lt"/>
                <a:ea typeface="+mn-ea"/>
                <a:cs typeface="+mn-cs"/>
              </a:rPr>
              <a:t>Keep things out of the view of motion detectors </a:t>
            </a:r>
          </a:p>
        </p:txBody>
      </p:sp>
      <p:cxnSp>
        <p:nvCxnSpPr>
          <p:cNvPr id="9243" name="Straight Connector 9242">
            <a:extLst>
              <a:ext uri="{FF2B5EF4-FFF2-40B4-BE49-F238E27FC236}">
                <a16:creationId xmlns:a16="http://schemas.microsoft.com/office/drawing/2014/main" id="{4B60F436-E9B6-463A-BC51-14940E6460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4528" y="4098332"/>
            <a:ext cx="10305288" cy="0"/>
          </a:xfrm>
          <a:prstGeom prst="line">
            <a:avLst/>
          </a:prstGeom>
          <a:ln w="12700">
            <a:solidFill>
              <a:srgbClr val="FEFFFF"/>
            </a:solidFill>
          </a:ln>
        </p:spPr>
        <p:style>
          <a:lnRef idx="1">
            <a:schemeClr val="accent1"/>
          </a:lnRef>
          <a:fillRef idx="0">
            <a:schemeClr val="accent1"/>
          </a:fillRef>
          <a:effectRef idx="0">
            <a:schemeClr val="accent1"/>
          </a:effectRef>
          <a:fontRef idx="minor">
            <a:schemeClr val="tx1"/>
          </a:fontRef>
        </p:style>
      </p:cxnSp>
      <p:sp>
        <p:nvSpPr>
          <p:cNvPr id="9245" name="Rectangle 8">
            <a:extLst>
              <a:ext uri="{FF2B5EF4-FFF2-40B4-BE49-F238E27FC236}">
                <a16:creationId xmlns:a16="http://schemas.microsoft.com/office/drawing/2014/main" id="{5B4888BC-D2FB-4207-8548-E0FA7963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387324" y="4377267"/>
            <a:ext cx="801628"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220" name="Slide Number Placeholder 3"/>
          <p:cNvSpPr>
            <a:spLocks noGrp="1"/>
          </p:cNvSpPr>
          <p:nvPr>
            <p:ph type="sldNum" sz="quarter" idx="12"/>
          </p:nvPr>
        </p:nvSpPr>
        <p:spPr>
          <a:xfrm>
            <a:off x="10707624" y="6383066"/>
            <a:ext cx="682311" cy="31593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24CE1F36-EBEA-4050-991E-9D5E4C0C2CF6}" type="slidenum">
              <a:rPr lang="en-US" smtClean="0">
                <a:solidFill>
                  <a:schemeClr val="tx1">
                    <a:tint val="75000"/>
                  </a:schemeClr>
                </a:solidFill>
                <a:latin typeface="+mn-lt"/>
              </a:rPr>
              <a:pPr eaLnBrk="1" hangingPunct="1">
                <a:spcAft>
                  <a:spcPts val="600"/>
                </a:spcAft>
              </a:pPr>
              <a:t>4</a:t>
            </a:fld>
            <a:endParaRPr lang="en-US">
              <a:solidFill>
                <a:schemeClr val="tx1">
                  <a:tint val="75000"/>
                </a:schemeClr>
              </a:solidFill>
              <a:latin typeface="+mn-lt"/>
            </a:endParaRPr>
          </a:p>
        </p:txBody>
      </p:sp>
      <p:pic>
        <p:nvPicPr>
          <p:cNvPr id="2" name="Picture 1" descr="Logo, company name&#10;&#10;Description automatically generated">
            <a:extLst>
              <a:ext uri="{FF2B5EF4-FFF2-40B4-BE49-F238E27FC236}">
                <a16:creationId xmlns:a16="http://schemas.microsoft.com/office/drawing/2014/main" id="{A9AD04C0-D67F-1B2D-AAE5-6A4988E0A8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50" name="Rectangle 1024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5" name="Picture 2" descr="http://4.bp.blogspot.com/_dT7286hYuXA/THifL74i1hI/AAAAAAAAEhE/SJAm0SeIuR0/s1600/101_6558.jpg"/>
          <p:cNvPicPr>
            <a:picLocks noChangeAspect="1" noChangeArrowheads="1"/>
          </p:cNvPicPr>
          <p:nvPr/>
        </p:nvPicPr>
        <p:blipFill rotWithShape="1">
          <a:blip r:embed="rId3">
            <a:extLst>
              <a:ext uri="{28A0092B-C50C-407E-A947-70E740481C1C}">
                <a14:useLocalDpi xmlns:a14="http://schemas.microsoft.com/office/drawing/2010/main" val="0"/>
              </a:ext>
            </a:extLst>
          </a:blip>
          <a:srcRect l="3769" r="1"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Rectangle 1025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2" name="Title 1"/>
          <p:cNvSpPr>
            <a:spLocks noGrp="1"/>
          </p:cNvSpPr>
          <p:nvPr>
            <p:ph type="title"/>
          </p:nvPr>
        </p:nvSpPr>
        <p:spPr>
          <a:xfrm>
            <a:off x="8118763" y="743447"/>
            <a:ext cx="3445765" cy="2685553"/>
          </a:xfrm>
          <a:noFill/>
        </p:spPr>
        <p:txBody>
          <a:bodyPr vert="horz" lIns="91440" tIns="45720" rIns="91440" bIns="45720" rtlCol="0" anchor="b">
            <a:normAutofit/>
          </a:bodyPr>
          <a:lstStyle/>
          <a:p>
            <a:pPr algn="ctr"/>
            <a:r>
              <a:rPr lang="en-US" sz="5400" dirty="0">
                <a:solidFill>
                  <a:srgbClr val="FF0000"/>
                </a:solidFill>
              </a:rPr>
              <a:t>Stay Clear of Windows</a:t>
            </a:r>
          </a:p>
        </p:txBody>
      </p:sp>
      <p:sp>
        <p:nvSpPr>
          <p:cNvPr id="10243" name="Content Placeholder 2"/>
          <p:cNvSpPr>
            <a:spLocks noGrp="1"/>
          </p:cNvSpPr>
          <p:nvPr>
            <p:ph idx="1"/>
          </p:nvPr>
        </p:nvSpPr>
        <p:spPr>
          <a:xfrm>
            <a:off x="8118763" y="4396510"/>
            <a:ext cx="3805381" cy="1718044"/>
          </a:xfrm>
          <a:noFill/>
        </p:spPr>
        <p:txBody>
          <a:bodyPr vert="horz" lIns="91440" tIns="45720" rIns="91440" bIns="45720" rtlCol="0">
            <a:normAutofit lnSpcReduction="10000"/>
          </a:bodyPr>
          <a:lstStyle/>
          <a:p>
            <a:pPr marL="0" indent="0">
              <a:buNone/>
            </a:pPr>
            <a:r>
              <a:rPr lang="en-US" sz="4000" dirty="0"/>
              <a:t>Keep new things clear of door &amp; window sensors</a:t>
            </a:r>
          </a:p>
        </p:txBody>
      </p:sp>
      <p:sp>
        <p:nvSpPr>
          <p:cNvPr id="10244" name="Slide Number Placeholder 3"/>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defRPr/>
            </a:pPr>
            <a:fld id="{197CB4E1-F636-4F54-B691-0A22F4FD8C54}" type="slidenum">
              <a:rPr lang="en-US" smtClean="0">
                <a:solidFill>
                  <a:prstClr val="black">
                    <a:tint val="75000"/>
                  </a:prstClr>
                </a:solidFill>
                <a:latin typeface="Calibri" panose="020F0502020204030204"/>
              </a:rPr>
              <a:pPr eaLnBrk="1" hangingPunct="1">
                <a:spcAft>
                  <a:spcPts val="600"/>
                </a:spcAft>
                <a:defRPr/>
              </a:pPr>
              <a:t>5</a:t>
            </a:fld>
            <a:endParaRPr lang="en-US">
              <a:solidFill>
                <a:prstClr val="black">
                  <a:tint val="75000"/>
                </a:prstClr>
              </a:solidFill>
              <a:latin typeface="Calibri" panose="020F0502020204030204"/>
            </a:endParaRPr>
          </a:p>
        </p:txBody>
      </p:sp>
      <p:pic>
        <p:nvPicPr>
          <p:cNvPr id="2" name="Picture 1" descr="Logo, company name&#10;&#10;Description automatically generated">
            <a:extLst>
              <a:ext uri="{FF2B5EF4-FFF2-40B4-BE49-F238E27FC236}">
                <a16:creationId xmlns:a16="http://schemas.microsoft.com/office/drawing/2014/main" id="{AACD068E-0729-961A-A3C9-BACFDB7887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609601" y="4385067"/>
            <a:ext cx="10923638" cy="1087886"/>
          </a:xfrm>
        </p:spPr>
        <p:txBody>
          <a:bodyPr vert="horz" lIns="91440" tIns="45720" rIns="91440" bIns="45720" rtlCol="0" anchor="b">
            <a:normAutofit/>
          </a:bodyPr>
          <a:lstStyle/>
          <a:p>
            <a:r>
              <a:rPr lang="en-US" sz="6600" kern="1200" dirty="0">
                <a:solidFill>
                  <a:schemeClr val="tx1"/>
                </a:solidFill>
                <a:latin typeface="+mj-lt"/>
                <a:ea typeface="+mj-ea"/>
                <a:cs typeface="+mj-cs"/>
              </a:rPr>
              <a:t>New Pets?</a:t>
            </a:r>
          </a:p>
        </p:txBody>
      </p:sp>
      <p:sp>
        <p:nvSpPr>
          <p:cNvPr id="3" name="Content Placeholder 2"/>
          <p:cNvSpPr>
            <a:spLocks noGrp="1"/>
          </p:cNvSpPr>
          <p:nvPr>
            <p:ph idx="1"/>
          </p:nvPr>
        </p:nvSpPr>
        <p:spPr>
          <a:xfrm>
            <a:off x="634180" y="5568025"/>
            <a:ext cx="10923638" cy="521109"/>
          </a:xfrm>
        </p:spPr>
        <p:txBody>
          <a:bodyPr vert="horz" lIns="91440" tIns="45720" rIns="91440" bIns="45720" rtlCol="0">
            <a:normAutofit fontScale="92500" lnSpcReduction="10000"/>
          </a:bodyPr>
          <a:lstStyle/>
          <a:p>
            <a:pPr marL="0" indent="0">
              <a:buNone/>
              <a:defRPr/>
            </a:pPr>
            <a:r>
              <a:rPr lang="en-US" sz="3600" kern="1200" dirty="0">
                <a:solidFill>
                  <a:schemeClr val="tx1"/>
                </a:solidFill>
                <a:latin typeface="+mn-lt"/>
                <a:ea typeface="+mn-ea"/>
                <a:cs typeface="+mn-cs"/>
              </a:rPr>
              <a:t>Ensure that your new pet will not cause false alarms</a:t>
            </a:r>
          </a:p>
        </p:txBody>
      </p:sp>
      <p:pic>
        <p:nvPicPr>
          <p:cNvPr id="11269" name="Picture 2" descr="C:\Users\brads_000\Pictures\Photos\jumping_cats01[1].jpg"/>
          <p:cNvPicPr>
            <a:picLocks noChangeAspect="1" noChangeArrowheads="1"/>
          </p:cNvPicPr>
          <p:nvPr/>
        </p:nvPicPr>
        <p:blipFill rotWithShape="1">
          <a:blip r:embed="rId3">
            <a:extLst>
              <a:ext uri="{28A0092B-C50C-407E-A947-70E740481C1C}">
                <a14:useLocalDpi xmlns:a14="http://schemas.microsoft.com/office/drawing/2010/main" val="0"/>
              </a:ext>
            </a:extLst>
          </a:blip>
          <a:srcRect r="14445" b="3"/>
          <a:stretch/>
        </p:blipFill>
        <p:spPr bwMode="auto">
          <a:xfrm>
            <a:off x="20" y="10"/>
            <a:ext cx="4059916" cy="42428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 descr="C:\Users\brads_000\Pictures\Photos\Interior Sensors\motion_sensor_pet_immune_262_225[1].jpg"/>
          <p:cNvPicPr>
            <a:picLocks noChangeAspect="1" noChangeArrowheads="1"/>
          </p:cNvPicPr>
          <p:nvPr/>
        </p:nvPicPr>
        <p:blipFill rotWithShape="1">
          <a:blip r:embed="rId4">
            <a:extLst>
              <a:ext uri="{28A0092B-C50C-407E-A947-70E740481C1C}">
                <a14:useLocalDpi xmlns:a14="http://schemas.microsoft.com/office/drawing/2010/main" val="0"/>
              </a:ext>
            </a:extLst>
          </a:blip>
          <a:srcRect l="17701" r="-1" b="-1"/>
          <a:stretch/>
        </p:blipFill>
        <p:spPr bwMode="auto">
          <a:xfrm>
            <a:off x="4090482" y="-1"/>
            <a:ext cx="4062918" cy="42428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3" descr="C:\Users\brads_000\Pictures\Photos\2cfp846.jpg"/>
          <p:cNvPicPr>
            <a:picLocks noChangeAspect="1" noChangeArrowheads="1"/>
          </p:cNvPicPr>
          <p:nvPr/>
        </p:nvPicPr>
        <p:blipFill rotWithShape="1">
          <a:blip r:embed="rId5">
            <a:extLst>
              <a:ext uri="{28A0092B-C50C-407E-A947-70E740481C1C}">
                <a14:useLocalDpi xmlns:a14="http://schemas.microsoft.com/office/drawing/2010/main" val="0"/>
              </a:ext>
            </a:extLst>
          </a:blip>
          <a:srcRect l="19343" r="8889"/>
          <a:stretch/>
        </p:blipFill>
        <p:spPr bwMode="auto">
          <a:xfrm>
            <a:off x="8132064" y="10"/>
            <a:ext cx="4059936" cy="42428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279" name="Straight Connector 11275">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78" name="Straight Connector 11277">
            <a:extLst>
              <a:ext uri="{FF2B5EF4-FFF2-40B4-BE49-F238E27FC236}">
                <a16:creationId xmlns:a16="http://schemas.microsoft.com/office/drawing/2014/main" id="{0627B73E-D784-4780-AA33-DCDFE7DA16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919"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80" name="Straight Connector 11279">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5838"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11268" name="Slide Number Placeholder 3"/>
          <p:cNvSpPr>
            <a:spLocks noGrp="1"/>
          </p:cNvSpPr>
          <p:nvPr>
            <p:ph type="sldNum" sz="quarter" idx="12"/>
          </p:nvPr>
        </p:nvSpPr>
        <p:spPr>
          <a:xfrm>
            <a:off x="10739336" y="6356350"/>
            <a:ext cx="61446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988B231-996B-4050-84D4-5C547C925394}" type="slidenum">
              <a:rPr lang="en-US">
                <a:latin typeface="+mn-lt"/>
              </a:rPr>
              <a:pPr eaLnBrk="1" hangingPunct="1">
                <a:spcAft>
                  <a:spcPts val="600"/>
                </a:spcAft>
              </a:pPr>
              <a:t>6</a:t>
            </a:fld>
            <a:endParaRPr lang="en-US">
              <a:latin typeface="+mn-lt"/>
            </a:endParaRPr>
          </a:p>
        </p:txBody>
      </p:sp>
      <p:pic>
        <p:nvPicPr>
          <p:cNvPr id="2" name="Picture 1" descr="Logo, company name&#10;&#10;Description automatically generated">
            <a:extLst>
              <a:ext uri="{FF2B5EF4-FFF2-40B4-BE49-F238E27FC236}">
                <a16:creationId xmlns:a16="http://schemas.microsoft.com/office/drawing/2014/main" id="{6432C5F7-3682-304F-5FF3-28E0657690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7464614" y="1783959"/>
            <a:ext cx="4087306" cy="2889114"/>
          </a:xfrm>
        </p:spPr>
        <p:txBody>
          <a:bodyPr vert="horz" lIns="91440" tIns="45720" rIns="91440" bIns="45720" rtlCol="0" anchor="b">
            <a:normAutofit/>
          </a:bodyPr>
          <a:lstStyle/>
          <a:p>
            <a:r>
              <a:rPr lang="en-US" sz="6600" dirty="0"/>
              <a:t>Clean off Dust</a:t>
            </a:r>
          </a:p>
        </p:txBody>
      </p:sp>
      <p:sp>
        <p:nvSpPr>
          <p:cNvPr id="12291" name="Content Placeholder 2"/>
          <p:cNvSpPr>
            <a:spLocks noGrp="1"/>
          </p:cNvSpPr>
          <p:nvPr>
            <p:ph idx="1"/>
          </p:nvPr>
        </p:nvSpPr>
        <p:spPr>
          <a:xfrm>
            <a:off x="7464612" y="4750893"/>
            <a:ext cx="4087305" cy="1147863"/>
          </a:xfrm>
        </p:spPr>
        <p:txBody>
          <a:bodyPr vert="horz" lIns="91440" tIns="45720" rIns="91440" bIns="45720" rtlCol="0" anchor="t">
            <a:normAutofit lnSpcReduction="10000"/>
          </a:bodyPr>
          <a:lstStyle/>
          <a:p>
            <a:pPr marL="0" indent="0">
              <a:buNone/>
            </a:pPr>
            <a:r>
              <a:rPr lang="en-US" sz="4000" dirty="0"/>
              <a:t>Dust will cause false alarms </a:t>
            </a:r>
          </a:p>
        </p:txBody>
      </p:sp>
      <p:sp>
        <p:nvSpPr>
          <p:cNvPr id="12298" name="Freeform: Shape 1229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293" name="Picture 3" descr="C:\Users\brads_000\Pictures\Photos\Interior Sensors\ff_diamonds9_f.jpg"/>
          <p:cNvPicPr>
            <a:picLocks noChangeAspect="1" noChangeArrowheads="1"/>
          </p:cNvPicPr>
          <p:nvPr/>
        </p:nvPicPr>
        <p:blipFill rotWithShape="1">
          <a:blip r:embed="rId3">
            <a:extLst>
              <a:ext uri="{28A0092B-C50C-407E-A947-70E740481C1C}">
                <a14:useLocalDpi xmlns:a14="http://schemas.microsoft.com/office/drawing/2010/main" val="0"/>
              </a:ext>
            </a:extLst>
          </a:blip>
          <a:srcRect t="2426" r="-1"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p:cNvSpPr>
            <a:spLocks noGrp="1"/>
          </p:cNvSpPr>
          <p:nvPr>
            <p:ph type="sldNum" sz="quarter" idx="12"/>
          </p:nvPr>
        </p:nvSpPr>
        <p:spPr>
          <a:xfrm>
            <a:off x="11003280" y="603504"/>
            <a:ext cx="548640" cy="548640"/>
          </a:xfrm>
          <a:prstGeom prst="ellipse">
            <a:avLst/>
          </a:prstGeom>
          <a:solidFill>
            <a:srgbClr val="7F7F7F"/>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defRPr/>
            </a:pPr>
            <a:fld id="{48D47828-46E9-41A0-91D4-2BAF416F1D0D}" type="slidenum">
              <a:rPr lang="en-US" sz="1500">
                <a:solidFill>
                  <a:srgbClr val="FFFFFF"/>
                </a:solidFill>
                <a:latin typeface="Calibri" panose="020F0502020204030204"/>
              </a:rPr>
              <a:pPr algn="ctr" eaLnBrk="1" hangingPunct="1">
                <a:spcAft>
                  <a:spcPts val="600"/>
                </a:spcAft>
                <a:defRPr/>
              </a:pPr>
              <a:t>7</a:t>
            </a:fld>
            <a:endParaRPr lang="en-US" sz="1500">
              <a:solidFill>
                <a:srgbClr val="FFFFFF"/>
              </a:solidFill>
              <a:latin typeface="Calibri" panose="020F0502020204030204"/>
            </a:endParaRPr>
          </a:p>
        </p:txBody>
      </p:sp>
      <p:pic>
        <p:nvPicPr>
          <p:cNvPr id="2" name="Picture 1" descr="Logo, company name&#10;&#10;Description automatically generated">
            <a:extLst>
              <a:ext uri="{FF2B5EF4-FFF2-40B4-BE49-F238E27FC236}">
                <a16:creationId xmlns:a16="http://schemas.microsoft.com/office/drawing/2014/main" id="{7EDF0B93-483A-F2F9-815F-1D298F444A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2"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324" name="Group 13323">
            <a:extLst>
              <a:ext uri="{FF2B5EF4-FFF2-40B4-BE49-F238E27FC236}">
                <a16:creationId xmlns:a16="http://schemas.microsoft.com/office/drawing/2014/main" id="{C2616E71-7702-4514-BCE4-BAADB22ED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13325" name="Color Cover">
              <a:extLst>
                <a:ext uri="{FF2B5EF4-FFF2-40B4-BE49-F238E27FC236}">
                  <a16:creationId xmlns:a16="http://schemas.microsoft.com/office/drawing/2014/main" id="{15F9A7D7-E8EB-49D7-ACB0-13481EF1B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26" name="Color Cover">
              <a:extLst>
                <a:ext uri="{FF2B5EF4-FFF2-40B4-BE49-F238E27FC236}">
                  <a16:creationId xmlns:a16="http://schemas.microsoft.com/office/drawing/2014/main" id="{044CB560-3BF4-4256-8C60-8864DA0ABF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328" name="Group 13327">
            <a:extLst>
              <a:ext uri="{FF2B5EF4-FFF2-40B4-BE49-F238E27FC236}">
                <a16:creationId xmlns:a16="http://schemas.microsoft.com/office/drawing/2014/main" id="{A2840072-D6EC-480D-9A1B-928B36F923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3329" name="Color">
              <a:extLst>
                <a:ext uri="{FF2B5EF4-FFF2-40B4-BE49-F238E27FC236}">
                  <a16:creationId xmlns:a16="http://schemas.microsoft.com/office/drawing/2014/main" id="{CADDA0B4-EE72-46AA-A7BB-C271924B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30" name="Color">
              <a:extLst>
                <a:ext uri="{FF2B5EF4-FFF2-40B4-BE49-F238E27FC236}">
                  <a16:creationId xmlns:a16="http://schemas.microsoft.com/office/drawing/2014/main" id="{B2519E48-483B-4612-935D-790A10605F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317"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67077" y="1135530"/>
            <a:ext cx="1791834" cy="456518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332" name="Group 13331">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3333" name="Freeform: Shape 13332">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4" name="Freeform: Shape 13333">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5" name="Freeform: Shape 13334">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6" name="Freeform: Shape 13335">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7" name="Freeform: Shape 13336">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8" name="Freeform: Shape 13337">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9" name="Freeform: Shape 13338">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13314" name="Title 1"/>
          <p:cNvSpPr>
            <a:spLocks noGrp="1"/>
          </p:cNvSpPr>
          <p:nvPr>
            <p:ph type="title"/>
          </p:nvPr>
        </p:nvSpPr>
        <p:spPr>
          <a:xfrm>
            <a:off x="1012644" y="1352777"/>
            <a:ext cx="5203990" cy="1343767"/>
          </a:xfrm>
        </p:spPr>
        <p:txBody>
          <a:bodyPr vert="horz" lIns="91440" tIns="45720" rIns="91440" bIns="45720" rtlCol="0" anchor="b">
            <a:normAutofit/>
          </a:bodyPr>
          <a:lstStyle/>
          <a:p>
            <a:r>
              <a:rPr lang="en-US" sz="6000" kern="1200" dirty="0">
                <a:solidFill>
                  <a:schemeClr val="bg1"/>
                </a:solidFill>
                <a:latin typeface="+mj-lt"/>
                <a:ea typeface="+mj-ea"/>
                <a:cs typeface="+mj-cs"/>
              </a:rPr>
              <a:t>Get a Checkup</a:t>
            </a:r>
          </a:p>
        </p:txBody>
      </p:sp>
      <p:sp>
        <p:nvSpPr>
          <p:cNvPr id="3" name="Content Placeholder 2"/>
          <p:cNvSpPr>
            <a:spLocks noGrp="1"/>
          </p:cNvSpPr>
          <p:nvPr>
            <p:ph idx="1"/>
          </p:nvPr>
        </p:nvSpPr>
        <p:spPr>
          <a:xfrm>
            <a:off x="1012643" y="2836812"/>
            <a:ext cx="5203989" cy="1936059"/>
          </a:xfrm>
        </p:spPr>
        <p:txBody>
          <a:bodyPr vert="horz" lIns="91440" tIns="45720" rIns="91440" bIns="45720" rtlCol="0" anchor="t">
            <a:normAutofit fontScale="92500" lnSpcReduction="10000"/>
          </a:bodyPr>
          <a:lstStyle/>
          <a:p>
            <a:pPr marL="0" indent="0">
              <a:buNone/>
              <a:defRPr/>
            </a:pPr>
            <a:r>
              <a:rPr lang="en-US" sz="4000" kern="1200" dirty="0">
                <a:solidFill>
                  <a:schemeClr val="bg1"/>
                </a:solidFill>
                <a:latin typeface="+mn-lt"/>
                <a:ea typeface="+mn-ea"/>
                <a:cs typeface="+mn-cs"/>
              </a:rPr>
              <a:t>When making design or decoration changes have your alarm company do a check up</a:t>
            </a:r>
          </a:p>
        </p:txBody>
      </p:sp>
      <p:sp>
        <p:nvSpPr>
          <p:cNvPr id="13316" name="Slide Number Placeholder 3"/>
          <p:cNvSpPr>
            <a:spLocks noGrp="1"/>
          </p:cNvSpPr>
          <p:nvPr>
            <p:ph type="sldNum" sz="quarter" idx="12"/>
          </p:nvPr>
        </p:nvSpPr>
        <p:spPr>
          <a:xfrm>
            <a:off x="11548272" y="6217920"/>
            <a:ext cx="640080" cy="64008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pPr>
            <a:fld id="{8F8C39EB-E32A-4B34-9BE9-39C2DDEE889E}" type="slidenum">
              <a:rPr lang="en-US" sz="1600">
                <a:solidFill>
                  <a:schemeClr val="tx2"/>
                </a:solidFill>
                <a:latin typeface="+mn-lt"/>
              </a:rPr>
              <a:pPr algn="ctr" eaLnBrk="1" hangingPunct="1">
                <a:spcAft>
                  <a:spcPts val="600"/>
                </a:spcAft>
              </a:pPr>
              <a:t>8</a:t>
            </a:fld>
            <a:endParaRPr lang="en-US" sz="1600">
              <a:solidFill>
                <a:schemeClr val="tx2"/>
              </a:solidFill>
              <a:latin typeface="+mn-lt"/>
            </a:endParaRPr>
          </a:p>
        </p:txBody>
      </p:sp>
      <p:pic>
        <p:nvPicPr>
          <p:cNvPr id="2" name="Picture 1" descr="Logo, company name&#10;&#10;Description automatically generated">
            <a:extLst>
              <a:ext uri="{FF2B5EF4-FFF2-40B4-BE49-F238E27FC236}">
                <a16:creationId xmlns:a16="http://schemas.microsoft.com/office/drawing/2014/main" id="{B8296D1A-2023-001A-EDC5-BB423135BA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9" name="Rectangle 1331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1" name="Rectangle 1332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3" name="Freeform: Shape 1332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81C7529E-BFE0-CBC2-A857-9930982401B6}"/>
              </a:ext>
            </a:extLst>
          </p:cNvPr>
          <p:cNvSpPr>
            <a:spLocks noGrp="1"/>
          </p:cNvSpPr>
          <p:nvPr>
            <p:ph type="title"/>
          </p:nvPr>
        </p:nvSpPr>
        <p:spPr>
          <a:xfrm>
            <a:off x="6501384" y="640263"/>
            <a:ext cx="5129784" cy="1344975"/>
          </a:xfrm>
        </p:spPr>
        <p:txBody>
          <a:bodyPr vert="horz" lIns="91440" tIns="45720" rIns="91440" bIns="45720" rtlCol="0" anchor="ctr">
            <a:normAutofit/>
          </a:bodyPr>
          <a:lstStyle/>
          <a:p>
            <a:r>
              <a:rPr lang="en-US" sz="5400" kern="1200" dirty="0">
                <a:solidFill>
                  <a:schemeClr val="tx1"/>
                </a:solidFill>
                <a:latin typeface="+mj-lt"/>
                <a:ea typeface="+mj-ea"/>
                <a:cs typeface="+mj-cs"/>
              </a:rPr>
              <a:t>Contact Us</a:t>
            </a:r>
          </a:p>
        </p:txBody>
      </p:sp>
      <p:pic>
        <p:nvPicPr>
          <p:cNvPr id="7" name="Content Placeholder 6" descr="Logo, company name&#10;&#10;Description automatically generated">
            <a:extLst>
              <a:ext uri="{FF2B5EF4-FFF2-40B4-BE49-F238E27FC236}">
                <a16:creationId xmlns:a16="http://schemas.microsoft.com/office/drawing/2014/main" id="{0DEFBAE6-5513-8B76-DE14-8CED696D17D4}"/>
              </a:ext>
            </a:extLst>
          </p:cNvPr>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84632" y="2370787"/>
            <a:ext cx="5126736" cy="1960976"/>
          </a:xfrm>
          <a:prstGeom prst="rect">
            <a:avLst/>
          </a:prstGeom>
        </p:spPr>
      </p:pic>
      <p:sp>
        <p:nvSpPr>
          <p:cNvPr id="4" name="Content Placeholder 3">
            <a:extLst>
              <a:ext uri="{FF2B5EF4-FFF2-40B4-BE49-F238E27FC236}">
                <a16:creationId xmlns:a16="http://schemas.microsoft.com/office/drawing/2014/main" id="{66EFE632-A9A6-A13C-6A18-0787AEA496F9}"/>
              </a:ext>
            </a:extLst>
          </p:cNvPr>
          <p:cNvSpPr>
            <a:spLocks noGrp="1"/>
          </p:cNvSpPr>
          <p:nvPr>
            <p:ph sz="half" idx="1"/>
          </p:nvPr>
        </p:nvSpPr>
        <p:spPr>
          <a:xfrm>
            <a:off x="6501384" y="2121763"/>
            <a:ext cx="5129784" cy="3773010"/>
          </a:xfrm>
        </p:spPr>
        <p:txBody>
          <a:bodyPr vert="horz" lIns="91440" tIns="45720" rIns="91440" bIns="45720" rtlCol="0">
            <a:normAutofit fontScale="85000" lnSpcReduction="10000"/>
          </a:bodyPr>
          <a:lstStyle/>
          <a:p>
            <a:pPr marL="0" indent="0">
              <a:spcAft>
                <a:spcPts val="600"/>
              </a:spcAft>
              <a:buNone/>
            </a:pPr>
            <a:r>
              <a:rPr lang="en-US" sz="3500" b="1" dirty="0"/>
              <a:t>False Alarm Reduction Association</a:t>
            </a:r>
            <a:br>
              <a:rPr lang="en-US" sz="3500" b="1" dirty="0"/>
            </a:br>
            <a:r>
              <a:rPr lang="en-US" sz="3500" dirty="0"/>
              <a:t>10024 Vanderbilt Circle #4</a:t>
            </a:r>
            <a:br>
              <a:rPr lang="en-US" sz="3500" dirty="0"/>
            </a:br>
            <a:r>
              <a:rPr lang="en-US" sz="3500" dirty="0"/>
              <a:t>Rockville MD 20850</a:t>
            </a:r>
          </a:p>
          <a:p>
            <a:pPr marL="0" indent="0">
              <a:spcAft>
                <a:spcPts val="600"/>
              </a:spcAft>
              <a:buNone/>
            </a:pPr>
            <a:r>
              <a:rPr lang="en-US" sz="3500" dirty="0"/>
              <a:t>301- 519-9237 </a:t>
            </a:r>
          </a:p>
          <a:p>
            <a:pPr marL="0" indent="0">
              <a:spcAft>
                <a:spcPts val="600"/>
              </a:spcAft>
              <a:buNone/>
            </a:pPr>
            <a:r>
              <a:rPr lang="en-US" sz="3500" dirty="0"/>
              <a:t>Brad Shipp, Executive Director</a:t>
            </a:r>
            <a:br>
              <a:rPr lang="en-US" sz="3500" dirty="0"/>
            </a:br>
            <a:r>
              <a:rPr lang="en-US" sz="3500" dirty="0"/>
              <a:t>bradshipp@4yoursolution.com</a:t>
            </a:r>
          </a:p>
          <a:p>
            <a:pPr marL="0" indent="0">
              <a:spcAft>
                <a:spcPts val="600"/>
              </a:spcAft>
              <a:buNone/>
            </a:pPr>
            <a:r>
              <a:rPr lang="en-US" sz="3500" dirty="0"/>
              <a:t>www.faraonline.org</a:t>
            </a:r>
          </a:p>
          <a:p>
            <a:pPr marL="0" indent="0">
              <a:buNone/>
            </a:pPr>
            <a:endParaRPr lang="en-US" sz="2000" dirty="0"/>
          </a:p>
        </p:txBody>
      </p:sp>
      <p:sp>
        <p:nvSpPr>
          <p:cNvPr id="13314" name="Slide Number Placeholder 3"/>
          <p:cNvSpPr>
            <a:spLocks noGrp="1"/>
          </p:cNvSpPr>
          <p:nvPr>
            <p:ph type="sldNum" sz="quarter" idx="12"/>
          </p:nvPr>
        </p:nvSpPr>
        <p:spPr>
          <a:xfrm>
            <a:off x="8610600" y="6356350"/>
            <a:ext cx="2743200" cy="365125"/>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3CD6B83C-67E5-43AF-926F-E3AAA8AE0EFE}" type="slidenum">
              <a:rPr lang="en-US">
                <a:solidFill>
                  <a:schemeClr val="tx1">
                    <a:alpha val="80000"/>
                  </a:schemeClr>
                </a:solidFill>
                <a:latin typeface="+mn-lt"/>
              </a:rPr>
              <a:pPr eaLnBrk="1" hangingPunct="1">
                <a:spcAft>
                  <a:spcPts val="600"/>
                </a:spcAft>
              </a:pPr>
              <a:t>9</a:t>
            </a:fld>
            <a:endParaRPr lang="en-US">
              <a:solidFill>
                <a:schemeClr val="tx1">
                  <a:alpha val="80000"/>
                </a:schemeClr>
              </a:solidFill>
              <a:latin typeface="+mn-lt"/>
            </a:endParaRPr>
          </a:p>
        </p:txBody>
      </p:sp>
    </p:spTree>
  </p:cSld>
  <p:clrMapOvr>
    <a:overrideClrMapping bg1="dk1" tx1="lt1" bg2="dk2" tx2="lt2" accent1="accent1" accent2="accent2" accent3="accent3" accent4="accent4" accent5="accent5" accent6="accent6" hlink="hlink" folHlink="folHlink"/>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497</Words>
  <Application>Microsoft Office PowerPoint</Application>
  <PresentationFormat>Widescreen</PresentationFormat>
  <Paragraphs>48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Rearranging-Your-Home-Environment!</vt:lpstr>
      <vt:lpstr>Moving? Buying?</vt:lpstr>
      <vt:lpstr>Double Check</vt:lpstr>
      <vt:lpstr>Keep Clear</vt:lpstr>
      <vt:lpstr>Stay Clear of Windows</vt:lpstr>
      <vt:lpstr>New Pets?</vt:lpstr>
      <vt:lpstr>Clean off Dust</vt:lpstr>
      <vt:lpstr>Get a Checkup</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Rearranging-Your-Home-Environment-Presentation</dc:title>
  <dc:creator>Brad Shipp</dc:creator>
  <cp:lastModifiedBy>Brad Shipp</cp:lastModifiedBy>
  <cp:revision>4</cp:revision>
  <dcterms:created xsi:type="dcterms:W3CDTF">2023-01-19T00:31:01Z</dcterms:created>
  <dcterms:modified xsi:type="dcterms:W3CDTF">2023-07-19T14:22:18Z</dcterms:modified>
</cp:coreProperties>
</file>