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9" r:id="rId2"/>
    <p:sldId id="292" r:id="rId3"/>
    <p:sldId id="369" r:id="rId4"/>
    <p:sldId id="370" r:id="rId5"/>
    <p:sldId id="294" r:id="rId6"/>
    <p:sldId id="319" r:id="rId7"/>
    <p:sldId id="371" r:id="rId8"/>
    <p:sldId id="372" r:id="rId9"/>
    <p:sldId id="322" r:id="rId10"/>
    <p:sldId id="323" r:id="rId11"/>
    <p:sldId id="359" r:id="rId12"/>
    <p:sldId id="374" r:id="rId13"/>
    <p:sldId id="375" r:id="rId14"/>
    <p:sldId id="325" r:id="rId15"/>
    <p:sldId id="326" r:id="rId16"/>
    <p:sldId id="327" r:id="rId17"/>
    <p:sldId id="328" r:id="rId18"/>
    <p:sldId id="331" r:id="rId19"/>
    <p:sldId id="333" r:id="rId20"/>
    <p:sldId id="376" r:id="rId21"/>
    <p:sldId id="377" r:id="rId22"/>
    <p:sldId id="366" r:id="rId23"/>
    <p:sldId id="364" r:id="rId24"/>
    <p:sldId id="367" r:id="rId25"/>
    <p:sldId id="335" r:id="rId26"/>
    <p:sldId id="348" r:id="rId27"/>
    <p:sldId id="368" r:id="rId28"/>
    <p:sldId id="378" r:id="rId29"/>
    <p:sldId id="337" r:id="rId30"/>
    <p:sldId id="361" r:id="rId31"/>
    <p:sldId id="329" r:id="rId32"/>
    <p:sldId id="320" r:id="rId33"/>
    <p:sldId id="345" r:id="rId34"/>
    <p:sldId id="379" r:id="rId35"/>
    <p:sldId id="394" r:id="rId36"/>
    <p:sldId id="395" r:id="rId37"/>
    <p:sldId id="3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41" autoAdjust="0"/>
    <p:restoredTop sz="79798" autoAdjust="0"/>
  </p:normalViewPr>
  <p:slideViewPr>
    <p:cSldViewPr snapToGrid="0">
      <p:cViewPr varScale="1">
        <p:scale>
          <a:sx n="46" d="100"/>
          <a:sy n="46" d="100"/>
        </p:scale>
        <p:origin x="189" y="2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0EBA-6B13-45D6-9654-DDBFA5149C96}" type="doc">
      <dgm:prSet loTypeId="urn:microsoft.com/office/officeart/2005/8/layout/vList2" loCatId="list" qsTypeId="urn:microsoft.com/office/officeart/2005/8/quickstyle/simple5" qsCatId="simple" csTypeId="urn:microsoft.com/office/officeart/2005/8/colors/accent5_2" csCatId="accent5"/>
      <dgm:spPr/>
      <dgm:t>
        <a:bodyPr/>
        <a:lstStyle/>
        <a:p>
          <a:endParaRPr lang="en-US"/>
        </a:p>
      </dgm:t>
    </dgm:pt>
    <dgm:pt modelId="{696A883B-4468-4FC5-9764-7E5B7E386AFD}">
      <dgm:prSet/>
      <dgm:spPr/>
      <dgm:t>
        <a:bodyPr/>
        <a:lstStyle/>
        <a:p>
          <a:r>
            <a:rPr lang="en-US"/>
            <a:t>What is a false alarm?</a:t>
          </a:r>
        </a:p>
      </dgm:t>
    </dgm:pt>
    <dgm:pt modelId="{5B08E9BD-83E6-4724-9C4E-4D915F44200E}" type="parTrans" cxnId="{2DDBD0A7-224B-4D7F-B045-6DF0AB6E1CC9}">
      <dgm:prSet/>
      <dgm:spPr/>
      <dgm:t>
        <a:bodyPr/>
        <a:lstStyle/>
        <a:p>
          <a:endParaRPr lang="en-US"/>
        </a:p>
      </dgm:t>
    </dgm:pt>
    <dgm:pt modelId="{0E1CC51A-E2EE-494A-9A76-F313D3D61E30}" type="sibTrans" cxnId="{2DDBD0A7-224B-4D7F-B045-6DF0AB6E1CC9}">
      <dgm:prSet/>
      <dgm:spPr/>
      <dgm:t>
        <a:bodyPr/>
        <a:lstStyle/>
        <a:p>
          <a:endParaRPr lang="en-US"/>
        </a:p>
      </dgm:t>
    </dgm:pt>
    <dgm:pt modelId="{F7942E14-B8FD-4CE4-881B-F4B250DA5150}">
      <dgm:prSet/>
      <dgm:spPr/>
      <dgm:t>
        <a:bodyPr/>
        <a:lstStyle/>
        <a:p>
          <a:r>
            <a:rPr lang="en-US"/>
            <a:t>Why are false alarms a problem?</a:t>
          </a:r>
        </a:p>
      </dgm:t>
    </dgm:pt>
    <dgm:pt modelId="{33459F6B-7461-40B7-99E2-D82988EEEED0}" type="parTrans" cxnId="{37D040EA-6D07-45CA-919C-3B100D443F8A}">
      <dgm:prSet/>
      <dgm:spPr/>
      <dgm:t>
        <a:bodyPr/>
        <a:lstStyle/>
        <a:p>
          <a:endParaRPr lang="en-US"/>
        </a:p>
      </dgm:t>
    </dgm:pt>
    <dgm:pt modelId="{7EABB72D-5FFC-42BD-AEFF-7E2D8A7FC83A}" type="sibTrans" cxnId="{37D040EA-6D07-45CA-919C-3B100D443F8A}">
      <dgm:prSet/>
      <dgm:spPr/>
      <dgm:t>
        <a:bodyPr/>
        <a:lstStyle/>
        <a:p>
          <a:endParaRPr lang="en-US"/>
        </a:p>
      </dgm:t>
    </dgm:pt>
    <dgm:pt modelId="{42534C60-E07D-4677-A329-3FF57364C6E0}">
      <dgm:prSet/>
      <dgm:spPr/>
      <dgm:t>
        <a:bodyPr/>
        <a:lstStyle/>
        <a:p>
          <a:r>
            <a:rPr lang="en-US"/>
            <a:t>How do alarm systems work?</a:t>
          </a:r>
        </a:p>
      </dgm:t>
    </dgm:pt>
    <dgm:pt modelId="{E263CFB3-9928-4DA0-B51D-2AD00B11C10D}" type="parTrans" cxnId="{BCE11B32-6280-44C3-9AE1-04BF52440233}">
      <dgm:prSet/>
      <dgm:spPr/>
      <dgm:t>
        <a:bodyPr/>
        <a:lstStyle/>
        <a:p>
          <a:endParaRPr lang="en-US"/>
        </a:p>
      </dgm:t>
    </dgm:pt>
    <dgm:pt modelId="{BE05D6EE-845B-4DFC-BB00-8D7BF5919081}" type="sibTrans" cxnId="{BCE11B32-6280-44C3-9AE1-04BF52440233}">
      <dgm:prSet/>
      <dgm:spPr/>
      <dgm:t>
        <a:bodyPr/>
        <a:lstStyle/>
        <a:p>
          <a:endParaRPr lang="en-US"/>
        </a:p>
      </dgm:t>
    </dgm:pt>
    <dgm:pt modelId="{D41C6A3F-0257-4159-B013-A6910988C0E5}">
      <dgm:prSet/>
      <dgm:spPr/>
      <dgm:t>
        <a:bodyPr/>
        <a:lstStyle/>
        <a:p>
          <a:r>
            <a:rPr lang="en-US"/>
            <a:t>What are some causes of false alarms?</a:t>
          </a:r>
        </a:p>
      </dgm:t>
    </dgm:pt>
    <dgm:pt modelId="{11A29FAB-6517-41E4-A75A-DBC0C204FA99}" type="parTrans" cxnId="{C6ECE8AA-41DF-483B-A6E8-F7EDAFAA22FF}">
      <dgm:prSet/>
      <dgm:spPr/>
      <dgm:t>
        <a:bodyPr/>
        <a:lstStyle/>
        <a:p>
          <a:endParaRPr lang="en-US"/>
        </a:p>
      </dgm:t>
    </dgm:pt>
    <dgm:pt modelId="{61DE28D9-3E96-47CF-9A40-00AFBBC3F076}" type="sibTrans" cxnId="{C6ECE8AA-41DF-483B-A6E8-F7EDAFAA22FF}">
      <dgm:prSet/>
      <dgm:spPr/>
      <dgm:t>
        <a:bodyPr/>
        <a:lstStyle/>
        <a:p>
          <a:endParaRPr lang="en-US"/>
        </a:p>
      </dgm:t>
    </dgm:pt>
    <dgm:pt modelId="{9E510E36-A51D-4976-87A9-7CAFCC47374C}">
      <dgm:prSet/>
      <dgm:spPr/>
      <dgm:t>
        <a:bodyPr/>
        <a:lstStyle/>
        <a:p>
          <a:r>
            <a:rPr lang="en-US"/>
            <a:t>What can you do to prevent false alarms?</a:t>
          </a:r>
        </a:p>
      </dgm:t>
    </dgm:pt>
    <dgm:pt modelId="{2744AD8B-A2F6-4315-8429-25C18839EC1B}" type="parTrans" cxnId="{9C8E04C2-DDED-454F-9B46-33DC0F8A7577}">
      <dgm:prSet/>
      <dgm:spPr/>
      <dgm:t>
        <a:bodyPr/>
        <a:lstStyle/>
        <a:p>
          <a:endParaRPr lang="en-US"/>
        </a:p>
      </dgm:t>
    </dgm:pt>
    <dgm:pt modelId="{D59AF10A-97F5-4B59-96EB-D48B6F34E1E7}" type="sibTrans" cxnId="{9C8E04C2-DDED-454F-9B46-33DC0F8A7577}">
      <dgm:prSet/>
      <dgm:spPr/>
      <dgm:t>
        <a:bodyPr/>
        <a:lstStyle/>
        <a:p>
          <a:endParaRPr lang="en-US"/>
        </a:p>
      </dgm:t>
    </dgm:pt>
    <dgm:pt modelId="{F29C345A-8592-4C41-B5FC-F3FD101DEA08}" type="pres">
      <dgm:prSet presAssocID="{BA390EBA-6B13-45D6-9654-DDBFA5149C96}" presName="linear" presStyleCnt="0">
        <dgm:presLayoutVars>
          <dgm:animLvl val="lvl"/>
          <dgm:resizeHandles val="exact"/>
        </dgm:presLayoutVars>
      </dgm:prSet>
      <dgm:spPr/>
    </dgm:pt>
    <dgm:pt modelId="{44C7A613-802C-4754-8844-5305E2B0C2BD}" type="pres">
      <dgm:prSet presAssocID="{696A883B-4468-4FC5-9764-7E5B7E386AFD}" presName="parentText" presStyleLbl="node1" presStyleIdx="0" presStyleCnt="5">
        <dgm:presLayoutVars>
          <dgm:chMax val="0"/>
          <dgm:bulletEnabled val="1"/>
        </dgm:presLayoutVars>
      </dgm:prSet>
      <dgm:spPr/>
    </dgm:pt>
    <dgm:pt modelId="{F3CA7721-37A6-4C08-9859-B25012F88C9E}" type="pres">
      <dgm:prSet presAssocID="{0E1CC51A-E2EE-494A-9A76-F313D3D61E30}" presName="spacer" presStyleCnt="0"/>
      <dgm:spPr/>
    </dgm:pt>
    <dgm:pt modelId="{D4907513-48DD-4181-BA33-D001D432A3C0}" type="pres">
      <dgm:prSet presAssocID="{F7942E14-B8FD-4CE4-881B-F4B250DA5150}" presName="parentText" presStyleLbl="node1" presStyleIdx="1" presStyleCnt="5">
        <dgm:presLayoutVars>
          <dgm:chMax val="0"/>
          <dgm:bulletEnabled val="1"/>
        </dgm:presLayoutVars>
      </dgm:prSet>
      <dgm:spPr/>
    </dgm:pt>
    <dgm:pt modelId="{95A91993-F990-44DF-8B8A-9F41CBB594A6}" type="pres">
      <dgm:prSet presAssocID="{7EABB72D-5FFC-42BD-AEFF-7E2D8A7FC83A}" presName="spacer" presStyleCnt="0"/>
      <dgm:spPr/>
    </dgm:pt>
    <dgm:pt modelId="{83A518AB-42B0-4C35-8DD2-243079A4EF04}" type="pres">
      <dgm:prSet presAssocID="{42534C60-E07D-4677-A329-3FF57364C6E0}" presName="parentText" presStyleLbl="node1" presStyleIdx="2" presStyleCnt="5">
        <dgm:presLayoutVars>
          <dgm:chMax val="0"/>
          <dgm:bulletEnabled val="1"/>
        </dgm:presLayoutVars>
      </dgm:prSet>
      <dgm:spPr/>
    </dgm:pt>
    <dgm:pt modelId="{A90B27E2-F4EB-4DD7-9B60-24C0A3A178EC}" type="pres">
      <dgm:prSet presAssocID="{BE05D6EE-845B-4DFC-BB00-8D7BF5919081}" presName="spacer" presStyleCnt="0"/>
      <dgm:spPr/>
    </dgm:pt>
    <dgm:pt modelId="{6CA9C8E9-C24C-4592-AF0C-20935B441CF5}" type="pres">
      <dgm:prSet presAssocID="{D41C6A3F-0257-4159-B013-A6910988C0E5}" presName="parentText" presStyleLbl="node1" presStyleIdx="3" presStyleCnt="5">
        <dgm:presLayoutVars>
          <dgm:chMax val="0"/>
          <dgm:bulletEnabled val="1"/>
        </dgm:presLayoutVars>
      </dgm:prSet>
      <dgm:spPr/>
    </dgm:pt>
    <dgm:pt modelId="{205BA52B-4B88-45BE-BACD-79A9411F8742}" type="pres">
      <dgm:prSet presAssocID="{61DE28D9-3E96-47CF-9A40-00AFBBC3F076}" presName="spacer" presStyleCnt="0"/>
      <dgm:spPr/>
    </dgm:pt>
    <dgm:pt modelId="{5D16BD76-60DC-4988-878F-5B1F4F78E08D}" type="pres">
      <dgm:prSet presAssocID="{9E510E36-A51D-4976-87A9-7CAFCC47374C}" presName="parentText" presStyleLbl="node1" presStyleIdx="4" presStyleCnt="5">
        <dgm:presLayoutVars>
          <dgm:chMax val="0"/>
          <dgm:bulletEnabled val="1"/>
        </dgm:presLayoutVars>
      </dgm:prSet>
      <dgm:spPr/>
    </dgm:pt>
  </dgm:ptLst>
  <dgm:cxnLst>
    <dgm:cxn modelId="{42FE4A31-EE87-4D15-9A7F-5A304F3B0B29}" type="presOf" srcId="{BA390EBA-6B13-45D6-9654-DDBFA5149C96}" destId="{F29C345A-8592-4C41-B5FC-F3FD101DEA08}" srcOrd="0" destOrd="0" presId="urn:microsoft.com/office/officeart/2005/8/layout/vList2"/>
    <dgm:cxn modelId="{BCE11B32-6280-44C3-9AE1-04BF52440233}" srcId="{BA390EBA-6B13-45D6-9654-DDBFA5149C96}" destId="{42534C60-E07D-4677-A329-3FF57364C6E0}" srcOrd="2" destOrd="0" parTransId="{E263CFB3-9928-4DA0-B51D-2AD00B11C10D}" sibTransId="{BE05D6EE-845B-4DFC-BB00-8D7BF5919081}"/>
    <dgm:cxn modelId="{02D40C6A-7887-4EBC-B968-8AA3AE4AD3AC}" type="presOf" srcId="{9E510E36-A51D-4976-87A9-7CAFCC47374C}" destId="{5D16BD76-60DC-4988-878F-5B1F4F78E08D}" srcOrd="0" destOrd="0" presId="urn:microsoft.com/office/officeart/2005/8/layout/vList2"/>
    <dgm:cxn modelId="{F389BEA3-4770-4A0B-BC31-476504433231}" type="presOf" srcId="{42534C60-E07D-4677-A329-3FF57364C6E0}" destId="{83A518AB-42B0-4C35-8DD2-243079A4EF04}" srcOrd="0" destOrd="0" presId="urn:microsoft.com/office/officeart/2005/8/layout/vList2"/>
    <dgm:cxn modelId="{2DDBD0A7-224B-4D7F-B045-6DF0AB6E1CC9}" srcId="{BA390EBA-6B13-45D6-9654-DDBFA5149C96}" destId="{696A883B-4468-4FC5-9764-7E5B7E386AFD}" srcOrd="0" destOrd="0" parTransId="{5B08E9BD-83E6-4724-9C4E-4D915F44200E}" sibTransId="{0E1CC51A-E2EE-494A-9A76-F313D3D61E30}"/>
    <dgm:cxn modelId="{C6ECE8AA-41DF-483B-A6E8-F7EDAFAA22FF}" srcId="{BA390EBA-6B13-45D6-9654-DDBFA5149C96}" destId="{D41C6A3F-0257-4159-B013-A6910988C0E5}" srcOrd="3" destOrd="0" parTransId="{11A29FAB-6517-41E4-A75A-DBC0C204FA99}" sibTransId="{61DE28D9-3E96-47CF-9A40-00AFBBC3F076}"/>
    <dgm:cxn modelId="{FD097CBF-5C9B-4D7C-9B63-C2F81CD09A0E}" type="presOf" srcId="{D41C6A3F-0257-4159-B013-A6910988C0E5}" destId="{6CA9C8E9-C24C-4592-AF0C-20935B441CF5}" srcOrd="0" destOrd="0" presId="urn:microsoft.com/office/officeart/2005/8/layout/vList2"/>
    <dgm:cxn modelId="{9C8E04C2-DDED-454F-9B46-33DC0F8A7577}" srcId="{BA390EBA-6B13-45D6-9654-DDBFA5149C96}" destId="{9E510E36-A51D-4976-87A9-7CAFCC47374C}" srcOrd="4" destOrd="0" parTransId="{2744AD8B-A2F6-4315-8429-25C18839EC1B}" sibTransId="{D59AF10A-97F5-4B59-96EB-D48B6F34E1E7}"/>
    <dgm:cxn modelId="{D5380ACC-13A5-4137-9382-B45FA46EBFA9}" type="presOf" srcId="{F7942E14-B8FD-4CE4-881B-F4B250DA5150}" destId="{D4907513-48DD-4181-BA33-D001D432A3C0}" srcOrd="0" destOrd="0" presId="urn:microsoft.com/office/officeart/2005/8/layout/vList2"/>
    <dgm:cxn modelId="{37D040EA-6D07-45CA-919C-3B100D443F8A}" srcId="{BA390EBA-6B13-45D6-9654-DDBFA5149C96}" destId="{F7942E14-B8FD-4CE4-881B-F4B250DA5150}" srcOrd="1" destOrd="0" parTransId="{33459F6B-7461-40B7-99E2-D82988EEEED0}" sibTransId="{7EABB72D-5FFC-42BD-AEFF-7E2D8A7FC83A}"/>
    <dgm:cxn modelId="{6BA038F0-5F93-4CF6-B9AC-A33DB0664953}" type="presOf" srcId="{696A883B-4468-4FC5-9764-7E5B7E386AFD}" destId="{44C7A613-802C-4754-8844-5305E2B0C2BD}" srcOrd="0" destOrd="0" presId="urn:microsoft.com/office/officeart/2005/8/layout/vList2"/>
    <dgm:cxn modelId="{A841DCA3-9F38-40E7-9C16-47F0C9547DCA}" type="presParOf" srcId="{F29C345A-8592-4C41-B5FC-F3FD101DEA08}" destId="{44C7A613-802C-4754-8844-5305E2B0C2BD}" srcOrd="0" destOrd="0" presId="urn:microsoft.com/office/officeart/2005/8/layout/vList2"/>
    <dgm:cxn modelId="{198736B8-DBAC-4E37-8E7C-73A9DE3E1B17}" type="presParOf" srcId="{F29C345A-8592-4C41-B5FC-F3FD101DEA08}" destId="{F3CA7721-37A6-4C08-9859-B25012F88C9E}" srcOrd="1" destOrd="0" presId="urn:microsoft.com/office/officeart/2005/8/layout/vList2"/>
    <dgm:cxn modelId="{40A68A23-6A1F-4652-A47D-62B38629AD9B}" type="presParOf" srcId="{F29C345A-8592-4C41-B5FC-F3FD101DEA08}" destId="{D4907513-48DD-4181-BA33-D001D432A3C0}" srcOrd="2" destOrd="0" presId="urn:microsoft.com/office/officeart/2005/8/layout/vList2"/>
    <dgm:cxn modelId="{354A471A-0093-4B02-98BF-536DDD601EAA}" type="presParOf" srcId="{F29C345A-8592-4C41-B5FC-F3FD101DEA08}" destId="{95A91993-F990-44DF-8B8A-9F41CBB594A6}" srcOrd="3" destOrd="0" presId="urn:microsoft.com/office/officeart/2005/8/layout/vList2"/>
    <dgm:cxn modelId="{DB739FA5-69CC-47D6-AE57-8E3D99127A28}" type="presParOf" srcId="{F29C345A-8592-4C41-B5FC-F3FD101DEA08}" destId="{83A518AB-42B0-4C35-8DD2-243079A4EF04}" srcOrd="4" destOrd="0" presId="urn:microsoft.com/office/officeart/2005/8/layout/vList2"/>
    <dgm:cxn modelId="{E71D07F3-8C65-4B96-83B5-2474FE2A5B10}" type="presParOf" srcId="{F29C345A-8592-4C41-B5FC-F3FD101DEA08}" destId="{A90B27E2-F4EB-4DD7-9B60-24C0A3A178EC}" srcOrd="5" destOrd="0" presId="urn:microsoft.com/office/officeart/2005/8/layout/vList2"/>
    <dgm:cxn modelId="{227B90ED-045C-435D-9B96-6D7F8BE6E69E}" type="presParOf" srcId="{F29C345A-8592-4C41-B5FC-F3FD101DEA08}" destId="{6CA9C8E9-C24C-4592-AF0C-20935B441CF5}" srcOrd="6" destOrd="0" presId="urn:microsoft.com/office/officeart/2005/8/layout/vList2"/>
    <dgm:cxn modelId="{D1983C10-62B7-4D7F-9F8C-03818C90F377}" type="presParOf" srcId="{F29C345A-8592-4C41-B5FC-F3FD101DEA08}" destId="{205BA52B-4B88-45BE-BACD-79A9411F8742}" srcOrd="7" destOrd="0" presId="urn:microsoft.com/office/officeart/2005/8/layout/vList2"/>
    <dgm:cxn modelId="{913B10A8-B22D-4D64-87B1-C0910BC04955}" type="presParOf" srcId="{F29C345A-8592-4C41-B5FC-F3FD101DEA08}" destId="{5D16BD76-60DC-4988-878F-5B1F4F78E08D}"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70E1BADA-2BFC-46FD-AF78-7C21C96A757A}">
      <dgm:prSet phldrT="[Text]"/>
      <dgm:spPr/>
      <dgm:t>
        <a:bodyPr/>
        <a:lstStyle/>
        <a:p>
          <a:r>
            <a:rPr lang="en-US"/>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dgm:t>
        <a:bodyPr/>
        <a:lstStyle/>
        <a:p>
          <a:r>
            <a:rPr lang="en-US"/>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568FD113-5EA3-46F2-9934-AECB2948CF2C}" type="pres">
      <dgm:prSet presAssocID="{AB3D5D3F-E608-4947-BA83-85590F80D0BA}" presName="diagram" presStyleCnt="0">
        <dgm:presLayoutVars>
          <dgm:dir/>
          <dgm:resizeHandles val="exact"/>
        </dgm:presLayoutVars>
      </dgm:prSet>
      <dgm:spPr/>
    </dgm:pt>
    <dgm:pt modelId="{A1514326-2EB8-4ED6-8FB4-4392368E11CC}" type="pres">
      <dgm:prSet presAssocID="{70E1BADA-2BFC-46FD-AF78-7C21C96A757A}" presName="node" presStyleLbl="node1" presStyleIdx="0" presStyleCnt="2">
        <dgm:presLayoutVars>
          <dgm:bulletEnabled val="1"/>
        </dgm:presLayoutVars>
      </dgm:prSet>
      <dgm:spPr/>
    </dgm:pt>
    <dgm:pt modelId="{69103416-5ADD-47DE-A07E-A215F02ACA06}" type="pres">
      <dgm:prSet presAssocID="{B352CBE5-9C34-4C89-B3C7-7F31A85A6FA3}" presName="sibTrans" presStyleCnt="0"/>
      <dgm:spPr/>
    </dgm:pt>
    <dgm:pt modelId="{475A3B19-7669-4C9D-B3AA-2012706537A3}" type="pres">
      <dgm:prSet presAssocID="{E15C519A-1D30-4E14-904E-910AC6D8C830}" presName="node" presStyleLbl="node1" presStyleIdx="1" presStyleCnt="2">
        <dgm:presLayoutVars>
          <dgm:bulletEnabled val="1"/>
        </dgm:presLayoutVars>
      </dgm:prSet>
      <dgm:spPr/>
    </dgm:pt>
  </dgm:ptLst>
  <dgm:cxnLst>
    <dgm:cxn modelId="{EE2FD994-DF4B-46AA-929E-76C18341D82B}" srcId="{AB3D5D3F-E608-4947-BA83-85590F80D0BA}" destId="{E15C519A-1D30-4E14-904E-910AC6D8C830}" srcOrd="1" destOrd="0" parTransId="{19856EED-08D7-482A-A8D8-64ED443FD001}" sibTransId="{5B20D942-FC18-4664-8E4B-1AF1F7B7F801}"/>
    <dgm:cxn modelId="{517F14C0-44C9-4FA1-A163-208290876151}" srcId="{AB3D5D3F-E608-4947-BA83-85590F80D0BA}" destId="{70E1BADA-2BFC-46FD-AF78-7C21C96A757A}" srcOrd="0" destOrd="0" parTransId="{D9E2C041-385E-4BE4-BA6A-FD68A6AF57B1}" sibTransId="{B352CBE5-9C34-4C89-B3C7-7F31A85A6FA3}"/>
    <dgm:cxn modelId="{9CB2E5C3-2E8E-4257-8704-1915E5351276}" type="presOf" srcId="{70E1BADA-2BFC-46FD-AF78-7C21C96A757A}" destId="{A1514326-2EB8-4ED6-8FB4-4392368E11CC}" srcOrd="0" destOrd="0" presId="urn:microsoft.com/office/officeart/2005/8/layout/default"/>
    <dgm:cxn modelId="{6B4623D4-F865-4618-AB73-D6168FC5651D}" type="presOf" srcId="{E15C519A-1D30-4E14-904E-910AC6D8C830}" destId="{475A3B19-7669-4C9D-B3AA-2012706537A3}" srcOrd="0" destOrd="0" presId="urn:microsoft.com/office/officeart/2005/8/layout/default"/>
    <dgm:cxn modelId="{FEB759E9-2FD0-4A3D-8881-A67D603A2C0C}" type="presOf" srcId="{AB3D5D3F-E608-4947-BA83-85590F80D0BA}" destId="{568FD113-5EA3-46F2-9934-AECB2948CF2C}" srcOrd="0" destOrd="0" presId="urn:microsoft.com/office/officeart/2005/8/layout/default"/>
    <dgm:cxn modelId="{88FA1622-983B-4263-9E6F-FA0DC3B7230A}" type="presParOf" srcId="{568FD113-5EA3-46F2-9934-AECB2948CF2C}" destId="{A1514326-2EB8-4ED6-8FB4-4392368E11CC}" srcOrd="0" destOrd="0" presId="urn:microsoft.com/office/officeart/2005/8/layout/default"/>
    <dgm:cxn modelId="{8D113F69-4AA2-4978-A113-49A66B7F2BCC}" type="presParOf" srcId="{568FD113-5EA3-46F2-9934-AECB2948CF2C}" destId="{69103416-5ADD-47DE-A07E-A215F02ACA06}" srcOrd="1" destOrd="0" presId="urn:microsoft.com/office/officeart/2005/8/layout/default"/>
    <dgm:cxn modelId="{8C7C2668-E3CA-45C8-8A15-080AC4B807E6}" type="presParOf" srcId="{568FD113-5EA3-46F2-9934-AECB2948CF2C}" destId="{475A3B19-7669-4C9D-B3AA-2012706537A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44FD4-6C19-4930-B5A7-F658427B41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C3FA8B-5A95-4043-9B21-CE6D21B6368E}">
      <dgm:prSet/>
      <dgm:spPr/>
      <dgm:t>
        <a:bodyPr/>
        <a:lstStyle/>
        <a:p>
          <a:r>
            <a:rPr lang="en-US"/>
            <a:t>When you get new employees who will open or close</a:t>
          </a:r>
        </a:p>
      </dgm:t>
    </dgm:pt>
    <dgm:pt modelId="{DBF33F14-4501-4FD9-9FE6-BED28B0C0D2A}" type="parTrans" cxnId="{55F9FED0-720D-47F1-8DFC-02AEADA3CD9F}">
      <dgm:prSet/>
      <dgm:spPr/>
      <dgm:t>
        <a:bodyPr/>
        <a:lstStyle/>
        <a:p>
          <a:endParaRPr lang="en-US"/>
        </a:p>
      </dgm:t>
    </dgm:pt>
    <dgm:pt modelId="{B7E46AAB-62FE-4A62-ACED-50B09E759298}" type="sibTrans" cxnId="{55F9FED0-720D-47F1-8DFC-02AEADA3CD9F}">
      <dgm:prSet/>
      <dgm:spPr/>
      <dgm:t>
        <a:bodyPr/>
        <a:lstStyle/>
        <a:p>
          <a:endParaRPr lang="en-US"/>
        </a:p>
      </dgm:t>
    </dgm:pt>
    <dgm:pt modelId="{3455EDAD-2314-4FF0-9D65-CE8265B7AF03}">
      <dgm:prSet/>
      <dgm:spPr/>
      <dgm:t>
        <a:bodyPr/>
        <a:lstStyle/>
        <a:p>
          <a:r>
            <a:rPr lang="en-US"/>
            <a:t>When phone numbers change</a:t>
          </a:r>
        </a:p>
      </dgm:t>
    </dgm:pt>
    <dgm:pt modelId="{49D14B04-7C1B-4E14-A6C1-26A2E36190D3}" type="parTrans" cxnId="{7840A3D8-4AF3-419C-9F3D-2735D8790913}">
      <dgm:prSet/>
      <dgm:spPr/>
      <dgm:t>
        <a:bodyPr/>
        <a:lstStyle/>
        <a:p>
          <a:endParaRPr lang="en-US"/>
        </a:p>
      </dgm:t>
    </dgm:pt>
    <dgm:pt modelId="{2B5A9585-EC0A-41AF-8B61-A25CB0E1FDC1}" type="sibTrans" cxnId="{7840A3D8-4AF3-419C-9F3D-2735D8790913}">
      <dgm:prSet/>
      <dgm:spPr/>
      <dgm:t>
        <a:bodyPr/>
        <a:lstStyle/>
        <a:p>
          <a:endParaRPr lang="en-US"/>
        </a:p>
      </dgm:t>
    </dgm:pt>
    <dgm:pt modelId="{874B95D7-CC5A-48F5-AF37-F29465E7B532}">
      <dgm:prSet/>
      <dgm:spPr/>
      <dgm:t>
        <a:bodyPr/>
        <a:lstStyle/>
        <a:p>
          <a:r>
            <a:rPr lang="en-US"/>
            <a:t>Before you do remodeling</a:t>
          </a:r>
        </a:p>
      </dgm:t>
    </dgm:pt>
    <dgm:pt modelId="{44E3A828-E914-49D0-916A-97DAD30A9A66}" type="parTrans" cxnId="{937D8012-8BB2-4A5E-A582-EC854EAF0048}">
      <dgm:prSet/>
      <dgm:spPr/>
      <dgm:t>
        <a:bodyPr/>
        <a:lstStyle/>
        <a:p>
          <a:endParaRPr lang="en-US"/>
        </a:p>
      </dgm:t>
    </dgm:pt>
    <dgm:pt modelId="{A0C9E0D8-B90A-4012-A482-F38DFAB92E61}" type="sibTrans" cxnId="{937D8012-8BB2-4A5E-A582-EC854EAF0048}">
      <dgm:prSet/>
      <dgm:spPr/>
      <dgm:t>
        <a:bodyPr/>
        <a:lstStyle/>
        <a:p>
          <a:endParaRPr lang="en-US"/>
        </a:p>
      </dgm:t>
    </dgm:pt>
    <dgm:pt modelId="{7BE58B08-7164-4528-80C0-179931C3F27C}">
      <dgm:prSet/>
      <dgm:spPr/>
      <dgm:t>
        <a:bodyPr/>
        <a:lstStyle/>
        <a:p>
          <a:r>
            <a:rPr lang="en-US"/>
            <a:t>Change your hours</a:t>
          </a:r>
        </a:p>
      </dgm:t>
    </dgm:pt>
    <dgm:pt modelId="{7066B91A-A79C-4288-A5C5-18E01A772408}" type="parTrans" cxnId="{50F8A889-62BF-4A5B-A5AD-2341B199B607}">
      <dgm:prSet/>
      <dgm:spPr/>
      <dgm:t>
        <a:bodyPr/>
        <a:lstStyle/>
        <a:p>
          <a:endParaRPr lang="en-US"/>
        </a:p>
      </dgm:t>
    </dgm:pt>
    <dgm:pt modelId="{C4F7DE3F-013C-433C-82CE-EE5CF8869841}" type="sibTrans" cxnId="{50F8A889-62BF-4A5B-A5AD-2341B199B607}">
      <dgm:prSet/>
      <dgm:spPr/>
      <dgm:t>
        <a:bodyPr/>
        <a:lstStyle/>
        <a:p>
          <a:endParaRPr lang="en-US"/>
        </a:p>
      </dgm:t>
    </dgm:pt>
    <dgm:pt modelId="{1F552708-A201-4140-889C-D86DD0AFB4E5}" type="pres">
      <dgm:prSet presAssocID="{6FB44FD4-6C19-4930-B5A7-F658427B4129}" presName="linear" presStyleCnt="0">
        <dgm:presLayoutVars>
          <dgm:animLvl val="lvl"/>
          <dgm:resizeHandles val="exact"/>
        </dgm:presLayoutVars>
      </dgm:prSet>
      <dgm:spPr/>
    </dgm:pt>
    <dgm:pt modelId="{989CD52A-54D0-45A2-922F-3DFF435272E8}" type="pres">
      <dgm:prSet presAssocID="{6DC3FA8B-5A95-4043-9B21-CE6D21B6368E}" presName="parentText" presStyleLbl="node1" presStyleIdx="0" presStyleCnt="4">
        <dgm:presLayoutVars>
          <dgm:chMax val="0"/>
          <dgm:bulletEnabled val="1"/>
        </dgm:presLayoutVars>
      </dgm:prSet>
      <dgm:spPr/>
    </dgm:pt>
    <dgm:pt modelId="{01664F38-16B2-41B1-869E-8F1A0474F517}" type="pres">
      <dgm:prSet presAssocID="{B7E46AAB-62FE-4A62-ACED-50B09E759298}" presName="spacer" presStyleCnt="0"/>
      <dgm:spPr/>
    </dgm:pt>
    <dgm:pt modelId="{231B8411-A998-477A-B63B-2FC26B30D1EF}" type="pres">
      <dgm:prSet presAssocID="{3455EDAD-2314-4FF0-9D65-CE8265B7AF03}" presName="parentText" presStyleLbl="node1" presStyleIdx="1" presStyleCnt="4">
        <dgm:presLayoutVars>
          <dgm:chMax val="0"/>
          <dgm:bulletEnabled val="1"/>
        </dgm:presLayoutVars>
      </dgm:prSet>
      <dgm:spPr/>
    </dgm:pt>
    <dgm:pt modelId="{8227C8C7-84FD-4BB0-9992-FF41A0218CC0}" type="pres">
      <dgm:prSet presAssocID="{2B5A9585-EC0A-41AF-8B61-A25CB0E1FDC1}" presName="spacer" presStyleCnt="0"/>
      <dgm:spPr/>
    </dgm:pt>
    <dgm:pt modelId="{178BC980-0490-4D44-86BC-68570E254C8C}" type="pres">
      <dgm:prSet presAssocID="{874B95D7-CC5A-48F5-AF37-F29465E7B532}" presName="parentText" presStyleLbl="node1" presStyleIdx="2" presStyleCnt="4">
        <dgm:presLayoutVars>
          <dgm:chMax val="0"/>
          <dgm:bulletEnabled val="1"/>
        </dgm:presLayoutVars>
      </dgm:prSet>
      <dgm:spPr/>
    </dgm:pt>
    <dgm:pt modelId="{1586AB52-B57E-42C6-A009-B74ADB0B76F0}" type="pres">
      <dgm:prSet presAssocID="{A0C9E0D8-B90A-4012-A482-F38DFAB92E61}" presName="spacer" presStyleCnt="0"/>
      <dgm:spPr/>
    </dgm:pt>
    <dgm:pt modelId="{82C26268-CC15-4D33-A71B-1ABE6B41F532}" type="pres">
      <dgm:prSet presAssocID="{7BE58B08-7164-4528-80C0-179931C3F27C}" presName="parentText" presStyleLbl="node1" presStyleIdx="3" presStyleCnt="4" custLinFactNeighborY="-30726">
        <dgm:presLayoutVars>
          <dgm:chMax val="0"/>
          <dgm:bulletEnabled val="1"/>
        </dgm:presLayoutVars>
      </dgm:prSet>
      <dgm:spPr/>
    </dgm:pt>
  </dgm:ptLst>
  <dgm:cxnLst>
    <dgm:cxn modelId="{E20C5C0D-FE11-4046-BB06-241BC1E7E928}" type="presOf" srcId="{3455EDAD-2314-4FF0-9D65-CE8265B7AF03}" destId="{231B8411-A998-477A-B63B-2FC26B30D1EF}" srcOrd="0" destOrd="0" presId="urn:microsoft.com/office/officeart/2005/8/layout/vList2"/>
    <dgm:cxn modelId="{937D8012-8BB2-4A5E-A582-EC854EAF0048}" srcId="{6FB44FD4-6C19-4930-B5A7-F658427B4129}" destId="{874B95D7-CC5A-48F5-AF37-F29465E7B532}" srcOrd="2" destOrd="0" parTransId="{44E3A828-E914-49D0-916A-97DAD30A9A66}" sibTransId="{A0C9E0D8-B90A-4012-A482-F38DFAB92E61}"/>
    <dgm:cxn modelId="{D3288F40-AA81-493E-9DA4-8A2FA37358A9}" type="presOf" srcId="{6FB44FD4-6C19-4930-B5A7-F658427B4129}" destId="{1F552708-A201-4140-889C-D86DD0AFB4E5}" srcOrd="0" destOrd="0" presId="urn:microsoft.com/office/officeart/2005/8/layout/vList2"/>
    <dgm:cxn modelId="{50F8A889-62BF-4A5B-A5AD-2341B199B607}" srcId="{6FB44FD4-6C19-4930-B5A7-F658427B4129}" destId="{7BE58B08-7164-4528-80C0-179931C3F27C}" srcOrd="3" destOrd="0" parTransId="{7066B91A-A79C-4288-A5C5-18E01A772408}" sibTransId="{C4F7DE3F-013C-433C-82CE-EE5CF8869841}"/>
    <dgm:cxn modelId="{101A6A8C-53F1-4D56-BC84-306C985A963A}" type="presOf" srcId="{6DC3FA8B-5A95-4043-9B21-CE6D21B6368E}" destId="{989CD52A-54D0-45A2-922F-3DFF435272E8}" srcOrd="0" destOrd="0" presId="urn:microsoft.com/office/officeart/2005/8/layout/vList2"/>
    <dgm:cxn modelId="{6310FEB2-8584-4180-8E80-AD61079E661A}" type="presOf" srcId="{874B95D7-CC5A-48F5-AF37-F29465E7B532}" destId="{178BC980-0490-4D44-86BC-68570E254C8C}" srcOrd="0" destOrd="0" presId="urn:microsoft.com/office/officeart/2005/8/layout/vList2"/>
    <dgm:cxn modelId="{55F9FED0-720D-47F1-8DFC-02AEADA3CD9F}" srcId="{6FB44FD4-6C19-4930-B5A7-F658427B4129}" destId="{6DC3FA8B-5A95-4043-9B21-CE6D21B6368E}" srcOrd="0" destOrd="0" parTransId="{DBF33F14-4501-4FD9-9FE6-BED28B0C0D2A}" sibTransId="{B7E46AAB-62FE-4A62-ACED-50B09E759298}"/>
    <dgm:cxn modelId="{7840A3D8-4AF3-419C-9F3D-2735D8790913}" srcId="{6FB44FD4-6C19-4930-B5A7-F658427B4129}" destId="{3455EDAD-2314-4FF0-9D65-CE8265B7AF03}" srcOrd="1" destOrd="0" parTransId="{49D14B04-7C1B-4E14-A6C1-26A2E36190D3}" sibTransId="{2B5A9585-EC0A-41AF-8B61-A25CB0E1FDC1}"/>
    <dgm:cxn modelId="{3C8669FB-D599-4CA8-943B-9604DF92414E}" type="presOf" srcId="{7BE58B08-7164-4528-80C0-179931C3F27C}" destId="{82C26268-CC15-4D33-A71B-1ABE6B41F532}" srcOrd="0" destOrd="0" presId="urn:microsoft.com/office/officeart/2005/8/layout/vList2"/>
    <dgm:cxn modelId="{1E4DA78F-9CDC-48C6-80B1-69AB9EBFC5F7}" type="presParOf" srcId="{1F552708-A201-4140-889C-D86DD0AFB4E5}" destId="{989CD52A-54D0-45A2-922F-3DFF435272E8}" srcOrd="0" destOrd="0" presId="urn:microsoft.com/office/officeart/2005/8/layout/vList2"/>
    <dgm:cxn modelId="{F5CC47D5-34E0-4999-BD03-406A61141FAE}" type="presParOf" srcId="{1F552708-A201-4140-889C-D86DD0AFB4E5}" destId="{01664F38-16B2-41B1-869E-8F1A0474F517}" srcOrd="1" destOrd="0" presId="urn:microsoft.com/office/officeart/2005/8/layout/vList2"/>
    <dgm:cxn modelId="{3B1160DE-3F6A-45EE-BBFA-BF747FF26B9B}" type="presParOf" srcId="{1F552708-A201-4140-889C-D86DD0AFB4E5}" destId="{231B8411-A998-477A-B63B-2FC26B30D1EF}" srcOrd="2" destOrd="0" presId="urn:microsoft.com/office/officeart/2005/8/layout/vList2"/>
    <dgm:cxn modelId="{625A3A61-0A56-4B30-ADD1-24CAFFC2C937}" type="presParOf" srcId="{1F552708-A201-4140-889C-D86DD0AFB4E5}" destId="{8227C8C7-84FD-4BB0-9992-FF41A0218CC0}" srcOrd="3" destOrd="0" presId="urn:microsoft.com/office/officeart/2005/8/layout/vList2"/>
    <dgm:cxn modelId="{1786F670-A319-4C51-90A1-77F0A1A7E6CC}" type="presParOf" srcId="{1F552708-A201-4140-889C-D86DD0AFB4E5}" destId="{178BC980-0490-4D44-86BC-68570E254C8C}" srcOrd="4" destOrd="0" presId="urn:microsoft.com/office/officeart/2005/8/layout/vList2"/>
    <dgm:cxn modelId="{84F77FE0-CB8F-4E52-B121-B1E5B26A5475}" type="presParOf" srcId="{1F552708-A201-4140-889C-D86DD0AFB4E5}" destId="{1586AB52-B57E-42C6-A009-B74ADB0B76F0}" srcOrd="5" destOrd="0" presId="urn:microsoft.com/office/officeart/2005/8/layout/vList2"/>
    <dgm:cxn modelId="{52CDE7C8-E869-49F8-9B82-A02376B3F251}" type="presParOf" srcId="{1F552708-A201-4140-889C-D86DD0AFB4E5}" destId="{82C26268-CC15-4D33-A71B-1ABE6B41F5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7A613-802C-4754-8844-5305E2B0C2BD}">
      <dsp:nvSpPr>
        <dsp:cNvPr id="0" name=""/>
        <dsp:cNvSpPr/>
      </dsp:nvSpPr>
      <dsp:spPr>
        <a:xfrm>
          <a:off x="0" y="38639"/>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is a false alarm?</a:t>
          </a:r>
        </a:p>
      </dsp:txBody>
      <dsp:txXfrm>
        <a:off x="48481" y="87120"/>
        <a:ext cx="3418166" cy="896166"/>
      </dsp:txXfrm>
    </dsp:sp>
    <dsp:sp modelId="{D4907513-48DD-4181-BA33-D001D432A3C0}">
      <dsp:nvSpPr>
        <dsp:cNvPr id="0" name=""/>
        <dsp:cNvSpPr/>
      </dsp:nvSpPr>
      <dsp:spPr>
        <a:xfrm>
          <a:off x="0" y="1103768"/>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Why are false alarms a problem?</a:t>
          </a:r>
        </a:p>
      </dsp:txBody>
      <dsp:txXfrm>
        <a:off x="48481" y="1152249"/>
        <a:ext cx="3418166" cy="896166"/>
      </dsp:txXfrm>
    </dsp:sp>
    <dsp:sp modelId="{83A518AB-42B0-4C35-8DD2-243079A4EF04}">
      <dsp:nvSpPr>
        <dsp:cNvPr id="0" name=""/>
        <dsp:cNvSpPr/>
      </dsp:nvSpPr>
      <dsp:spPr>
        <a:xfrm>
          <a:off x="0" y="2168897"/>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How do alarm systems work?</a:t>
          </a:r>
        </a:p>
      </dsp:txBody>
      <dsp:txXfrm>
        <a:off x="48481" y="2217378"/>
        <a:ext cx="3418166" cy="896166"/>
      </dsp:txXfrm>
    </dsp:sp>
    <dsp:sp modelId="{6CA9C8E9-C24C-4592-AF0C-20935B441CF5}">
      <dsp:nvSpPr>
        <dsp:cNvPr id="0" name=""/>
        <dsp:cNvSpPr/>
      </dsp:nvSpPr>
      <dsp:spPr>
        <a:xfrm>
          <a:off x="0" y="3234025"/>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are some causes of false alarms?</a:t>
          </a:r>
        </a:p>
      </dsp:txBody>
      <dsp:txXfrm>
        <a:off x="48481" y="3282506"/>
        <a:ext cx="3418166" cy="896166"/>
      </dsp:txXfrm>
    </dsp:sp>
    <dsp:sp modelId="{5D16BD76-60DC-4988-878F-5B1F4F78E08D}">
      <dsp:nvSpPr>
        <dsp:cNvPr id="0" name=""/>
        <dsp:cNvSpPr/>
      </dsp:nvSpPr>
      <dsp:spPr>
        <a:xfrm>
          <a:off x="0" y="4299154"/>
          <a:ext cx="3515128"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can you do to prevent false alarms?</a:t>
          </a:r>
        </a:p>
      </dsp:txBody>
      <dsp:txXfrm>
        <a:off x="48481" y="4347635"/>
        <a:ext cx="3418166"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14326-2EB8-4ED6-8FB4-4392368E11CC}">
      <dsp:nvSpPr>
        <dsp:cNvPr id="0" name=""/>
        <dsp:cNvSpPr/>
      </dsp:nvSpPr>
      <dsp:spPr>
        <a:xfrm>
          <a:off x="0" y="200100"/>
          <a:ext cx="3424739" cy="20548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Desensitizes to actual crime/fire</a:t>
          </a:r>
        </a:p>
      </dsp:txBody>
      <dsp:txXfrm>
        <a:off x="0" y="200100"/>
        <a:ext cx="3424739" cy="2054843"/>
      </dsp:txXfrm>
    </dsp:sp>
    <dsp:sp modelId="{475A3B19-7669-4C9D-B3AA-2012706537A3}">
      <dsp:nvSpPr>
        <dsp:cNvPr id="0" name=""/>
        <dsp:cNvSpPr/>
      </dsp:nvSpPr>
      <dsp:spPr>
        <a:xfrm>
          <a:off x="0" y="2597417"/>
          <a:ext cx="3424739" cy="20548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Leads to ignoring alarms going off</a:t>
          </a:r>
        </a:p>
      </dsp:txBody>
      <dsp:txXfrm>
        <a:off x="0" y="2597417"/>
        <a:ext cx="3424739" cy="2054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D52A-54D0-45A2-922F-3DFF435272E8}">
      <dsp:nvSpPr>
        <dsp:cNvPr id="0" name=""/>
        <dsp:cNvSpPr/>
      </dsp:nvSpPr>
      <dsp:spPr>
        <a:xfrm>
          <a:off x="0" y="78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When you get new employees who will open or close</a:t>
          </a:r>
        </a:p>
      </dsp:txBody>
      <dsp:txXfrm>
        <a:off x="48547" y="127216"/>
        <a:ext cx="5084506" cy="897406"/>
      </dsp:txXfrm>
    </dsp:sp>
    <dsp:sp modelId="{231B8411-A998-477A-B63B-2FC26B30D1EF}">
      <dsp:nvSpPr>
        <dsp:cNvPr id="0" name=""/>
        <dsp:cNvSpPr/>
      </dsp:nvSpPr>
      <dsp:spPr>
        <a:xfrm>
          <a:off x="0" y="11451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When phone numbers change</a:t>
          </a:r>
        </a:p>
      </dsp:txBody>
      <dsp:txXfrm>
        <a:off x="48547" y="1193716"/>
        <a:ext cx="5084506" cy="897406"/>
      </dsp:txXfrm>
    </dsp:sp>
    <dsp:sp modelId="{178BC980-0490-4D44-86BC-68570E254C8C}">
      <dsp:nvSpPr>
        <dsp:cNvPr id="0" name=""/>
        <dsp:cNvSpPr/>
      </dsp:nvSpPr>
      <dsp:spPr>
        <a:xfrm>
          <a:off x="0" y="2211669"/>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Before you do remodeling</a:t>
          </a:r>
        </a:p>
      </dsp:txBody>
      <dsp:txXfrm>
        <a:off x="48547" y="2260216"/>
        <a:ext cx="5084506" cy="897406"/>
      </dsp:txXfrm>
    </dsp:sp>
    <dsp:sp modelId="{82C26268-CC15-4D33-A71B-1ABE6B41F532}">
      <dsp:nvSpPr>
        <dsp:cNvPr id="0" name=""/>
        <dsp:cNvSpPr/>
      </dsp:nvSpPr>
      <dsp:spPr>
        <a:xfrm>
          <a:off x="0" y="3256046"/>
          <a:ext cx="5181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Change your hours</a:t>
          </a:r>
        </a:p>
      </dsp:txBody>
      <dsp:txXfrm>
        <a:off x="48547" y="3304593"/>
        <a:ext cx="5084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971E0-EC30-4856-A967-43FECD0F02EA}"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E4FBB-1EAB-498A-8B66-E59F62F3022F}" type="slidenum">
              <a:rPr lang="en-US" smtClean="0"/>
              <a:t>‹#›</a:t>
            </a:fld>
            <a:endParaRPr lang="en-US"/>
          </a:p>
        </p:txBody>
      </p:sp>
    </p:spTree>
    <p:extLst>
      <p:ext uri="{BB962C8B-B14F-4D97-AF65-F5344CB8AC3E}">
        <p14:creationId xmlns:p14="http://schemas.microsoft.com/office/powerpoint/2010/main" val="81143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DA206-92FA-40B0-8917-8BCF4C6A0A43}" type="slidenum">
              <a:rPr lang="en-US" smtClean="0"/>
              <a:pPr fontAlgn="base">
                <a:spcBef>
                  <a:spcPct val="0"/>
                </a:spcBef>
                <a:spcAft>
                  <a:spcPct val="0"/>
                </a:spcAft>
                <a:defRPr/>
              </a:pPr>
              <a:t>1</a:t>
            </a:fld>
            <a:endParaRPr lang="en-US"/>
          </a:p>
        </p:txBody>
      </p:sp>
      <p:sp>
        <p:nvSpPr>
          <p:cNvPr id="39939"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1832170-2A3A-4C2A-B846-1AF3A0F7C983}" type="slidenum">
              <a:rPr lang="en-US" sz="1300">
                <a:latin typeface="Calibri" pitchFamily="34" charset="0"/>
              </a:rPr>
              <a:pPr eaLnBrk="1" hangingPunct="1"/>
              <a:t>1</a:t>
            </a:fld>
            <a:endParaRPr lang="en-US" sz="1300">
              <a:latin typeface="Calibri" pitchFamily="34" charset="0"/>
            </a:endParaRPr>
          </a:p>
        </p:txBody>
      </p:sp>
      <p:sp>
        <p:nvSpPr>
          <p:cNvPr id="39940"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Thank you for taking an</a:t>
            </a:r>
            <a:r>
              <a:rPr lang="en-US" baseline="0" dirty="0"/>
              <a:t> interest in preventing false alarms at business sites. This presentation is brought to you by the False Alarm Reduction Association, an international organization dedicated to supporting false alarm reduction professionals in their mission to reduce false alarms.</a:t>
            </a:r>
            <a:endParaRPr lang="en-US" dirty="0"/>
          </a:p>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06400" y="696913"/>
            <a:ext cx="6197600" cy="3486150"/>
          </a:xfrm>
          <a:ln/>
        </p:spPr>
      </p:sp>
      <p:sp>
        <p:nvSpPr>
          <p:cNvPr id="3277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b</a:t>
            </a:r>
            <a:r>
              <a:rPr lang="en-US" dirty="0"/>
              <a:t>usinesses frequent turnover of managers and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fail to properly secure their doors or windows when setting the alarm system.  If doors or windows do not fit properly, this may also cause false activations.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Motion sensors will not only pick up movement of humans in the premises, they will also detect  movement from the “non-human” variety.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Look for items that can move within the “view” of your motion detectors causing false alarms.  This will include drape and plant movements caused by drafts from heating/ac vents and the like.   Another frequent offender are balloons or signs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6400" y="696913"/>
            <a:ext cx="6197600" cy="3486150"/>
          </a:xfrm>
          <a:ln/>
        </p:spPr>
      </p:sp>
      <p:sp>
        <p:nvSpPr>
          <p:cNvPr id="3584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So!  What can you do to prevent false alarms in your business? Let’s talk about that.</a:t>
            </a:r>
          </a:p>
          <a:p>
            <a:endParaRPr lang="en-US" dirty="0"/>
          </a:p>
          <a:p>
            <a:pPr marL="171450" lvl="0" indent="-171450">
              <a:buFont typeface="Arial" pitchFamily="34" charset="0"/>
              <a:buChar char="•"/>
            </a:pPr>
            <a:r>
              <a:rPr lang="en-US" sz="1200" kern="1200" dirty="0">
                <a:solidFill>
                  <a:schemeClr val="tx1"/>
                </a:solidFill>
                <a:effectLst/>
                <a:latin typeface="+mn-lt"/>
                <a:ea typeface="+mn-ea"/>
                <a:cs typeface="+mn-cs"/>
              </a:rPr>
              <a:t>Fully train new system users!  </a:t>
            </a:r>
            <a:r>
              <a:rPr lang="en-US" sz="1200" b="1" i="1" kern="1200" dirty="0">
                <a:solidFill>
                  <a:schemeClr val="tx1"/>
                </a:solidFill>
                <a:effectLst/>
                <a:latin typeface="+mn-lt"/>
                <a:ea typeface="+mn-ea"/>
                <a:cs typeface="+mn-cs"/>
              </a:rPr>
              <a:t>Hold monthly training sessions</a:t>
            </a:r>
            <a:r>
              <a:rPr lang="en-US" sz="1200" kern="1200" dirty="0">
                <a:solidFill>
                  <a:schemeClr val="tx1"/>
                </a:solidFill>
                <a:effectLst/>
                <a:latin typeface="+mn-lt"/>
                <a:ea typeface="+mn-ea"/>
                <a:cs typeface="+mn-cs"/>
              </a:rPr>
              <a:t> to teach proper operation and how to cancel accidental activations.</a:t>
            </a:r>
          </a:p>
          <a:p>
            <a:pPr marL="171450" lvl="0" indent="-171450">
              <a:buFont typeface="Arial" pitchFamily="34" charset="0"/>
              <a:buChar char="•"/>
            </a:pPr>
            <a:r>
              <a:rPr lang="en-US" sz="1200" kern="1200" dirty="0">
                <a:solidFill>
                  <a:schemeClr val="tx1"/>
                </a:solidFill>
                <a:effectLst/>
                <a:latin typeface="+mn-lt"/>
                <a:ea typeface="+mn-ea"/>
                <a:cs typeface="+mn-cs"/>
              </a:rPr>
              <a:t>Thoroughly train temporary holiday employees to avoid holiday-related false alarms. </a:t>
            </a:r>
          </a:p>
          <a:p>
            <a:pPr marL="171450" lvl="0" indent="-171450">
              <a:buFont typeface="Arial" pitchFamily="34" charset="0"/>
              <a:buChar char="•"/>
            </a:pPr>
            <a:r>
              <a:rPr lang="en-US" sz="1200" kern="1200" dirty="0">
                <a:solidFill>
                  <a:schemeClr val="tx1"/>
                </a:solidFill>
                <a:effectLst/>
                <a:latin typeface="+mn-lt"/>
                <a:ea typeface="+mn-ea"/>
                <a:cs typeface="+mn-cs"/>
              </a:rPr>
              <a:t>Look for items that can move within the “view” of your motion detectors, causing false alarms. </a:t>
            </a:r>
          </a:p>
          <a:p>
            <a:pPr marL="171450" lvl="0" indent="-171450">
              <a:buFont typeface="Arial" pitchFamily="34" charset="0"/>
              <a:buChar char="•"/>
            </a:pPr>
            <a:r>
              <a:rPr lang="en-US" sz="1200" kern="1200" dirty="0">
                <a:solidFill>
                  <a:schemeClr val="tx1"/>
                </a:solidFill>
                <a:effectLst/>
                <a:latin typeface="+mn-lt"/>
                <a:ea typeface="+mn-ea"/>
                <a:cs typeface="+mn-cs"/>
              </a:rPr>
              <a:t>Give special consideration to the installation of motion detectors in high bay areas with overhead doors, large exhaust fans or ceiling vents, which allow entry of birds.  </a:t>
            </a:r>
          </a:p>
          <a:p>
            <a:pPr marL="171450" lvl="0" indent="-171450">
              <a:buFont typeface="Arial" pitchFamily="34" charset="0"/>
              <a:buChar char="•"/>
            </a:pPr>
            <a:r>
              <a:rPr lang="en-US" sz="1200" kern="1200" dirty="0">
                <a:solidFill>
                  <a:schemeClr val="tx1"/>
                </a:solidFill>
                <a:effectLst/>
                <a:latin typeface="+mn-lt"/>
                <a:ea typeface="+mn-ea"/>
                <a:cs typeface="+mn-cs"/>
              </a:rPr>
              <a:t>Ensure all doors and windows are secure and locked before arming your system.</a:t>
            </a:r>
          </a:p>
          <a:p>
            <a:pPr marL="171450" lvl="0" indent="-171450">
              <a:buFont typeface="Arial" pitchFamily="34" charset="0"/>
              <a:buChar char="•"/>
            </a:pPr>
            <a:r>
              <a:rPr lang="en-US" sz="1200" kern="1200" dirty="0">
                <a:solidFill>
                  <a:schemeClr val="tx1"/>
                </a:solidFill>
                <a:effectLst/>
                <a:latin typeface="+mn-lt"/>
                <a:ea typeface="+mn-ea"/>
                <a:cs typeface="+mn-cs"/>
              </a:rPr>
              <a:t>Ensure that floor mounted contacts are not being used on overhead/rollup doors.  Instead, use track-mounted wide gap contacts on BOTH sides of the door. Require activation by BOTH contacts to trigger the alarm.  </a:t>
            </a:r>
          </a:p>
          <a:p>
            <a:pPr marL="171450" lvl="0" indent="-171450">
              <a:buFont typeface="Arial" pitchFamily="34" charset="0"/>
              <a:buChar char="•"/>
            </a:pPr>
            <a:r>
              <a:rPr lang="en-US" sz="1200" kern="1200" dirty="0">
                <a:solidFill>
                  <a:schemeClr val="tx1"/>
                </a:solidFill>
                <a:effectLst/>
                <a:latin typeface="+mn-lt"/>
                <a:ea typeface="+mn-ea"/>
                <a:cs typeface="+mn-cs"/>
              </a:rPr>
              <a:t>Don’t change pass codes and/or arming codes without advising your authorized users. If a pass code is changed notify your alarm company.</a:t>
            </a:r>
          </a:p>
          <a:p>
            <a:pPr marL="171450" lvl="0" indent="-171450">
              <a:buFont typeface="Arial" pitchFamily="34" charset="0"/>
              <a:buChar char="•"/>
            </a:pPr>
            <a:r>
              <a:rPr lang="en-US" sz="1200" kern="1200" dirty="0">
                <a:solidFill>
                  <a:schemeClr val="tx1"/>
                </a:solidFill>
                <a:effectLst/>
                <a:latin typeface="+mn-lt"/>
                <a:ea typeface="+mn-ea"/>
                <a:cs typeface="+mn-cs"/>
              </a:rPr>
              <a:t>Your central monitoring station </a:t>
            </a:r>
            <a:r>
              <a:rPr lang="en-US" sz="1200" u="sng" kern="1200" dirty="0">
                <a:solidFill>
                  <a:schemeClr val="tx1"/>
                </a:solidFill>
                <a:effectLst/>
                <a:latin typeface="+mn-lt"/>
                <a:ea typeface="+mn-ea"/>
                <a:cs typeface="+mn-cs"/>
              </a:rPr>
              <a:t>should not</a:t>
            </a:r>
            <a:r>
              <a:rPr lang="en-US" sz="1200" kern="1200" dirty="0">
                <a:solidFill>
                  <a:schemeClr val="tx1"/>
                </a:solidFill>
                <a:effectLst/>
                <a:latin typeface="+mn-lt"/>
                <a:ea typeface="+mn-ea"/>
                <a:cs typeface="+mn-cs"/>
              </a:rPr>
              <a:t> request a law enforcement dispatch for power outages, low battery signals or loss of telephone connections.</a:t>
            </a:r>
          </a:p>
          <a:p>
            <a:pPr marL="171450" lvl="0" indent="-171450">
              <a:buFont typeface="Arial" pitchFamily="34" charset="0"/>
              <a:buChar char="•"/>
            </a:pPr>
            <a:r>
              <a:rPr lang="en-US" sz="1200" kern="1200" dirty="0">
                <a:solidFill>
                  <a:schemeClr val="tx1"/>
                </a:solidFill>
                <a:effectLst/>
                <a:latin typeface="+mn-lt"/>
                <a:ea typeface="+mn-ea"/>
                <a:cs typeface="+mn-cs"/>
              </a:rPr>
              <a:t>Immediately contact your alarm provider if you alarm system is not working properly.</a:t>
            </a:r>
          </a:p>
          <a:p>
            <a:pPr marL="171450" lvl="0" indent="-171450">
              <a:buFont typeface="Arial" pitchFamily="34" charset="0"/>
              <a:buChar char="•"/>
            </a:pPr>
            <a:r>
              <a:rPr lang="en-US" sz="1200" kern="1200" dirty="0">
                <a:solidFill>
                  <a:schemeClr val="tx1"/>
                </a:solidFill>
                <a:effectLst/>
                <a:latin typeface="+mn-lt"/>
                <a:ea typeface="+mn-ea"/>
                <a:cs typeface="+mn-cs"/>
              </a:rPr>
              <a:t>Service and maintain your system (including batteries) regularly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false alarms occur.</a:t>
            </a:r>
          </a:p>
          <a:p>
            <a:pPr marL="171450" lvl="0" indent="-171450">
              <a:buFont typeface="Arial" pitchFamily="34" charset="0"/>
              <a:buChar char="•"/>
            </a:pPr>
            <a:r>
              <a:rPr lang="en-US" sz="1200" kern="1200" dirty="0">
                <a:solidFill>
                  <a:schemeClr val="tx1"/>
                </a:solidFill>
                <a:effectLst/>
                <a:latin typeface="+mn-lt"/>
                <a:ea typeface="+mn-ea"/>
                <a:cs typeface="+mn-cs"/>
              </a:rPr>
              <a:t>If your business requires hold-up protection, use dual-action devices only.</a:t>
            </a:r>
          </a:p>
          <a:p>
            <a:pPr marL="171450" lvl="0" indent="-171450">
              <a:buFont typeface="Arial" pitchFamily="34" charset="0"/>
              <a:buChar char="•"/>
            </a:pPr>
            <a:r>
              <a:rPr lang="en-US" sz="1200" kern="1200" dirty="0">
                <a:solidFill>
                  <a:schemeClr val="tx1"/>
                </a:solidFill>
                <a:effectLst/>
                <a:latin typeface="+mn-lt"/>
                <a:ea typeface="+mn-ea"/>
                <a:cs typeface="+mn-cs"/>
              </a:rPr>
              <a:t>Upgrade old alarm systems to current equipment that conform to Security Industry Association (SIA) false alarm prevention standards.</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18</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6400" y="696913"/>
            <a:ext cx="6197600" cy="3486150"/>
          </a:xfrm>
          <a:ln/>
        </p:spPr>
      </p:sp>
      <p:sp>
        <p:nvSpPr>
          <p:cNvPr id="36867"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the home.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238457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Look for items that can move within the “view” of your motion detectors, causing false alarms. </a:t>
            </a:r>
          </a:p>
          <a:p>
            <a:pPr marL="171450" indent="-171450">
              <a:buFont typeface="Arial" pitchFamily="34" charset="0"/>
              <a:buChar char="•"/>
            </a:pPr>
            <a:r>
              <a:rPr lang="en-US" dirty="0"/>
              <a:t>Secure or move fans, heaters, plants, curtains and decorations away from motion sensor areas.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Give special consideration to the installation of motion detectors in high bay areas with overhead doors, large exhaust fans or ceiling vents, which allow entry of birds.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Ensure stock is securely stored on shelves.</a:t>
            </a:r>
          </a:p>
          <a:p>
            <a:pPr marL="171450" indent="-171450">
              <a:buFont typeface="Arial" pitchFamily="34" charset="0"/>
              <a:buChar cha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normAutofit/>
          </a:bodyPr>
          <a:lstStyle/>
          <a:p>
            <a:pPr marL="171450" indent="-171450">
              <a:buFont typeface="Arial" pitchFamily="34" charset="0"/>
              <a:buChar char="•"/>
            </a:pPr>
            <a:r>
              <a:rPr lang="en-US" dirty="0"/>
              <a:t>Use switched that need simultaneous two-button activation. </a:t>
            </a:r>
          </a:p>
          <a:p>
            <a:pPr marL="171450" indent="-171450">
              <a:buFont typeface="Arial" pitchFamily="34" charset="0"/>
              <a:buChar char="•"/>
            </a:pPr>
            <a:r>
              <a:rPr lang="en-US" dirty="0"/>
              <a:t>Train all personnel on when the button should and should not be used.  </a:t>
            </a:r>
          </a:p>
          <a:p>
            <a:pPr marL="171450" indent="-171450">
              <a:buFont typeface="Arial" pitchFamily="34" charset="0"/>
              <a:buChar char="•"/>
            </a:pPr>
            <a:r>
              <a:rPr lang="en-US" dirty="0"/>
              <a:t>Do not use in areas where items will be stored around or on top of the device.</a:t>
            </a:r>
          </a:p>
        </p:txBody>
      </p:sp>
      <p:sp>
        <p:nvSpPr>
          <p:cNvPr id="4" name="Slide Number Placeholder 3"/>
          <p:cNvSpPr>
            <a:spLocks noGrp="1"/>
          </p:cNvSpPr>
          <p:nvPr>
            <p:ph type="sldNum" sz="quarter" idx="10"/>
          </p:nvPr>
        </p:nvSpPr>
        <p:spPr/>
        <p:txBody>
          <a:bodyPr/>
          <a:lstStyle/>
          <a:p>
            <a:fld id="{638B41EB-58C3-45F0-94B5-6B1A1D15EF8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that floor mounted contacts are not being used on overhead/rollup doors.  Instead, use track-mounted wide gap contacts on BOTH sides of the door. Require activation by BOTH contacts to trigger the alarm.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a:p>
        </p:txBody>
      </p:sp>
    </p:spTree>
    <p:extLst>
      <p:ext uri="{BB962C8B-B14F-4D97-AF65-F5344CB8AC3E}">
        <p14:creationId xmlns:p14="http://schemas.microsoft.com/office/powerpoint/2010/main" val="354768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25</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06400" y="696913"/>
            <a:ext cx="6197600" cy="3486150"/>
          </a:xfrm>
          <a:ln/>
        </p:spPr>
      </p:sp>
      <p:sp>
        <p:nvSpPr>
          <p:cNvPr id="302083" name="Rectangle 3"/>
          <p:cNvSpPr>
            <a:spLocks noGrp="1" noChangeArrowheads="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defRPr/>
            </a:pPr>
            <a:r>
              <a:rPr lang="en-US" dirty="0"/>
              <a:t>Educate everyone who has legal access to your businesses such as cleaners, repairmen or delivery</a:t>
            </a:r>
            <a:r>
              <a:rPr lang="en-US" baseline="0" dirty="0"/>
              <a:t> persons</a:t>
            </a:r>
            <a:r>
              <a:rPr lang="en-US" dirty="0"/>
              <a:t>.</a:t>
            </a:r>
          </a:p>
          <a:p>
            <a:pPr marL="171450" indent="-171450">
              <a:spcBef>
                <a:spcPct val="20000"/>
              </a:spcBef>
              <a:buClr>
                <a:schemeClr val="hlink"/>
              </a:buClr>
              <a:buSzPct val="65000"/>
              <a:buFont typeface="Arial" pitchFamily="34" charset="0"/>
              <a:buChar char="•"/>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Arial" pitchFamily="34" charset="0"/>
              <a:buChar cha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indent="-171450" eaLnBrk="1" hangingPunct="1">
              <a:spcBef>
                <a:spcPct val="0"/>
              </a:spcBef>
              <a:buFont typeface="Arial" pitchFamily="34" charset="0"/>
              <a:buChar char="•"/>
            </a:pPr>
            <a:r>
              <a:rPr lang="en-US" dirty="0"/>
              <a:t>Thoroughly train </a:t>
            </a:r>
            <a:r>
              <a:rPr lang="en-US" b="1" dirty="0"/>
              <a:t>all authorized alarm users. </a:t>
            </a:r>
          </a:p>
          <a:p>
            <a:pPr marL="171450" indent="-171450" eaLnBrk="1" hangingPunct="1">
              <a:spcBef>
                <a:spcPct val="0"/>
              </a:spcBef>
              <a:buFont typeface="Arial" pitchFamily="34" charset="0"/>
              <a:buChar char="•"/>
            </a:pPr>
            <a:r>
              <a:rPr lang="en-US" b="1" i="1" dirty="0"/>
              <a:t>Hold monthly training sessions to teach proper operation of the alarm system and how to cancel accidental activations. </a:t>
            </a:r>
          </a:p>
          <a:p>
            <a:pPr marL="171450" indent="-171450" eaLnBrk="1" hangingPunct="1">
              <a:spcBef>
                <a:spcPct val="0"/>
              </a:spcBef>
              <a:buFont typeface="Arial" pitchFamily="34" charset="0"/>
              <a:buChar char="•"/>
            </a:pPr>
            <a:r>
              <a:rPr lang="en-US" dirty="0"/>
              <a:t>Thoroughly train temporary employees to avoid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Thoroughly train temporary holiday employees to avoid holiday-related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Have your alarm system instructions readily available in case of an accidental alarm activation.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26</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27</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You hire domestic help, get a new pet, or plan to sell your house</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06400" y="696913"/>
            <a:ext cx="6197600" cy="3486150"/>
          </a:xfrm>
          <a:ln/>
        </p:spPr>
      </p:sp>
      <p:sp>
        <p:nvSpPr>
          <p:cNvPr id="4096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latin typeface="Calibri" pitchFamily="34" charset="0"/>
              </a:rPr>
              <a:t>Update Your Alarm Company:</a:t>
            </a:r>
          </a:p>
          <a:p>
            <a:pPr marL="165261" indent="-165261">
              <a:buFont typeface="Arial" pitchFamily="34" charset="0"/>
              <a:buChar char="•"/>
            </a:pPr>
            <a:r>
              <a:rPr lang="en-US" dirty="0">
                <a:latin typeface="Calibri" pitchFamily="34" charset="0"/>
              </a:rPr>
              <a:t>When you get new employees who will open or close your site</a:t>
            </a:r>
          </a:p>
          <a:p>
            <a:pPr marL="165261" indent="-165261">
              <a:buFont typeface="Arial" pitchFamily="34" charset="0"/>
              <a:buChar char="•"/>
            </a:pPr>
            <a:r>
              <a:rPr lang="en-US" dirty="0">
                <a:latin typeface="Calibri" pitchFamily="34" charset="0"/>
              </a:rPr>
              <a:t>When phone numbers for the site or contacts change</a:t>
            </a:r>
          </a:p>
          <a:p>
            <a:pPr marL="165261" indent="-165261">
              <a:buFont typeface="Arial" pitchFamily="34" charset="0"/>
              <a:buChar char="•"/>
            </a:pPr>
            <a:r>
              <a:rPr lang="en-US" dirty="0">
                <a:latin typeface="Calibri" pitchFamily="34" charset="0"/>
              </a:rPr>
              <a:t>When you do remodeling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Communicate business hours to your monitoring company.</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Any time an alarm activation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06400" y="696913"/>
            <a:ext cx="6197600" cy="3486150"/>
          </a:xfrm>
          <a:ln/>
        </p:spPr>
      </p:sp>
      <p:sp>
        <p:nvSpPr>
          <p:cNvPr id="4096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32</a:t>
            </a:fld>
            <a:endParaRPr lang="en-US" dirty="0"/>
          </a:p>
        </p:txBody>
      </p:sp>
    </p:spTree>
    <p:extLst>
      <p:ext uri="{BB962C8B-B14F-4D97-AF65-F5344CB8AC3E}">
        <p14:creationId xmlns:p14="http://schemas.microsoft.com/office/powerpoint/2010/main" val="1674581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33</a:t>
            </a:fld>
            <a:endParaRPr lang="en-US"/>
          </a:p>
        </p:txBody>
      </p:sp>
    </p:spTree>
    <p:extLst>
      <p:ext uri="{BB962C8B-B14F-4D97-AF65-F5344CB8AC3E}">
        <p14:creationId xmlns:p14="http://schemas.microsoft.com/office/powerpoint/2010/main" val="250318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and fire fighters away from real emergencies. The time emergency officials spend responding to false alarms can have devastating effects.  This takes away from their ability to do their job effectively, wasting valuable tax 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Time emergency officials spend responding to false alarms can have devastating effects.  This takes away from their ability to do their job effectively, wasting valuable tax payer resources. When your alarm “crys wolf!”, several times, the community as a whole will not take the actual valid alarm seriously when it happens.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1676" y="4416426"/>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39" tIns="44070" rIns="88139" bIns="44070" numCol="1" anchor="t" anchorCtr="0" compatLnSpc="1">
            <a:prstTxWarp prst="textNoShape">
              <a:avLst/>
            </a:prstTxWarp>
          </a:bodyPr>
          <a:lstStyle/>
          <a:p>
            <a:r>
              <a:rPr lang="en-US" dirty="0"/>
              <a:t>When your alarm “cries wolf!”, several times, the community as a whole will not take the actual valid alarm seriously when it happens.  </a:t>
            </a:r>
          </a:p>
          <a:p>
            <a:pPr defTabSz="881390">
              <a:defRPr/>
            </a:pPr>
            <a:r>
              <a:rPr lang="en-US" dirty="0"/>
              <a:t>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a:latin typeface="Calibri" pitchFamily="34" charset="0"/>
            </a:endParaRPr>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xfrm>
            <a:off x="467057" y="4416099"/>
            <a:ext cx="6153877"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eaLnBrk="1" hangingPunct="1"/>
            <a:r>
              <a:rPr lang="en-US" b="1" dirty="0"/>
              <a:t>Sensors Report</a:t>
            </a:r>
            <a:r>
              <a:rPr lang="en-US" dirty="0"/>
              <a:t> - 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 - </a:t>
            </a:r>
            <a:r>
              <a:rPr lang="en-US" dirty="0"/>
              <a:t>A monitored security system sends a signal to the alarm dealers central station.  Automation within the central station interprets the signal and directs the central station operator to the proper course of action.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Alarm is Verified </a:t>
            </a:r>
            <a:r>
              <a:rPr lang="en-US" dirty="0"/>
              <a:t>- The monitoring operator contacts your location to obtain a code word confirming or discounting the alarm activation prior to requesting public safety dispatch. </a:t>
            </a:r>
          </a:p>
          <a:p>
            <a:pPr eaLnBrk="1" hangingPunct="1"/>
            <a:r>
              <a:rPr lang="en-US" b="1" dirty="0"/>
              <a:t>Responding Authority Notification - </a:t>
            </a:r>
            <a:r>
              <a:rPr lang="en-US" dirty="0"/>
              <a:t>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6608-9619-0EA5-893C-ACB4F4585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3E813-4C27-C4CC-958F-2ADC2CD0B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95A4A6-6533-F9FD-E382-BC8E95A0F735}"/>
              </a:ext>
            </a:extLst>
          </p:cNvPr>
          <p:cNvSpPr>
            <a:spLocks noGrp="1"/>
          </p:cNvSpPr>
          <p:nvPr>
            <p:ph type="dt" sz="half" idx="10"/>
          </p:nvPr>
        </p:nvSpPr>
        <p:spPr/>
        <p:txBody>
          <a:bodyPr/>
          <a:lstStyle/>
          <a:p>
            <a:fld id="{8A746577-8DAA-455D-AD07-4DD7B25BDAD8}" type="datetime1">
              <a:rPr lang="en-US" smtClean="0"/>
              <a:t>7/18/2023</a:t>
            </a:fld>
            <a:endParaRPr lang="en-US"/>
          </a:p>
        </p:txBody>
      </p:sp>
      <p:sp>
        <p:nvSpPr>
          <p:cNvPr id="5" name="Footer Placeholder 4">
            <a:extLst>
              <a:ext uri="{FF2B5EF4-FFF2-40B4-BE49-F238E27FC236}">
                <a16:creationId xmlns:a16="http://schemas.microsoft.com/office/drawing/2014/main" id="{1441D032-9C06-9064-1EDE-C1508A66C539}"/>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356024D8-88C1-2350-4549-62EAB40C6F7B}"/>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40626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527C-A0B4-1B2C-6747-D5D1316B5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AD5D73-21DD-0B61-4F8D-8FBE2C08E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547FF-F86A-FB89-67C1-95055801D3D2}"/>
              </a:ext>
            </a:extLst>
          </p:cNvPr>
          <p:cNvSpPr>
            <a:spLocks noGrp="1"/>
          </p:cNvSpPr>
          <p:nvPr>
            <p:ph type="dt" sz="half" idx="10"/>
          </p:nvPr>
        </p:nvSpPr>
        <p:spPr/>
        <p:txBody>
          <a:bodyPr/>
          <a:lstStyle/>
          <a:p>
            <a:fld id="{6CAEF55C-C05F-4697-B3B0-9D5E0436FABE}" type="datetime1">
              <a:rPr lang="en-US" smtClean="0"/>
              <a:t>7/18/2023</a:t>
            </a:fld>
            <a:endParaRPr lang="en-US"/>
          </a:p>
        </p:txBody>
      </p:sp>
      <p:sp>
        <p:nvSpPr>
          <p:cNvPr id="5" name="Footer Placeholder 4">
            <a:extLst>
              <a:ext uri="{FF2B5EF4-FFF2-40B4-BE49-F238E27FC236}">
                <a16:creationId xmlns:a16="http://schemas.microsoft.com/office/drawing/2014/main" id="{20DD8964-15C8-80CD-912D-3B6E2527909A}"/>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FF6A5ABF-F1A1-2925-21F6-260EF7650A9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92432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E6048D-87AF-B9FF-4939-B21CBA866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AADCF-749A-E890-A55D-F56A1974D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9708B-B599-727C-F2A6-39B658EBD65D}"/>
              </a:ext>
            </a:extLst>
          </p:cNvPr>
          <p:cNvSpPr>
            <a:spLocks noGrp="1"/>
          </p:cNvSpPr>
          <p:nvPr>
            <p:ph type="dt" sz="half" idx="10"/>
          </p:nvPr>
        </p:nvSpPr>
        <p:spPr/>
        <p:txBody>
          <a:bodyPr/>
          <a:lstStyle/>
          <a:p>
            <a:fld id="{A80415D3-A90A-4381-B787-BDB335AF6B43}" type="datetime1">
              <a:rPr lang="en-US" smtClean="0"/>
              <a:t>7/18/2023</a:t>
            </a:fld>
            <a:endParaRPr lang="en-US"/>
          </a:p>
        </p:txBody>
      </p:sp>
      <p:sp>
        <p:nvSpPr>
          <p:cNvPr id="5" name="Footer Placeholder 4">
            <a:extLst>
              <a:ext uri="{FF2B5EF4-FFF2-40B4-BE49-F238E27FC236}">
                <a16:creationId xmlns:a16="http://schemas.microsoft.com/office/drawing/2014/main" id="{4AE5E1C4-6734-F0AE-1B9D-2A519F9BA324}"/>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D57D4C70-D300-22FA-E136-800054D1DE23}"/>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415203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BDF2-7220-30EB-CD9F-5DF37FDBE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45DB2-24EE-7B78-7AAD-6C112BE00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C7F3C-39AA-0ED2-6DCC-2AA68E7CBBA8}"/>
              </a:ext>
            </a:extLst>
          </p:cNvPr>
          <p:cNvSpPr>
            <a:spLocks noGrp="1"/>
          </p:cNvSpPr>
          <p:nvPr>
            <p:ph type="dt" sz="half" idx="10"/>
          </p:nvPr>
        </p:nvSpPr>
        <p:spPr/>
        <p:txBody>
          <a:bodyPr/>
          <a:lstStyle/>
          <a:p>
            <a:fld id="{31C9F402-437C-419E-B205-08F64385BD80}" type="datetime1">
              <a:rPr lang="en-US" smtClean="0"/>
              <a:t>7/18/2023</a:t>
            </a:fld>
            <a:endParaRPr lang="en-US"/>
          </a:p>
        </p:txBody>
      </p:sp>
      <p:sp>
        <p:nvSpPr>
          <p:cNvPr id="5" name="Footer Placeholder 4">
            <a:extLst>
              <a:ext uri="{FF2B5EF4-FFF2-40B4-BE49-F238E27FC236}">
                <a16:creationId xmlns:a16="http://schemas.microsoft.com/office/drawing/2014/main" id="{4D430419-BBA7-C1B1-5BF1-BDA38614ADEA}"/>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7223022F-1EF4-23BA-627A-87A114A5067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68606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1488-8F64-FB5F-B1B3-B86227211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0C747B-0DFD-35D3-1826-A9F29DA3B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EE593-981A-13FA-CDA1-251394FF19DF}"/>
              </a:ext>
            </a:extLst>
          </p:cNvPr>
          <p:cNvSpPr>
            <a:spLocks noGrp="1"/>
          </p:cNvSpPr>
          <p:nvPr>
            <p:ph type="dt" sz="half" idx="10"/>
          </p:nvPr>
        </p:nvSpPr>
        <p:spPr/>
        <p:txBody>
          <a:bodyPr/>
          <a:lstStyle/>
          <a:p>
            <a:fld id="{44373747-59E4-43FD-B6ED-62410CE5C2EA}" type="datetime1">
              <a:rPr lang="en-US" smtClean="0"/>
              <a:t>7/18/2023</a:t>
            </a:fld>
            <a:endParaRPr lang="en-US"/>
          </a:p>
        </p:txBody>
      </p:sp>
      <p:sp>
        <p:nvSpPr>
          <p:cNvPr id="5" name="Footer Placeholder 4">
            <a:extLst>
              <a:ext uri="{FF2B5EF4-FFF2-40B4-BE49-F238E27FC236}">
                <a16:creationId xmlns:a16="http://schemas.microsoft.com/office/drawing/2014/main" id="{0A634BE7-4169-712E-B95D-6CB085B3A816}"/>
              </a:ext>
            </a:extLst>
          </p:cNvPr>
          <p:cNvSpPr>
            <a:spLocks noGrp="1"/>
          </p:cNvSpPr>
          <p:nvPr>
            <p:ph type="ftr" sz="quarter" idx="11"/>
          </p:nvPr>
        </p:nvSpPr>
        <p:spPr/>
        <p:txBody>
          <a:bodyPr/>
          <a:lstStyle/>
          <a:p>
            <a:r>
              <a:rPr lang="en-US"/>
              <a:t>FARA Tips for Businesses</a:t>
            </a:r>
          </a:p>
        </p:txBody>
      </p:sp>
      <p:sp>
        <p:nvSpPr>
          <p:cNvPr id="6" name="Slide Number Placeholder 5">
            <a:extLst>
              <a:ext uri="{FF2B5EF4-FFF2-40B4-BE49-F238E27FC236}">
                <a16:creationId xmlns:a16="http://schemas.microsoft.com/office/drawing/2014/main" id="{48E0B9C8-3FE9-F5FB-3173-89435383C4B3}"/>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5915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FCA1-644C-A6E0-C40F-9037BC38E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48891-B4F3-5E84-B7FC-462FEA97B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29429-DEBF-4625-4824-B8A1F2060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DA871-23FF-DF13-9060-E471FB161D69}"/>
              </a:ext>
            </a:extLst>
          </p:cNvPr>
          <p:cNvSpPr>
            <a:spLocks noGrp="1"/>
          </p:cNvSpPr>
          <p:nvPr>
            <p:ph type="dt" sz="half" idx="10"/>
          </p:nvPr>
        </p:nvSpPr>
        <p:spPr/>
        <p:txBody>
          <a:bodyPr/>
          <a:lstStyle/>
          <a:p>
            <a:fld id="{DA5F91F4-7088-4FCD-B4F2-9D25A3257D10}" type="datetime1">
              <a:rPr lang="en-US" smtClean="0"/>
              <a:t>7/18/2023</a:t>
            </a:fld>
            <a:endParaRPr lang="en-US"/>
          </a:p>
        </p:txBody>
      </p:sp>
      <p:sp>
        <p:nvSpPr>
          <p:cNvPr id="6" name="Footer Placeholder 5">
            <a:extLst>
              <a:ext uri="{FF2B5EF4-FFF2-40B4-BE49-F238E27FC236}">
                <a16:creationId xmlns:a16="http://schemas.microsoft.com/office/drawing/2014/main" id="{C1C49368-FAF2-90DD-2BD8-579C80726FCA}"/>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7ABF7804-606C-E81B-A779-5ADC88B4BA44}"/>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08774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E926-D2E6-B702-A678-469029C0C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CA5074-45B5-9D26-22FE-C4C7792ED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631DD-15A0-D335-B03C-0528F5EBB0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70801-D178-068B-BBA5-D6DBB9C4B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E7BC2-234B-A27A-4D72-DC1713123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9E767-9B75-0708-3808-1C40583361C6}"/>
              </a:ext>
            </a:extLst>
          </p:cNvPr>
          <p:cNvSpPr>
            <a:spLocks noGrp="1"/>
          </p:cNvSpPr>
          <p:nvPr>
            <p:ph type="dt" sz="half" idx="10"/>
          </p:nvPr>
        </p:nvSpPr>
        <p:spPr/>
        <p:txBody>
          <a:bodyPr/>
          <a:lstStyle/>
          <a:p>
            <a:fld id="{13441921-4B78-413D-B2D8-D4E455232724}" type="datetime1">
              <a:rPr lang="en-US" smtClean="0"/>
              <a:t>7/18/2023</a:t>
            </a:fld>
            <a:endParaRPr lang="en-US"/>
          </a:p>
        </p:txBody>
      </p:sp>
      <p:sp>
        <p:nvSpPr>
          <p:cNvPr id="8" name="Footer Placeholder 7">
            <a:extLst>
              <a:ext uri="{FF2B5EF4-FFF2-40B4-BE49-F238E27FC236}">
                <a16:creationId xmlns:a16="http://schemas.microsoft.com/office/drawing/2014/main" id="{C9606089-65DA-CA48-5DE2-615502BC4AF5}"/>
              </a:ext>
            </a:extLst>
          </p:cNvPr>
          <p:cNvSpPr>
            <a:spLocks noGrp="1"/>
          </p:cNvSpPr>
          <p:nvPr>
            <p:ph type="ftr" sz="quarter" idx="11"/>
          </p:nvPr>
        </p:nvSpPr>
        <p:spPr/>
        <p:txBody>
          <a:bodyPr/>
          <a:lstStyle/>
          <a:p>
            <a:r>
              <a:rPr lang="en-US"/>
              <a:t>FARA Tips for Businesses</a:t>
            </a:r>
          </a:p>
        </p:txBody>
      </p:sp>
      <p:sp>
        <p:nvSpPr>
          <p:cNvPr id="9" name="Slide Number Placeholder 8">
            <a:extLst>
              <a:ext uri="{FF2B5EF4-FFF2-40B4-BE49-F238E27FC236}">
                <a16:creationId xmlns:a16="http://schemas.microsoft.com/office/drawing/2014/main" id="{1732B76E-6001-6043-9966-8E2D8E18D7F6}"/>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31668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ADE1-21ED-6EF5-81B8-1CF90B7C7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2CA830-C1BC-FD59-6488-75E4F6BE4425}"/>
              </a:ext>
            </a:extLst>
          </p:cNvPr>
          <p:cNvSpPr>
            <a:spLocks noGrp="1"/>
          </p:cNvSpPr>
          <p:nvPr>
            <p:ph type="dt" sz="half" idx="10"/>
          </p:nvPr>
        </p:nvSpPr>
        <p:spPr/>
        <p:txBody>
          <a:bodyPr/>
          <a:lstStyle/>
          <a:p>
            <a:fld id="{75D6699B-13C4-4212-B1FA-A34A7AB5054D}" type="datetime1">
              <a:rPr lang="en-US" smtClean="0"/>
              <a:t>7/18/2023</a:t>
            </a:fld>
            <a:endParaRPr lang="en-US"/>
          </a:p>
        </p:txBody>
      </p:sp>
      <p:sp>
        <p:nvSpPr>
          <p:cNvPr id="4" name="Footer Placeholder 3">
            <a:extLst>
              <a:ext uri="{FF2B5EF4-FFF2-40B4-BE49-F238E27FC236}">
                <a16:creationId xmlns:a16="http://schemas.microsoft.com/office/drawing/2014/main" id="{9700F692-83DA-27D3-A345-2AEA6B6E05BC}"/>
              </a:ext>
            </a:extLst>
          </p:cNvPr>
          <p:cNvSpPr>
            <a:spLocks noGrp="1"/>
          </p:cNvSpPr>
          <p:nvPr>
            <p:ph type="ftr" sz="quarter" idx="11"/>
          </p:nvPr>
        </p:nvSpPr>
        <p:spPr/>
        <p:txBody>
          <a:bodyPr/>
          <a:lstStyle/>
          <a:p>
            <a:r>
              <a:rPr lang="en-US"/>
              <a:t>FARA Tips for Businesses</a:t>
            </a:r>
          </a:p>
        </p:txBody>
      </p:sp>
      <p:sp>
        <p:nvSpPr>
          <p:cNvPr id="5" name="Slide Number Placeholder 4">
            <a:extLst>
              <a:ext uri="{FF2B5EF4-FFF2-40B4-BE49-F238E27FC236}">
                <a16:creationId xmlns:a16="http://schemas.microsoft.com/office/drawing/2014/main" id="{08E6553A-8D99-A72F-E7D1-F959D207DCD7}"/>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289826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D2843-A7DB-9EA5-BD87-419EE6F32573}"/>
              </a:ext>
            </a:extLst>
          </p:cNvPr>
          <p:cNvSpPr>
            <a:spLocks noGrp="1"/>
          </p:cNvSpPr>
          <p:nvPr>
            <p:ph type="dt" sz="half" idx="10"/>
          </p:nvPr>
        </p:nvSpPr>
        <p:spPr/>
        <p:txBody>
          <a:bodyPr/>
          <a:lstStyle/>
          <a:p>
            <a:fld id="{2D435772-DB6A-49E7-8833-72AF0DC4A91B}" type="datetime1">
              <a:rPr lang="en-US" smtClean="0"/>
              <a:t>7/18/2023</a:t>
            </a:fld>
            <a:endParaRPr lang="en-US"/>
          </a:p>
        </p:txBody>
      </p:sp>
      <p:sp>
        <p:nvSpPr>
          <p:cNvPr id="3" name="Footer Placeholder 2">
            <a:extLst>
              <a:ext uri="{FF2B5EF4-FFF2-40B4-BE49-F238E27FC236}">
                <a16:creationId xmlns:a16="http://schemas.microsoft.com/office/drawing/2014/main" id="{B55C207E-3D1A-85E2-5F80-19AD02E521E2}"/>
              </a:ext>
            </a:extLst>
          </p:cNvPr>
          <p:cNvSpPr>
            <a:spLocks noGrp="1"/>
          </p:cNvSpPr>
          <p:nvPr>
            <p:ph type="ftr" sz="quarter" idx="11"/>
          </p:nvPr>
        </p:nvSpPr>
        <p:spPr/>
        <p:txBody>
          <a:bodyPr/>
          <a:lstStyle/>
          <a:p>
            <a:r>
              <a:rPr lang="en-US"/>
              <a:t>FARA Tips for Businesses</a:t>
            </a:r>
          </a:p>
        </p:txBody>
      </p:sp>
      <p:sp>
        <p:nvSpPr>
          <p:cNvPr id="4" name="Slide Number Placeholder 3">
            <a:extLst>
              <a:ext uri="{FF2B5EF4-FFF2-40B4-BE49-F238E27FC236}">
                <a16:creationId xmlns:a16="http://schemas.microsoft.com/office/drawing/2014/main" id="{4F9BA3A3-AE1C-931B-E6DD-4E88729DB170}"/>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150320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2032-B7A0-FA48-FF61-6DC711FF4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1C9E44-2407-CA9D-1E5B-10147184C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51DAF0-32E7-EB7A-6B35-68A253810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846DC-E9FC-6606-D0A5-F7347BF4B1FB}"/>
              </a:ext>
            </a:extLst>
          </p:cNvPr>
          <p:cNvSpPr>
            <a:spLocks noGrp="1"/>
          </p:cNvSpPr>
          <p:nvPr>
            <p:ph type="dt" sz="half" idx="10"/>
          </p:nvPr>
        </p:nvSpPr>
        <p:spPr/>
        <p:txBody>
          <a:bodyPr/>
          <a:lstStyle/>
          <a:p>
            <a:fld id="{477CEFE7-6982-49BC-AA08-411CBAA7E802}" type="datetime1">
              <a:rPr lang="en-US" smtClean="0"/>
              <a:t>7/18/2023</a:t>
            </a:fld>
            <a:endParaRPr lang="en-US"/>
          </a:p>
        </p:txBody>
      </p:sp>
      <p:sp>
        <p:nvSpPr>
          <p:cNvPr id="6" name="Footer Placeholder 5">
            <a:extLst>
              <a:ext uri="{FF2B5EF4-FFF2-40B4-BE49-F238E27FC236}">
                <a16:creationId xmlns:a16="http://schemas.microsoft.com/office/drawing/2014/main" id="{AA8B9755-F8BF-3EBB-98B8-2431A1C1CC42}"/>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0A325CA9-3DFD-1BBA-BB92-6E4D8BA24D37}"/>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184457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6E4-9C89-032B-8427-45F6E18CB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B54521-B952-D1D5-90DD-2C057620F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315F58-EA78-61B4-6942-AA16E05A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6F264-15B8-20EA-E4DF-D6CA1B2AF073}"/>
              </a:ext>
            </a:extLst>
          </p:cNvPr>
          <p:cNvSpPr>
            <a:spLocks noGrp="1"/>
          </p:cNvSpPr>
          <p:nvPr>
            <p:ph type="dt" sz="half" idx="10"/>
          </p:nvPr>
        </p:nvSpPr>
        <p:spPr/>
        <p:txBody>
          <a:bodyPr/>
          <a:lstStyle/>
          <a:p>
            <a:fld id="{1DAA4185-3352-4D71-9D32-52B140E2CA60}" type="datetime1">
              <a:rPr lang="en-US" smtClean="0"/>
              <a:t>7/18/2023</a:t>
            </a:fld>
            <a:endParaRPr lang="en-US"/>
          </a:p>
        </p:txBody>
      </p:sp>
      <p:sp>
        <p:nvSpPr>
          <p:cNvPr id="6" name="Footer Placeholder 5">
            <a:extLst>
              <a:ext uri="{FF2B5EF4-FFF2-40B4-BE49-F238E27FC236}">
                <a16:creationId xmlns:a16="http://schemas.microsoft.com/office/drawing/2014/main" id="{CFD4D0B8-9646-7441-9CE2-9FF54803EEF4}"/>
              </a:ext>
            </a:extLst>
          </p:cNvPr>
          <p:cNvSpPr>
            <a:spLocks noGrp="1"/>
          </p:cNvSpPr>
          <p:nvPr>
            <p:ph type="ftr" sz="quarter" idx="11"/>
          </p:nvPr>
        </p:nvSpPr>
        <p:spPr/>
        <p:txBody>
          <a:bodyPr/>
          <a:lstStyle/>
          <a:p>
            <a:r>
              <a:rPr lang="en-US"/>
              <a:t>FARA Tips for Businesses</a:t>
            </a:r>
          </a:p>
        </p:txBody>
      </p:sp>
      <p:sp>
        <p:nvSpPr>
          <p:cNvPr id="7" name="Slide Number Placeholder 6">
            <a:extLst>
              <a:ext uri="{FF2B5EF4-FFF2-40B4-BE49-F238E27FC236}">
                <a16:creationId xmlns:a16="http://schemas.microsoft.com/office/drawing/2014/main" id="{C056BC34-C655-CB02-7F2F-9A1CD06D551B}"/>
              </a:ext>
            </a:extLst>
          </p:cNvPr>
          <p:cNvSpPr>
            <a:spLocks noGrp="1"/>
          </p:cNvSpPr>
          <p:nvPr>
            <p:ph type="sldNum" sz="quarter" idx="12"/>
          </p:nvPr>
        </p:nvSpPr>
        <p:spPr/>
        <p:txBody>
          <a:bodyPr/>
          <a:lstStyle/>
          <a:p>
            <a:fld id="{CF4B4B52-D2AC-4B48-96FE-28E2E6D51F14}" type="slidenum">
              <a:rPr lang="en-US" smtClean="0"/>
              <a:t>‹#›</a:t>
            </a:fld>
            <a:endParaRPr lang="en-US"/>
          </a:p>
        </p:txBody>
      </p:sp>
    </p:spTree>
    <p:extLst>
      <p:ext uri="{BB962C8B-B14F-4D97-AF65-F5344CB8AC3E}">
        <p14:creationId xmlns:p14="http://schemas.microsoft.com/office/powerpoint/2010/main" val="33280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C6C21-58E5-C2FF-FE62-8D8C0476D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C9C20-FEA4-36FC-5ECA-6FECE7C8E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9137A-0C8D-595E-7B19-AA236979D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E7B60-01B0-419F-B79B-644D4EA375F6}" type="datetime1">
              <a:rPr lang="en-US" smtClean="0"/>
              <a:t>7/18/2023</a:t>
            </a:fld>
            <a:endParaRPr lang="en-US"/>
          </a:p>
        </p:txBody>
      </p:sp>
      <p:sp>
        <p:nvSpPr>
          <p:cNvPr id="5" name="Footer Placeholder 4">
            <a:extLst>
              <a:ext uri="{FF2B5EF4-FFF2-40B4-BE49-F238E27FC236}">
                <a16:creationId xmlns:a16="http://schemas.microsoft.com/office/drawing/2014/main" id="{0580F789-AEA8-097B-8046-9B5F016DB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Businesses</a:t>
            </a:r>
          </a:p>
        </p:txBody>
      </p:sp>
      <p:sp>
        <p:nvSpPr>
          <p:cNvPr id="6" name="Slide Number Placeholder 5">
            <a:extLst>
              <a:ext uri="{FF2B5EF4-FFF2-40B4-BE49-F238E27FC236}">
                <a16:creationId xmlns:a16="http://schemas.microsoft.com/office/drawing/2014/main" id="{6C7A4CB4-FBEC-5C15-1286-27A6411B9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B4B52-D2AC-4B48-96FE-28E2E6D51F14}" type="slidenum">
              <a:rPr lang="en-US" smtClean="0"/>
              <a:t>‹#›</a:t>
            </a:fld>
            <a:endParaRPr lang="en-US"/>
          </a:p>
        </p:txBody>
      </p:sp>
    </p:spTree>
    <p:extLst>
      <p:ext uri="{BB962C8B-B14F-4D97-AF65-F5344CB8AC3E}">
        <p14:creationId xmlns:p14="http://schemas.microsoft.com/office/powerpoint/2010/main" val="258721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1.jpe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tiff"/><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9.jpeg"/><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radshipp@4yoursolution.com" TargetMode="External"/><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hyperlink" Target="http://www.faraonl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wmf"/><Relationship Id="rId7" Type="http://schemas.openxmlformats.org/officeDocument/2006/relationships/image" Target="../media/image21.jpeg"/><Relationship Id="rId12"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gif"/><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image" Target="../media/image18.wmf"/><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32" name="Rectangle 1743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353184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ctrTitle"/>
          </p:nvPr>
        </p:nvSpPr>
        <p:spPr>
          <a:xfrm>
            <a:off x="734664" y="882679"/>
            <a:ext cx="3361677" cy="2662980"/>
          </a:xfrm>
        </p:spPr>
        <p:txBody>
          <a:bodyPr anchor="ctr">
            <a:normAutofit/>
          </a:bodyPr>
          <a:lstStyle/>
          <a:p>
            <a:pPr algn="l" eaLnBrk="1" hangingPunct="1">
              <a:defRPr/>
            </a:pPr>
            <a:r>
              <a:rPr lang="en-US" sz="4400" b="1">
                <a:solidFill>
                  <a:srgbClr val="FFFFFF"/>
                </a:solidFill>
                <a:effectLst>
                  <a:outerShdw blurRad="38100" dist="38100" dir="2700000" algn="tl">
                    <a:srgbClr val="C0C0C0"/>
                  </a:outerShdw>
                </a:effectLst>
              </a:rPr>
              <a:t>False Alarm Prevention</a:t>
            </a:r>
            <a:br>
              <a:rPr lang="en-US" sz="4400" b="1">
                <a:solidFill>
                  <a:srgbClr val="FFFFFF"/>
                </a:solidFill>
                <a:effectLst>
                  <a:outerShdw blurRad="38100" dist="38100" dir="2700000" algn="tl">
                    <a:srgbClr val="C0C0C0"/>
                  </a:outerShdw>
                </a:effectLst>
              </a:rPr>
            </a:br>
            <a:r>
              <a:rPr lang="en-US" sz="4400" b="1">
                <a:solidFill>
                  <a:srgbClr val="FFFFFF"/>
                </a:solidFill>
                <a:effectLst>
                  <a:outerShdw blurRad="38100" dist="38100" dir="2700000" algn="tl">
                    <a:srgbClr val="C0C0C0"/>
                  </a:outerShdw>
                </a:effectLst>
              </a:rPr>
              <a:t>For Businesses</a:t>
            </a:r>
          </a:p>
        </p:txBody>
      </p:sp>
      <p:sp>
        <p:nvSpPr>
          <p:cNvPr id="17434" name="Rectangle 17433">
            <a:extLst>
              <a:ext uri="{FF2B5EF4-FFF2-40B4-BE49-F238E27FC236}">
                <a16:creationId xmlns:a16="http://schemas.microsoft.com/office/drawing/2014/main" id="{FB2B6738-30C2-42E0-92BA-500EEE51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70" y="448056"/>
            <a:ext cx="7196328" cy="3538728"/>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36" name="Rectangle 1743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145670"/>
            <a:ext cx="2391411" cy="226210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Picture 1" descr="A picture containing text&#10;&#10;Description automatically generated">
            <a:extLst>
              <a:ext uri="{FF2B5EF4-FFF2-40B4-BE49-F238E27FC236}">
                <a16:creationId xmlns:a16="http://schemas.microsoft.com/office/drawing/2014/main" id="{46B49047-800F-6B90-5955-24085F9B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60" y="1532751"/>
            <a:ext cx="6814180" cy="1362835"/>
          </a:xfrm>
          <a:prstGeom prst="rect">
            <a:avLst/>
          </a:prstGeom>
        </p:spPr>
      </p:pic>
      <p:sp>
        <p:nvSpPr>
          <p:cNvPr id="17438" name="Rectangle 17437">
            <a:extLst>
              <a:ext uri="{FF2B5EF4-FFF2-40B4-BE49-F238E27FC236}">
                <a16:creationId xmlns:a16="http://schemas.microsoft.com/office/drawing/2014/main" id="{736FE8F5-3FB3-48E6-995A-0B23EE9E1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8353" y="4146797"/>
            <a:ext cx="1351062" cy="1060960"/>
          </a:xfrm>
          <a:prstGeom prst="rect">
            <a:avLst/>
          </a:prstGeom>
          <a:solidFill>
            <a:srgbClr val="2D6523">
              <a:alpha val="20000"/>
            </a:srgbClr>
          </a:solidFill>
          <a:ln w="25400">
            <a:solidFill>
              <a:srgbClr val="2D65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sp>
        <p:nvSpPr>
          <p:cNvPr id="17440" name="Rectangle 17439">
            <a:extLst>
              <a:ext uri="{FF2B5EF4-FFF2-40B4-BE49-F238E27FC236}">
                <a16:creationId xmlns:a16="http://schemas.microsoft.com/office/drawing/2014/main" id="{A4977D79-90D9-48E1-B887-CE7ABE7A7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7136" y="4142232"/>
            <a:ext cx="3520440" cy="2267712"/>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42" name="Rectangle 17441">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5350513"/>
            <a:ext cx="1351062" cy="1060960"/>
          </a:xfrm>
          <a:prstGeom prst="rect">
            <a:avLst/>
          </a:prstGeom>
          <a:solidFill>
            <a:srgbClr val="2D6523"/>
          </a:solidFill>
          <a:ln w="25400">
            <a:solidFill>
              <a:srgbClr val="2D6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11" name="Picture 4" descr="http://www.allfreelogo.com/images/vector-thumb/office-building-prev1200406140ipbY6n.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937505" y="4325112"/>
            <a:ext cx="2679701" cy="1929384"/>
          </a:xfrm>
          <a:prstGeom prst="rect">
            <a:avLst/>
          </a:prstGeom>
          <a:noFill/>
          <a:extLst>
            <a:ext uri="{909E8E84-426E-40DD-AFC4-6F175D3DCCD1}">
              <a14:hiddenFill xmlns:a14="http://schemas.microsoft.com/office/drawing/2010/main">
                <a:solidFill>
                  <a:srgbClr val="FFFFFF"/>
                </a:solidFill>
              </a14:hiddenFill>
            </a:ext>
          </a:extLst>
        </p:spPr>
      </p:pic>
      <p:sp>
        <p:nvSpPr>
          <p:cNvPr id="17444" name="Rectangle 17443">
            <a:extLst>
              <a:ext uri="{FF2B5EF4-FFF2-40B4-BE49-F238E27FC236}">
                <a16:creationId xmlns:a16="http://schemas.microsoft.com/office/drawing/2014/main" id="{05B90C22-87CC-4834-9BCA-D90C15710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024" y="4142232"/>
            <a:ext cx="3520440" cy="2267712"/>
          </a:xfrm>
          <a:prstGeom prst="rect">
            <a:avLst/>
          </a:prstGeom>
          <a:solidFill>
            <a:srgbClr val="7EB0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2" descr="http://vabiz.biz/images/open_storefront_0403.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988552" y="4325112"/>
            <a:ext cx="1929384" cy="1929384"/>
          </a:xfrm>
          <a:prstGeom prst="rect">
            <a:avLst/>
          </a:prstGeom>
          <a:noFill/>
          <a:extLst>
            <a:ext uri="{909E8E84-426E-40DD-AFC4-6F175D3DCCD1}">
              <a14:hiddenFill xmlns:a14="http://schemas.microsoft.com/office/drawing/2010/main">
                <a:solidFill>
                  <a:srgbClr val="FFFFFF"/>
                </a:solidFill>
              </a14:hiddenFill>
            </a:ext>
          </a:extLst>
        </p:spPr>
      </p:pic>
      <p:sp>
        <p:nvSpPr>
          <p:cNvPr id="17412" name="Slide Number Placeholder 5"/>
          <p:cNvSpPr txBox="1">
            <a:spLocks noGrp="1"/>
          </p:cNvSpPr>
          <p:nvPr/>
        </p:nvSpPr>
        <p:spPr bwMode="auto">
          <a:xfrm>
            <a:off x="8534400" y="64960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solidFill>
                <a:srgbClr val="CC3300"/>
              </a:solidFill>
            </a:endParaRPr>
          </a:p>
        </p:txBody>
      </p:sp>
      <p:sp>
        <p:nvSpPr>
          <p:cNvPr id="17411" name="Rectangle 3"/>
          <p:cNvSpPr>
            <a:spLocks noGrp="1" noChangeArrowheads="1"/>
          </p:cNvSpPr>
          <p:nvPr>
            <p:ph type="body" idx="4294967295"/>
          </p:nvPr>
        </p:nvSpPr>
        <p:spPr>
          <a:xfrm>
            <a:off x="1981200" y="1230313"/>
            <a:ext cx="8229600" cy="4895850"/>
          </a:xfrm>
        </p:spPr>
        <p:txBody>
          <a:bodyPr/>
          <a:lstStyle/>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a:p>
            <a:pPr algn="ctr" eaLnBrk="1" hangingPunct="1">
              <a:buFontTx/>
              <a:buNone/>
            </a:pPr>
            <a:endParaRPr lang="en-US">
              <a:solidFill>
                <a:srgbClr val="0000FF"/>
              </a:solidFill>
            </a:endParaRPr>
          </a:p>
        </p:txBody>
      </p:sp>
      <p:sp>
        <p:nvSpPr>
          <p:cNvPr id="3" name="Slide Number Placeholder 2">
            <a:extLst>
              <a:ext uri="{FF2B5EF4-FFF2-40B4-BE49-F238E27FC236}">
                <a16:creationId xmlns:a16="http://schemas.microsoft.com/office/drawing/2014/main" id="{994697CD-6D9E-8ED3-1F5C-68C142BAF118}"/>
              </a:ext>
            </a:extLst>
          </p:cNvPr>
          <p:cNvSpPr>
            <a:spLocks noGrp="1"/>
          </p:cNvSpPr>
          <p:nvPr>
            <p:ph type="sldNum" sz="quarter" idx="12"/>
          </p:nvPr>
        </p:nvSpPr>
        <p:spPr/>
        <p:txBody>
          <a:bodyPr/>
          <a:lstStyle/>
          <a:p>
            <a:fld id="{CF4B4B52-D2AC-4B48-96FE-28E2E6D51F14}" type="slidenum">
              <a:rPr lang="en-US" smtClean="0"/>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9" name="Rectangle 122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C6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7" name="Title 1"/>
          <p:cNvSpPr>
            <a:spLocks noGrp="1"/>
          </p:cNvSpPr>
          <p:nvPr>
            <p:ph type="title"/>
          </p:nvPr>
        </p:nvSpPr>
        <p:spPr>
          <a:xfrm>
            <a:off x="524256" y="491260"/>
            <a:ext cx="6594189" cy="1625210"/>
          </a:xfrm>
        </p:spPr>
        <p:txBody>
          <a:bodyPr>
            <a:normAutofit/>
          </a:bodyPr>
          <a:lstStyle/>
          <a:p>
            <a:r>
              <a:rPr lang="en-US">
                <a:solidFill>
                  <a:srgbClr val="FFFFFF"/>
                </a:solidFill>
              </a:rPr>
              <a:t>Common Causes of False Alarms…</a:t>
            </a:r>
          </a:p>
        </p:txBody>
      </p:sp>
      <p:pic>
        <p:nvPicPr>
          <p:cNvPr id="1028" name="Picture 4" descr="http://t2.gstatic.com/images?q=tbn:ANd9GcSGgwuIsOizFeom-IbxyLwe_F7DVTEnszjS5TaYQZ239xeScB6o-HXoQJmARg"/>
          <p:cNvPicPr>
            <a:picLocks noChangeAspect="1" noChangeArrowheads="1"/>
          </p:cNvPicPr>
          <p:nvPr/>
        </p:nvPicPr>
        <p:blipFill rotWithShape="1">
          <a:blip r:embed="rId3">
            <a:extLst>
              <a:ext uri="{28A0092B-C50C-407E-A947-70E740481C1C}">
                <a14:useLocalDpi xmlns:a14="http://schemas.microsoft.com/office/drawing/2010/main"/>
              </a:ext>
            </a:extLst>
          </a:blip>
          <a:srcRect r="15621" b="-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stbound415.com/wp-content/uploads/2012/03/carpet-cleaner-man.jpg"/>
          <p:cNvPicPr>
            <a:picLocks noChangeAspect="1" noChangeArrowheads="1"/>
          </p:cNvPicPr>
          <p:nvPr/>
        </p:nvPicPr>
        <p:blipFill rotWithShape="1">
          <a:blip r:embed="rId4">
            <a:extLst>
              <a:ext uri="{28A0092B-C50C-407E-A947-70E740481C1C}">
                <a14:useLocalDpi xmlns:a14="http://schemas.microsoft.com/office/drawing/2010/main"/>
              </a:ext>
            </a:extLst>
          </a:blip>
          <a:srcRect t="1174" r="4" b="47313"/>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03.olx.com/ui/4/71/57/7896457_1-Pictures-of-DoIt4YouNow-Home-Repair.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130" r="1" b="29079"/>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BFD0B6DF-4B19-A0C4-82CA-F51EBDD3EC18}"/>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effectLst>
                  <a:outerShdw sx="1000" sy="1000" algn="ctr" rotWithShape="0">
                    <a:srgbClr val="000000"/>
                  </a:outerShdw>
                </a:effectLst>
              </a:rPr>
              <a:t>Lack of proper training for people given access to your business, such as cleaning people, delivery personal, repairmen, </a:t>
            </a:r>
            <a:r>
              <a:rPr lang="en-US" sz="3600" dirty="0" err="1">
                <a:solidFill>
                  <a:srgbClr val="FFFFFF"/>
                </a:solidFill>
                <a:effectLst>
                  <a:outerShdw sx="1000" sy="1000" algn="ctr" rotWithShape="0">
                    <a:srgbClr val="000000"/>
                  </a:outerShdw>
                </a:effectLst>
              </a:rPr>
              <a:t>etc</a:t>
            </a:r>
            <a:r>
              <a:rPr lang="en-US" sz="3600" dirty="0">
                <a:solidFill>
                  <a:srgbClr val="FFFFFF"/>
                </a:solidFill>
                <a:effectLst>
                  <a:outerShdw sx="1000" sy="1000" algn="ctr" rotWithShape="0">
                    <a:srgbClr val="000000"/>
                  </a:outerShdw>
                </a:effectLst>
              </a:rPr>
              <a:t>…</a:t>
            </a:r>
          </a:p>
        </p:txBody>
      </p:sp>
      <p:sp>
        <p:nvSpPr>
          <p:cNvPr id="12294" name="Slide Number Placeholder 3"/>
          <p:cNvSpPr>
            <a:spLocks noGrp="1"/>
          </p:cNvSpPr>
          <p:nvPr>
            <p:ph type="sldNum" sz="quarter" idx="12"/>
          </p:nvPr>
        </p:nvSpPr>
        <p:spPr>
          <a:xfrm>
            <a:off x="10621992" y="6535157"/>
            <a:ext cx="84727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6F46B20F-B588-4F28-AB09-37A8B8BFA110}" type="slidenum">
              <a:rPr lang="en-US" sz="1050">
                <a:solidFill>
                  <a:schemeClr val="tx1">
                    <a:lumMod val="50000"/>
                    <a:lumOff val="50000"/>
                  </a:schemeClr>
                </a:solidFill>
              </a:rPr>
              <a:pPr eaLnBrk="1" hangingPunct="1">
                <a:spcAft>
                  <a:spcPts val="600"/>
                </a:spcAft>
              </a:pPr>
              <a:t>10</a:t>
            </a:fld>
            <a:endParaRPr lang="en-US" sz="1050">
              <a:solidFill>
                <a:schemeClr val="tx1">
                  <a:lumMod val="50000"/>
                  <a:lumOff val="50000"/>
                </a:schemeClr>
              </a:solidFill>
            </a:endParaRPr>
          </a:p>
        </p:txBody>
      </p:sp>
      <p:pic>
        <p:nvPicPr>
          <p:cNvPr id="3" name="Picture 2" descr="Logo, company name&#10;&#10;Description automatically generated">
            <a:extLst>
              <a:ext uri="{FF2B5EF4-FFF2-40B4-BE49-F238E27FC236}">
                <a16:creationId xmlns:a16="http://schemas.microsoft.com/office/drawing/2014/main" id="{9C8D7331-A85A-DE6E-0980-1A3D9F0071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676912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9" name="Rectangle 3584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2" name="Title 1"/>
          <p:cNvSpPr>
            <a:spLocks noGrp="1"/>
          </p:cNvSpPr>
          <p:nvPr>
            <p:ph type="title"/>
          </p:nvPr>
        </p:nvSpPr>
        <p:spPr>
          <a:xfrm>
            <a:off x="630936" y="457200"/>
            <a:ext cx="4343400" cy="1929384"/>
          </a:xfrm>
        </p:spPr>
        <p:txBody>
          <a:bodyPr anchor="ctr">
            <a:normAutofit/>
          </a:bodyPr>
          <a:lstStyle/>
          <a:p>
            <a:r>
              <a:rPr lang="en-US" sz="4800" b="1" dirty="0">
                <a:solidFill>
                  <a:srgbClr val="FF0000"/>
                </a:solidFill>
              </a:rPr>
              <a:t>More Common Causes</a:t>
            </a:r>
          </a:p>
        </p:txBody>
      </p:sp>
      <p:sp>
        <p:nvSpPr>
          <p:cNvPr id="3585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50D4AB-4EE0-C798-375F-9EF80FDCEA50}"/>
              </a:ext>
            </a:extLst>
          </p:cNvPr>
          <p:cNvSpPr>
            <a:spLocks noGrp="1"/>
          </p:cNvSpPr>
          <p:nvPr>
            <p:ph idx="1"/>
          </p:nvPr>
        </p:nvSpPr>
        <p:spPr>
          <a:xfrm>
            <a:off x="5541263" y="457200"/>
            <a:ext cx="6007608" cy="1929384"/>
          </a:xfrm>
        </p:spPr>
        <p:txBody>
          <a:bodyPr anchor="ctr">
            <a:normAutofit/>
          </a:bodyPr>
          <a:lstStyle/>
          <a:p>
            <a:r>
              <a:rPr lang="en-US" sz="3600" dirty="0"/>
              <a:t>Improperly trained new staff</a:t>
            </a:r>
          </a:p>
        </p:txBody>
      </p:sp>
      <p:pic>
        <p:nvPicPr>
          <p:cNvPr id="5" name="Picture 4" descr="A close-up of people shaking hands&#10;&#10;Description automatically generated with medium confide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344" y="2583950"/>
            <a:ext cx="5468112" cy="3649964"/>
          </a:xfrm>
          <a:prstGeom prst="rect">
            <a:avLst/>
          </a:prstGeom>
        </p:spPr>
      </p:pic>
      <p:pic>
        <p:nvPicPr>
          <p:cNvPr id="4" name="Picture 3" descr="Text&#10;&#10;Description automatically generate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496" y="2618125"/>
            <a:ext cx="5468112" cy="3581613"/>
          </a:xfrm>
          <a:prstGeom prst="rect">
            <a:avLst/>
          </a:prstGeom>
        </p:spPr>
      </p:pic>
      <p:sp>
        <p:nvSpPr>
          <p:cNvPr id="3584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84BBAE1-3F94-48A7-BE9E-26CB2ED838C6}" type="slidenum">
              <a:rPr lang="en-US" smtClean="0"/>
              <a:pPr>
                <a:spcAft>
                  <a:spcPts val="600"/>
                </a:spcAft>
              </a:pPr>
              <a:t>11</a:t>
            </a:fld>
            <a:endParaRPr lang="en-US"/>
          </a:p>
        </p:txBody>
      </p:sp>
      <p:pic>
        <p:nvPicPr>
          <p:cNvPr id="9" name="Picture 8" descr="Logo, company name&#10;&#10;Description automatically generated">
            <a:extLst>
              <a:ext uri="{FF2B5EF4-FFF2-40B4-BE49-F238E27FC236}">
                <a16:creationId xmlns:a16="http://schemas.microsoft.com/office/drawing/2014/main" id="{3E177C0F-4563-A203-7CF4-37AF70391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2390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3" name="Rectangle 133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4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a:normAutofit/>
          </a:bodyPr>
          <a:lstStyle/>
          <a:p>
            <a:r>
              <a:rPr lang="en-US">
                <a:solidFill>
                  <a:srgbClr val="FFFFFF"/>
                </a:solidFill>
              </a:rPr>
              <a:t>More Common Causes</a:t>
            </a:r>
          </a:p>
        </p:txBody>
      </p:sp>
      <p:sp>
        <p:nvSpPr>
          <p:cNvPr id="13325" name="Rectangle 1332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Users\Brad\Pictures\FalseAlarm Prevention\Door seals not fitted properly (Gap)[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96401" y="2667954"/>
            <a:ext cx="2723065" cy="3635293"/>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angle 1332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318" name="Picture 9" descr="MPj0289537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125658"/>
            <a:ext cx="3067358" cy="2719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3015CCC5-A557-BF1F-9B2C-3873CEB0DE49}"/>
              </a:ext>
            </a:extLst>
          </p:cNvPr>
          <p:cNvSpPr>
            <a:spLocks noGrp="1"/>
          </p:cNvSpPr>
          <p:nvPr>
            <p:ph idx="1"/>
          </p:nvPr>
        </p:nvSpPr>
        <p:spPr>
          <a:xfrm>
            <a:off x="7956057" y="762983"/>
            <a:ext cx="3515128" cy="5330923"/>
          </a:xfrm>
        </p:spPr>
        <p:txBody>
          <a:bodyPr anchor="ctr">
            <a:normAutofit/>
          </a:bodyPr>
          <a:lstStyle/>
          <a:p>
            <a:r>
              <a:rPr lang="en-US" sz="4000" dirty="0">
                <a:solidFill>
                  <a:srgbClr val="FFFFFF"/>
                </a:solidFill>
                <a:effectLst>
                  <a:outerShdw dist="38100" dir="2700000" sx="1000" sy="1000" algn="tl">
                    <a:srgbClr val="000000"/>
                  </a:outerShdw>
                </a:effectLst>
                <a:cs typeface="Arial" pitchFamily="34" charset="0"/>
              </a:rPr>
              <a:t>Open, unlocked or loose fitting doors and windows</a:t>
            </a:r>
          </a:p>
          <a:p>
            <a:endParaRPr lang="en-US" sz="2400" dirty="0">
              <a:solidFill>
                <a:srgbClr val="FFFFFF"/>
              </a:solidFill>
            </a:endParaRPr>
          </a:p>
        </p:txBody>
      </p:sp>
      <p:sp>
        <p:nvSpPr>
          <p:cNvPr id="4" name="Slide Number Placeholder 3">
            <a:extLst>
              <a:ext uri="{FF2B5EF4-FFF2-40B4-BE49-F238E27FC236}">
                <a16:creationId xmlns:a16="http://schemas.microsoft.com/office/drawing/2014/main" id="{E057DDCC-B1EF-EF86-5EAE-0D452C10C6F8}"/>
              </a:ext>
            </a:extLst>
          </p:cNvPr>
          <p:cNvSpPr>
            <a:spLocks noGrp="1"/>
          </p:cNvSpPr>
          <p:nvPr>
            <p:ph type="sldNum" sz="quarter" idx="12"/>
          </p:nvPr>
        </p:nvSpPr>
        <p:spPr>
          <a:xfrm>
            <a:off x="10830150" y="6535157"/>
            <a:ext cx="641035"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12</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181B81E5-D21A-CB0B-57FF-F1D034F58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81101572"/>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3" name="Group 13322">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4"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5"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7"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8" name="Rectangle 13327">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More Common Causes</a:t>
            </a:r>
          </a:p>
        </p:txBody>
      </p:sp>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1424905" y="2494450"/>
            <a:ext cx="3478400" cy="3563159"/>
          </a:xfrm>
        </p:spPr>
        <p:txBody>
          <a:bodyPr vert="horz" lIns="91440" tIns="45720" rIns="91440" bIns="45720" rtlCol="0">
            <a:normAutofit/>
          </a:bodyPr>
          <a:lstStyle/>
          <a:p>
            <a:r>
              <a:rPr lang="en-US" sz="4400" dirty="0"/>
              <a:t>Weak batteries</a:t>
            </a:r>
          </a:p>
          <a:p>
            <a:endParaRPr lang="en-US" sz="2000" dirty="0"/>
          </a:p>
        </p:txBody>
      </p:sp>
      <p:pic>
        <p:nvPicPr>
          <p:cNvPr id="12" name="Content Placeholder 11" descr="A picture containing floor, indoor, box&#10;&#10;Description automatically generated">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0" r="-5" b="-5"/>
          <a:stretch/>
        </p:blipFill>
        <p:spPr>
          <a:xfrm>
            <a:off x="5385405" y="2486034"/>
            <a:ext cx="2743200" cy="3412571"/>
          </a:xfrm>
          <a:prstGeom prst="rect">
            <a:avLst/>
          </a:prstGeom>
        </p:spPr>
      </p:pic>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03" r="7802" b="-5"/>
          <a:stretch/>
        </p:blipFill>
        <p:spPr bwMode="auto">
          <a:xfrm>
            <a:off x="8128605" y="2486034"/>
            <a:ext cx="2767293" cy="3412571"/>
          </a:xfrm>
          <a:prstGeom prst="rect">
            <a:avLst/>
          </a:prstGeom>
          <a:noFill/>
          <a:extLst>
            <a:ext uri="{909E8E84-426E-40DD-AFC4-6F175D3DCCD1}">
              <a14:hiddenFill xmlns:a14="http://schemas.microsoft.com/office/drawing/2010/main">
                <a:solidFill>
                  <a:srgbClr val="FFFFFF"/>
                </a:solidFill>
              </a14:hiddenFill>
            </a:ext>
          </a:extLst>
        </p:spPr>
      </p:pic>
      <p:cxnSp>
        <p:nvCxnSpPr>
          <p:cNvPr id="13330" name="Straight Connector 13329">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schemeClr val="tx1">
                    <a:tint val="75000"/>
                  </a:schemeClr>
                </a:solidFill>
                <a:latin typeface="+mn-lt"/>
              </a:rPr>
              <a:pPr eaLnBrk="1" hangingPunct="1">
                <a:spcAft>
                  <a:spcPts val="600"/>
                </a:spcAft>
                <a:defRPr/>
              </a:pPr>
              <a:t>13</a:t>
            </a:fld>
            <a:endParaRPr lang="en-US" sz="1000">
              <a:solidFill>
                <a:schemeClr val="tx1">
                  <a:tint val="75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6" name="Rectangle 1434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C7C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89C82B9-0618-E0A2-5F0C-740059E54568}"/>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sp>
        <p:nvSpPr>
          <p:cNvPr id="14348" name="Rectangle 14347">
            <a:extLst>
              <a:ext uri="{FF2B5EF4-FFF2-40B4-BE49-F238E27FC236}">
                <a16:creationId xmlns:a16="http://schemas.microsoft.com/office/drawing/2014/main" id="{F48C0E4D-BD5E-4FDD-9B62-2B2940BF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59736"/>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7524" y="2594532"/>
            <a:ext cx="1673755" cy="1668932"/>
          </a:xfrm>
          <a:prstGeom prst="rect">
            <a:avLst/>
          </a:prstGeom>
        </p:spPr>
      </p:pic>
      <p:sp>
        <p:nvSpPr>
          <p:cNvPr id="14350" name="Rectangle 14349">
            <a:extLst>
              <a:ext uri="{FF2B5EF4-FFF2-40B4-BE49-F238E27FC236}">
                <a16:creationId xmlns:a16="http://schemas.microsoft.com/office/drawing/2014/main" id="{CAA0DA42-F6E1-48B7-B5ED-7C0C67DED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064" y="2459736"/>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C:\Users\Brad\Pictures\FalseAlarm Prevention\Mylar Balloons.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827257" y="2593950"/>
            <a:ext cx="1670098" cy="1670098"/>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BB6BE08D-CDB9-4806-9C6E-8FD809D8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72000"/>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8" name="Picture 6" descr="http://theofficeblog.com/wp-content/uploads/2011/03/office_plants.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106560" y="4713137"/>
            <a:ext cx="1887931" cy="1668932"/>
          </a:xfrm>
          <a:prstGeom prst="rect">
            <a:avLst/>
          </a:prstGeom>
          <a:noFill/>
          <a:extLst>
            <a:ext uri="{909E8E84-426E-40DD-AFC4-6F175D3DCCD1}">
              <a14:hiddenFill xmlns:a14="http://schemas.microsoft.com/office/drawing/2010/main">
                <a:solidFill>
                  <a:srgbClr val="FFFFFF"/>
                </a:solidFill>
              </a14:hiddenFill>
            </a:ext>
          </a:extLst>
        </p:spPr>
      </p:pic>
      <p:sp>
        <p:nvSpPr>
          <p:cNvPr id="14354" name="Rectangle 14353">
            <a:extLst>
              <a:ext uri="{FF2B5EF4-FFF2-40B4-BE49-F238E27FC236}">
                <a16:creationId xmlns:a16="http://schemas.microsoft.com/office/drawing/2014/main" id="{CEFD8F0A-04C0-4F46-A992-D5CEA4F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064" y="4572000"/>
            <a:ext cx="3447288" cy="1956816"/>
          </a:xfrm>
          <a:prstGeom prst="rect">
            <a:avLst/>
          </a:prstGeom>
          <a:solidFill>
            <a:srgbClr val="F0360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http://www.1800ceiling.com/media/catalog/product/cache/1/image/f/i/file_17_27.jp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547950" y="4713137"/>
            <a:ext cx="2232684" cy="1668932"/>
          </a:xfrm>
          <a:prstGeom prst="rect">
            <a:avLst/>
          </a:prstGeom>
          <a:noFill/>
          <a:extLst>
            <a:ext uri="{909E8E84-426E-40DD-AFC4-6F175D3DCCD1}">
              <a14:hiddenFill xmlns:a14="http://schemas.microsoft.com/office/drawing/2010/main">
                <a:solidFill>
                  <a:srgbClr val="FFFFFF"/>
                </a:solidFill>
              </a14:hiddenFill>
            </a:ext>
          </a:extLst>
        </p:spPr>
      </p:pic>
      <p:sp>
        <p:nvSpPr>
          <p:cNvPr id="14356" name="Rectangle 143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4DD3BA6-E4F1-6080-395E-FF9A903D19C5}"/>
              </a:ext>
            </a:extLst>
          </p:cNvPr>
          <p:cNvSpPr>
            <a:spLocks noGrp="1"/>
          </p:cNvSpPr>
          <p:nvPr>
            <p:ph idx="1"/>
          </p:nvPr>
        </p:nvSpPr>
        <p:spPr>
          <a:xfrm>
            <a:off x="7957973" y="772668"/>
            <a:ext cx="3511296" cy="5330952"/>
          </a:xfrm>
        </p:spPr>
        <p:txBody>
          <a:bodyPr anchor="ctr">
            <a:normAutofit/>
          </a:bodyPr>
          <a:lstStyle/>
          <a:p>
            <a:r>
              <a:rPr lang="en-US" sz="4000" dirty="0">
                <a:solidFill>
                  <a:srgbClr val="FFFFFF"/>
                </a:solidFill>
              </a:rPr>
              <a:t>Drafts from heating/air conditioning systems and signs moving plants, balloons, etc.</a:t>
            </a:r>
          </a:p>
          <a:p>
            <a:endParaRPr lang="en-US" sz="2200" dirty="0">
              <a:solidFill>
                <a:srgbClr val="FFFFFF"/>
              </a:solidFill>
            </a:endParaRPr>
          </a:p>
        </p:txBody>
      </p:sp>
      <p:sp>
        <p:nvSpPr>
          <p:cNvPr id="14341" name="Slide Number Placeholder 3"/>
          <p:cNvSpPr>
            <a:spLocks noGrp="1"/>
          </p:cNvSpPr>
          <p:nvPr>
            <p:ph type="sldNum" sz="quarter" idx="12"/>
          </p:nvPr>
        </p:nvSpPr>
        <p:spPr>
          <a:xfrm>
            <a:off x="10495602"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z="1050">
                <a:solidFill>
                  <a:schemeClr val="tx1">
                    <a:lumMod val="50000"/>
                    <a:lumOff val="50000"/>
                  </a:schemeClr>
                </a:solidFill>
              </a:rPr>
              <a:pPr>
                <a:spcAft>
                  <a:spcPts val="600"/>
                </a:spcAft>
              </a:pPr>
              <a:t>14</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4984BEC-630E-5C84-B8AB-FD2DCDF583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55892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50" name="Rectangle 143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8D6BAF9-3DD0-370D-315B-5C6FD3E8D218}"/>
              </a:ext>
            </a:extLst>
          </p:cNvPr>
          <p:cNvSpPr>
            <a:spLocks noGrp="1"/>
          </p:cNvSpPr>
          <p:nvPr>
            <p:ph type="title"/>
          </p:nvPr>
        </p:nvSpPr>
        <p:spPr>
          <a:xfrm>
            <a:off x="524256" y="491260"/>
            <a:ext cx="6594189" cy="1625210"/>
          </a:xfrm>
        </p:spPr>
        <p:txBody>
          <a:bodyPr>
            <a:normAutofit/>
          </a:bodyPr>
          <a:lstStyle/>
          <a:p>
            <a:r>
              <a:rPr lang="en-US">
                <a:solidFill>
                  <a:srgbClr val="FFFFFF"/>
                </a:solidFill>
              </a:rPr>
              <a:t>And a Few More...</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4529" r="1096" b="4"/>
          <a:stretch/>
        </p:blipFill>
        <p:spPr>
          <a:xfrm>
            <a:off x="327549" y="2454903"/>
            <a:ext cx="3442801" cy="4080254"/>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4">
            <a:extLst>
              <a:ext uri="{28A0092B-C50C-407E-A947-70E740481C1C}">
                <a14:useLocalDpi xmlns:a14="http://schemas.microsoft.com/office/drawing/2010/main"/>
              </a:ext>
            </a:extLst>
          </a:blip>
          <a:srcRect t="24447" r="-1" b="18674"/>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Documents and Settings\scouey\My Documents\Downloads\MP90031406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032" r="-3" b="1756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5BAB27B-10F8-C1EB-E45D-447D2DFFD5B8}"/>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Insects, dust or dirt on motion or smoke sensors </a:t>
            </a:r>
          </a:p>
          <a:p>
            <a:endParaRPr lang="en-US" sz="2200" dirty="0">
              <a:solidFill>
                <a:srgbClr val="FFFFFF"/>
              </a:solidFill>
            </a:endParaRPr>
          </a:p>
        </p:txBody>
      </p:sp>
      <p:sp>
        <p:nvSpPr>
          <p:cNvPr id="14341" name="Slide Number Placeholder 3"/>
          <p:cNvSpPr>
            <a:spLocks noGrp="1"/>
          </p:cNvSpPr>
          <p:nvPr>
            <p:ph type="sldNum" sz="quarter" idx="12"/>
          </p:nvPr>
        </p:nvSpPr>
        <p:spPr>
          <a:xfrm>
            <a:off x="10621992" y="6535157"/>
            <a:ext cx="84727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z="1050">
                <a:solidFill>
                  <a:schemeClr val="tx1">
                    <a:lumMod val="50000"/>
                    <a:lumOff val="50000"/>
                  </a:schemeClr>
                </a:solidFill>
              </a:rPr>
              <a:pPr>
                <a:spcAft>
                  <a:spcPts val="600"/>
                </a:spcAft>
              </a:pPr>
              <a:t>15</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44E70A86-E9CE-B273-6D45-0FE2E55804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987537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8" name="Rectangle 14347">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579588E-1B71-6509-5731-39E33A6F122E}"/>
              </a:ext>
            </a:extLst>
          </p:cNvPr>
          <p:cNvSpPr>
            <a:spLocks noGrp="1"/>
          </p:cNvSpPr>
          <p:nvPr>
            <p:ph type="title"/>
          </p:nvPr>
        </p:nvSpPr>
        <p:spPr>
          <a:xfrm>
            <a:off x="710390" y="681037"/>
            <a:ext cx="3738779" cy="1788811"/>
          </a:xfrm>
        </p:spPr>
        <p:txBody>
          <a:bodyPr>
            <a:normAutofit/>
          </a:bodyPr>
          <a:lstStyle/>
          <a:p>
            <a:r>
              <a:rPr lang="en-US" sz="4000" b="1" dirty="0">
                <a:solidFill>
                  <a:srgbClr val="FF0000"/>
                </a:solidFill>
              </a:rPr>
              <a:t>Last but not Least...</a:t>
            </a:r>
            <a:br>
              <a:rPr lang="en-US" sz="4000" dirty="0"/>
            </a:br>
            <a:endParaRPr lang="en-US" sz="4000" dirty="0"/>
          </a:p>
        </p:txBody>
      </p:sp>
      <p:sp>
        <p:nvSpPr>
          <p:cNvPr id="6" name="Content Placeholder 5">
            <a:extLst>
              <a:ext uri="{FF2B5EF4-FFF2-40B4-BE49-F238E27FC236}">
                <a16:creationId xmlns:a16="http://schemas.microsoft.com/office/drawing/2014/main" id="{1D3104FE-438B-F36D-3105-0A76FF8739D1}"/>
              </a:ext>
            </a:extLst>
          </p:cNvPr>
          <p:cNvSpPr>
            <a:spLocks noGrp="1"/>
          </p:cNvSpPr>
          <p:nvPr>
            <p:ph idx="1"/>
          </p:nvPr>
        </p:nvSpPr>
        <p:spPr>
          <a:xfrm>
            <a:off x="710390" y="2630161"/>
            <a:ext cx="3738780" cy="3546801"/>
          </a:xfrm>
        </p:spPr>
        <p:txBody>
          <a:bodyPr>
            <a:normAutofit/>
          </a:bodyPr>
          <a:lstStyle/>
          <a:p>
            <a:r>
              <a:rPr lang="en-US" sz="4400" dirty="0"/>
              <a:t>Cooking fumes will trip smoke detectors </a:t>
            </a:r>
          </a:p>
          <a:p>
            <a:endParaRPr lang="en-US" sz="2000" dirty="0"/>
          </a:p>
        </p:txBody>
      </p:sp>
      <p:sp>
        <p:nvSpPr>
          <p:cNvPr id="14341" name="Slide Number Placeholder 3"/>
          <p:cNvSpPr>
            <a:spLocks noGrp="1"/>
          </p:cNvSpPr>
          <p:nvPr>
            <p:ph type="sldNum" sz="quarter" idx="12"/>
          </p:nvPr>
        </p:nvSpPr>
        <p:spPr>
          <a:xfrm>
            <a:off x="8610600" y="6356350"/>
            <a:ext cx="27432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mtClean="0"/>
              <a:pPr>
                <a:spcAft>
                  <a:spcPts val="600"/>
                </a:spcAft>
              </a:pPr>
              <a:t>16</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85" r="-1" b="-1"/>
          <a:stretch/>
        </p:blipFill>
        <p:spPr>
          <a:xfrm>
            <a:off x="5170507" y="484633"/>
            <a:ext cx="6542215" cy="5888736"/>
          </a:xfrm>
          <a:prstGeom prst="rect">
            <a:avLst/>
          </a:prstGeom>
        </p:spPr>
      </p:pic>
      <p:pic>
        <p:nvPicPr>
          <p:cNvPr id="7" name="Picture 6" descr="Logo, company name&#10;&#10;Description automatically generated">
            <a:extLst>
              <a:ext uri="{FF2B5EF4-FFF2-40B4-BE49-F238E27FC236}">
                <a16:creationId xmlns:a16="http://schemas.microsoft.com/office/drawing/2014/main" id="{86ECB512-749D-3455-9A4E-283D125E78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6658413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8" name="Rectangle 1536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a:solidFill>
                  <a:srgbClr val="FFFFFF"/>
                </a:solidFill>
              </a:rPr>
              <a:t>False Alarm Prevention Tips for Businesses</a:t>
            </a:r>
          </a:p>
        </p:txBody>
      </p:sp>
      <p:cxnSp>
        <p:nvCxnSpPr>
          <p:cNvPr id="15370" name="Straight Connector 1536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http://vabiz.biz/images/open_storefront_0403.pn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60707" y="2426818"/>
            <a:ext cx="3997637"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372" name="Straight Connector 1537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http://www.allfreelogo.com/images/vector-thumb/office-building-prev1200406140ipbY6n.jp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445073" y="2461507"/>
            <a:ext cx="5455917" cy="3928258"/>
          </a:xfrm>
          <a:prstGeom prst="rect">
            <a:avLst/>
          </a:prstGeom>
          <a:noFill/>
          <a:extLst>
            <a:ext uri="{909E8E84-426E-40DD-AFC4-6F175D3DCCD1}">
              <a14:hiddenFill xmlns:a14="http://schemas.microsoft.com/office/drawing/2010/main">
                <a:solidFill>
                  <a:srgbClr val="FFFFFF"/>
                </a:solidFill>
              </a14:hiddenFill>
            </a:ext>
          </a:extLst>
        </p:spPr>
      </p:pic>
      <p:sp>
        <p:nvSpPr>
          <p:cNvPr id="15363" name="Slide Number Placeholder 3"/>
          <p:cNvSpPr>
            <a:spLocks noGrp="1"/>
          </p:cNvSpPr>
          <p:nvPr>
            <p:ph type="sldNum" sz="quarter" idx="12"/>
          </p:nvPr>
        </p:nvSpPr>
        <p:spPr>
          <a:xfrm>
            <a:off x="8603343" y="6522430"/>
            <a:ext cx="2743200" cy="347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82386008-6050-4317-B593-90A98EB6C67A}" type="slidenum">
              <a:rPr lang="en-US">
                <a:solidFill>
                  <a:srgbClr val="898989"/>
                </a:solidFill>
                <a:latin typeface="+mn-lt"/>
              </a:rPr>
              <a:pPr eaLnBrk="1" hangingPunct="1">
                <a:spcAft>
                  <a:spcPts val="600"/>
                </a:spcAft>
              </a:pPr>
              <a:t>17</a:t>
            </a:fld>
            <a:endParaRPr lang="en-US">
              <a:solidFill>
                <a:srgbClr val="898989"/>
              </a:solidFill>
              <a:latin typeface="+mn-lt"/>
            </a:endParaRPr>
          </a:p>
        </p:txBody>
      </p:sp>
      <p:pic>
        <p:nvPicPr>
          <p:cNvPr id="2" name="Picture 1" descr="Logo, company name&#10;&#10;Description automatically generated">
            <a:extLst>
              <a:ext uri="{FF2B5EF4-FFF2-40B4-BE49-F238E27FC236}">
                <a16:creationId xmlns:a16="http://schemas.microsoft.com/office/drawing/2014/main" id="{0A79B6D3-CD53-3B87-83E2-FCED5ECF1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402575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Before You Activate</a:t>
            </a:r>
          </a:p>
        </p:txBody>
      </p:sp>
      <p:pic>
        <p:nvPicPr>
          <p:cNvPr id="3076" name="Picture 4" descr="C:\Users\Brad\Pictures\Photos\FalseAlarm Prevention\Alarm%20Permit.jpg"/>
          <p:cNvPicPr>
            <a:picLocks noChangeAspect="1" noChangeArrowheads="1"/>
          </p:cNvPicPr>
          <p:nvPr/>
        </p:nvPicPr>
        <p:blipFill rotWithShape="1">
          <a:blip r:embed="rId3">
            <a:extLst>
              <a:ext uri="{28A0092B-C50C-407E-A947-70E740481C1C}">
                <a14:useLocalDpi xmlns:a14="http://schemas.microsoft.com/office/drawing/2010/main" val="0"/>
              </a:ext>
            </a:extLst>
          </a:blip>
          <a:srcRect t="16191" b="6924"/>
          <a:stretch/>
        </p:blipFill>
        <p:spPr bwMode="auto">
          <a:xfrm>
            <a:off x="821618" y="2403910"/>
            <a:ext cx="6102750" cy="3527868"/>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15F08BB-D141-00EE-424B-29060DF40A46}"/>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rPr>
              <a:t>Check with your local jurisdiction for registration requirements</a:t>
            </a:r>
          </a:p>
          <a:p>
            <a:endParaRPr lang="en-US" sz="2000" dirty="0">
              <a:solidFill>
                <a:srgbClr val="FFFFFF"/>
              </a:solidFill>
            </a:endParaRPr>
          </a:p>
        </p:txBody>
      </p:sp>
      <p:sp>
        <p:nvSpPr>
          <p:cNvPr id="4" name="Slide Number Placeholder 3"/>
          <p:cNvSpPr>
            <a:spLocks noGrp="1"/>
          </p:cNvSpPr>
          <p:nvPr>
            <p:ph type="sldNum" sz="quarter" idx="12"/>
          </p:nvPr>
        </p:nvSpPr>
        <p:spPr>
          <a:xfrm>
            <a:off x="10480391" y="6535157"/>
            <a:ext cx="973667" cy="274320"/>
          </a:xfrm>
        </p:spPr>
        <p:txBody>
          <a:bodyPr>
            <a:normAutofit/>
          </a:bodyPr>
          <a:lstStyle/>
          <a:p>
            <a:pPr>
              <a:spcAft>
                <a:spcPts val="600"/>
              </a:spcAft>
            </a:pPr>
            <a:fld id="{7D2B1549-1322-4C6D-8438-A27A568E9BF2}" type="slidenum">
              <a:rPr lang="en-US" sz="1050">
                <a:solidFill>
                  <a:schemeClr val="tx1">
                    <a:lumMod val="50000"/>
                    <a:lumOff val="50000"/>
                  </a:schemeClr>
                </a:solidFill>
              </a:rPr>
              <a:pPr>
                <a:spcAft>
                  <a:spcPts val="600"/>
                </a:spcAft>
              </a:pPr>
              <a:t>18</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F81BE9B9-E5DC-FF54-16FA-F497AEBA1F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2515145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93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94" r="7430" b="1"/>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4147"/>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realitypod.com/wp-content/uploads/2012/03/How-To-Copy-DVD-To-MAC.jpg"/>
          <p:cNvPicPr>
            <a:picLocks noChangeAspect="1" noChangeArrowheads="1"/>
          </p:cNvPicPr>
          <p:nvPr/>
        </p:nvPicPr>
        <p:blipFill rotWithShape="1">
          <a:blip r:embed="rId5">
            <a:extLst>
              <a:ext uri="{28A0092B-C50C-407E-A947-70E740481C1C}">
                <a14:useLocalDpi xmlns:a14="http://schemas.microsoft.com/office/drawing/2010/main"/>
              </a:ext>
            </a:extLst>
          </a:blip>
          <a:srcRect t="42540" r="-1" b="2317"/>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lnSpcReduction="10000"/>
          </a:bodyPr>
          <a:lstStyle/>
          <a:p>
            <a:pPr marL="457200" indent="-228600">
              <a:lnSpc>
                <a:spcPct val="90000"/>
              </a:lnSpc>
              <a:spcAft>
                <a:spcPts val="600"/>
              </a:spcAft>
              <a:buFont typeface="Arial" panose="020B0604020202020204" pitchFamily="34" charset="0"/>
              <a:buChar char="•"/>
            </a:pPr>
            <a:r>
              <a:rPr lang="en-US" sz="32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3200" dirty="0">
                <a:solidFill>
                  <a:srgbClr val="FFFFFF"/>
                </a:solidFill>
              </a:rPr>
              <a:t>Ask your alarm company for written instructions, a DVD and a demonstration</a:t>
            </a:r>
          </a:p>
        </p:txBody>
      </p:sp>
      <p:sp>
        <p:nvSpPr>
          <p:cNvPr id="5" name="Slide Number Placeholder 4"/>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19</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Logo, company name&#10;&#10;Description automatically generated">
            <a:extLst>
              <a:ext uri="{FF2B5EF4-FFF2-40B4-BE49-F238E27FC236}">
                <a16:creationId xmlns:a16="http://schemas.microsoft.com/office/drawing/2014/main" id="{7963C26E-479F-C04A-BA0C-B126EFC46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2981050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6" name="Rectangle 718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Introduction</a:t>
            </a:r>
          </a:p>
        </p:txBody>
      </p:sp>
      <p:sp>
        <p:nvSpPr>
          <p:cNvPr id="7188" name="Rectangle 7187">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 descr="http://vabiz.biz/images/open_storefront_0403.png">
            <a:extLst>
              <a:ext uri="{FF2B5EF4-FFF2-40B4-BE49-F238E27FC236}">
                <a16:creationId xmlns:a16="http://schemas.microsoft.com/office/drawing/2014/main" id="{C2D28285-52A2-A8AD-D60A-F7C172C41C1E}"/>
              </a:ext>
            </a:extLst>
          </p:cNvPr>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l="10354" r="5272" b="3"/>
          <a:stretch/>
        </p:blipFill>
        <p:spPr bwMode="auto">
          <a:xfrm>
            <a:off x="524266" y="2667954"/>
            <a:ext cx="3067335" cy="3635293"/>
          </a:xfrm>
          <a:prstGeom prst="rect">
            <a:avLst/>
          </a:prstGeom>
          <a:noFill/>
          <a:extLst>
            <a:ext uri="{909E8E84-426E-40DD-AFC4-6F175D3DCCD1}">
              <a14:hiddenFill xmlns:a14="http://schemas.microsoft.com/office/drawing/2010/main">
                <a:solidFill>
                  <a:srgbClr val="FFFFFF"/>
                </a:solidFill>
              </a14:hiddenFill>
            </a:ext>
          </a:extLst>
        </p:spPr>
      </p:pic>
      <p:sp>
        <p:nvSpPr>
          <p:cNvPr id="7190" name="Rectangle 7189">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EE5B23-9E67-FBA9-2B19-7D59251F1C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970" y="3033633"/>
            <a:ext cx="3067358" cy="2903933"/>
          </a:xfrm>
          <a:prstGeom prst="rect">
            <a:avLst/>
          </a:prstGeom>
        </p:spPr>
      </p:pic>
      <p:sp>
        <p:nvSpPr>
          <p:cNvPr id="7192" name="Rectangle 719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2" name="Slide Number Placeholder 3"/>
          <p:cNvSpPr>
            <a:spLocks noGrp="1"/>
          </p:cNvSpPr>
          <p:nvPr>
            <p:ph type="sldNum" sz="quarter" idx="12"/>
          </p:nvPr>
        </p:nvSpPr>
        <p:spPr>
          <a:xfrm>
            <a:off x="10830150" y="6535157"/>
            <a:ext cx="641035"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CB9C262F-198A-4B3D-B238-4DEAB4EA23AA}" type="slidenum">
              <a:rPr lang="en-US" sz="1050">
                <a:solidFill>
                  <a:schemeClr val="tx1">
                    <a:lumMod val="50000"/>
                    <a:lumOff val="50000"/>
                  </a:schemeClr>
                </a:solidFill>
                <a:latin typeface="+mn-lt"/>
              </a:rPr>
              <a:pPr eaLnBrk="1" hangingPunct="1">
                <a:spcAft>
                  <a:spcPts val="600"/>
                </a:spcAft>
              </a:pPr>
              <a:t>2</a:t>
            </a:fld>
            <a:endParaRPr lang="en-US" sz="1050">
              <a:solidFill>
                <a:schemeClr val="tx1">
                  <a:lumMod val="50000"/>
                  <a:lumOff val="50000"/>
                </a:schemeClr>
              </a:solidFill>
              <a:latin typeface="+mn-lt"/>
            </a:endParaRPr>
          </a:p>
        </p:txBody>
      </p:sp>
      <p:pic>
        <p:nvPicPr>
          <p:cNvPr id="9" name="Picture 8" descr="Logo, company name&#10;&#10;Description automatically generated">
            <a:extLst>
              <a:ext uri="{FF2B5EF4-FFF2-40B4-BE49-F238E27FC236}">
                <a16:creationId xmlns:a16="http://schemas.microsoft.com/office/drawing/2014/main" id="{505AF688-9D4E-E207-83A8-12F81F9203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graphicFrame>
        <p:nvGraphicFramePr>
          <p:cNvPr id="7174" name="Content Placeholder 2">
            <a:extLst>
              <a:ext uri="{FF2B5EF4-FFF2-40B4-BE49-F238E27FC236}">
                <a16:creationId xmlns:a16="http://schemas.microsoft.com/office/drawing/2014/main" id="{F8AF46BF-EF90-FFE9-E697-803A19315A11}"/>
              </a:ext>
            </a:extLst>
          </p:cNvPr>
          <p:cNvGraphicFramePr>
            <a:graphicFrameLocks noGrp="1"/>
          </p:cNvGraphicFramePr>
          <p:nvPr>
            <p:ph sz="half" idx="2"/>
            <p:extLst>
              <p:ext uri="{D42A27DB-BD31-4B8C-83A1-F6EECF244321}">
                <p14:modId xmlns:p14="http://schemas.microsoft.com/office/powerpoint/2010/main" val="712083212"/>
              </p:ext>
            </p:extLst>
          </p:nvPr>
        </p:nvGraphicFramePr>
        <p:xfrm>
          <a:off x="7956057" y="762983"/>
          <a:ext cx="3515128" cy="53309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4100">
                <a:solidFill>
                  <a:srgbClr val="FFFFFF"/>
                </a:solidFill>
              </a:rPr>
              <a:t>Before Turning on your Alarm System when leaving…</a:t>
            </a:r>
          </a:p>
        </p:txBody>
      </p:sp>
      <p:pic>
        <p:nvPicPr>
          <p:cNvPr id="5" name="Picture 12" descr="MPj03854260000[1]">
            <a:extLst>
              <a:ext uri="{FF2B5EF4-FFF2-40B4-BE49-F238E27FC236}">
                <a16:creationId xmlns:a16="http://schemas.microsoft.com/office/drawing/2014/main" id="{DAE67DDC-B6C0-7E28-D09F-F985884A1750}"/>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2126" b="421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AED0533-BCA5-BAA7-B267-AADAD4D36998}"/>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6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Calibri" panose="020F0502020204030204"/>
              </a:rPr>
              <a:pPr eaLnBrk="1" hangingPunct="1">
                <a:spcAft>
                  <a:spcPts val="600"/>
                </a:spcAft>
                <a:defRPr/>
              </a:pPr>
              <a:t>20</a:t>
            </a:fld>
            <a:endParaRPr lang="en-US" sz="1050">
              <a:solidFill>
                <a:schemeClr val="tx1">
                  <a:lumMod val="50000"/>
                  <a:lumOff val="50000"/>
                </a:schemeClr>
              </a:solidFill>
              <a:latin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6ED2EE80-9F81-88B3-DBD6-D784BD3F0F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2502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E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sz="3700" kern="1200" dirty="0">
                <a:solidFill>
                  <a:srgbClr val="FFFFFF"/>
                </a:solidFill>
                <a:latin typeface="+mj-lt"/>
                <a:ea typeface="+mj-ea"/>
                <a:cs typeface="+mj-cs"/>
              </a:rPr>
              <a:t>Before Turning on your Alarm System when leaving…</a:t>
            </a:r>
          </a:p>
        </p:txBody>
      </p:sp>
      <p:sp>
        <p:nvSpPr>
          <p:cNvPr id="17418" name="Rectangle 1741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93424A2-DBA6-3C2D-5C2F-41919F8EEE0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b="34450"/>
          <a:stretch/>
        </p:blipFill>
        <p:spPr>
          <a:xfrm>
            <a:off x="566744" y="2854733"/>
            <a:ext cx="6579910" cy="3257995"/>
          </a:xfrm>
          <a:prstGeom prst="rect">
            <a:avLst/>
          </a:prstGeom>
        </p:spPr>
      </p:pic>
      <p:sp>
        <p:nvSpPr>
          <p:cNvPr id="17420" name="Rectangle 174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E7B23A7-C455-7EC6-25A8-FBD5A190C92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400" dirty="0">
                <a:solidFill>
                  <a:srgbClr val="FFFFFF"/>
                </a:solidFill>
              </a:rPr>
              <a:t>Restart the exit time if you reenter</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mn-lt"/>
              </a:rPr>
              <a:pPr eaLnBrk="1" hangingPunct="1">
                <a:spcAft>
                  <a:spcPts val="600"/>
                </a:spcAft>
                <a:defRPr/>
              </a:pPr>
              <a:t>21</a:t>
            </a:fld>
            <a:endParaRPr lang="en-US" sz="1050">
              <a:solidFill>
                <a:schemeClr val="tx1">
                  <a:lumMod val="50000"/>
                  <a:lumOff val="50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3FC4CAA-24E2-5886-5A79-9E255E7DE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47466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79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a:normAutofit/>
          </a:bodyPr>
          <a:lstStyle/>
          <a:p>
            <a:r>
              <a:rPr lang="en-US" dirty="0">
                <a:solidFill>
                  <a:srgbClr val="FFFFFF"/>
                </a:solidFill>
              </a:rPr>
              <a:t>Keep Clear of Motion Detectors </a:t>
            </a:r>
          </a:p>
        </p:txBody>
      </p:sp>
      <p:pic>
        <p:nvPicPr>
          <p:cNvPr id="2052" name="Picture 4" descr="http://www.gifttree.com/images/large/6458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4991" r="2" b="18672"/>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ets pictures free download">
            <a:extLst>
              <a:ext uri="{FF2B5EF4-FFF2-40B4-BE49-F238E27FC236}">
                <a16:creationId xmlns:a16="http://schemas.microsoft.com/office/drawing/2014/main" id="{64693BAF-2CCA-4C8F-B033-538ADBF5B5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9" r="-3" b="7780"/>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coolingtower-design.com/wp-content/uploads/2011/10/fa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6340" r="-1" b="36895"/>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t="4510" r="2" b="31403"/>
          <a:stretch/>
        </p:blipFill>
        <p:spPr>
          <a:xfrm>
            <a:off x="3941061" y="4572285"/>
            <a:ext cx="3447288" cy="1956816"/>
          </a:xfrm>
          <a:prstGeom prst="rect">
            <a:avLst/>
          </a:prstGeom>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043737C-0986-80EE-9226-A84E07994195}"/>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effectLst>
                  <a:outerShdw sx="1000" sy="1000" algn="tl">
                    <a:srgbClr val="C0C0C0"/>
                  </a:outerShdw>
                </a:effectLst>
              </a:rPr>
              <a:t>Keep balloons, fans, heaters, plants, curtains, decorations &amp; pets from motion sensor areas</a:t>
            </a:r>
          </a:p>
          <a:p>
            <a:endParaRPr lang="en-US" sz="2200" dirty="0">
              <a:solidFill>
                <a:srgbClr val="FFFFFF"/>
              </a:solidFill>
            </a:endParaRPr>
          </a:p>
        </p:txBody>
      </p:sp>
      <p:sp>
        <p:nvSpPr>
          <p:cNvPr id="17411" name="Slide Number Placeholder 3"/>
          <p:cNvSpPr>
            <a:spLocks noGrp="1"/>
          </p:cNvSpPr>
          <p:nvPr>
            <p:ph type="sldNum" sz="quarter" idx="12"/>
          </p:nvPr>
        </p:nvSpPr>
        <p:spPr>
          <a:xfrm>
            <a:off x="10495602"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22</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E4178B51-DAD4-1C21-A24E-6DE579E3B9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9638544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Holdup or Panic Switches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4666" r="1" b="7015"/>
          <a:stretch/>
        </p:blipFill>
        <p:spPr>
          <a:xfrm>
            <a:off x="327549" y="2454903"/>
            <a:ext cx="3442801" cy="4080254"/>
          </a:xfrm>
          <a:prstGeom prst="rect">
            <a:avLst/>
          </a:prstGeom>
        </p:spPr>
      </p:pic>
      <p:pic>
        <p:nvPicPr>
          <p:cNvPr id="3074" name="Picture 2" descr="269"/>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780" r="2" b="24011"/>
          <a:stretch/>
        </p:blipFill>
        <p:spPr bwMode="auto">
          <a:xfrm>
            <a:off x="3942260" y="2454902"/>
            <a:ext cx="3442803" cy="1958184"/>
          </a:xfrm>
          <a:prstGeom prst="rect">
            <a:avLst/>
          </a:prstGeom>
          <a:noFill/>
        </p:spPr>
      </p:pic>
      <p:pic>
        <p:nvPicPr>
          <p:cNvPr id="3073" name="Picture 1" descr="266_lg%20Foot%20rail"/>
          <p:cNvPicPr>
            <a:picLocks noChangeAspect="1" noChangeArrowheads="1"/>
          </p:cNvPicPr>
          <p:nvPr/>
        </p:nvPicPr>
        <p:blipFill rotWithShape="1">
          <a:blip r:embed="rId5" cstate="print"/>
          <a:srcRect l="23848" r="6587" b="-1"/>
          <a:stretch/>
        </p:blipFill>
        <p:spPr bwMode="auto">
          <a:xfrm>
            <a:off x="3941061" y="4572285"/>
            <a:ext cx="3447288" cy="1956816"/>
          </a:xfrm>
          <a:prstGeom prst="rect">
            <a:avLst/>
          </a:prstGeom>
          <a:noFill/>
        </p:spPr>
      </p:pic>
      <p:sp>
        <p:nvSpPr>
          <p:cNvPr id="3081" name="Rectangle 30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ACA6BAC4-BF78-88E2-A8C9-746F7D8239D8}"/>
              </a:ext>
            </a:extLst>
          </p:cNvPr>
          <p:cNvSpPr>
            <a:spLocks noGrp="1"/>
          </p:cNvSpPr>
          <p:nvPr>
            <p:ph idx="1"/>
          </p:nvPr>
        </p:nvSpPr>
        <p:spPr>
          <a:xfrm>
            <a:off x="7957973" y="763523"/>
            <a:ext cx="3511296" cy="5330952"/>
          </a:xfrm>
        </p:spPr>
        <p:txBody>
          <a:bodyPr anchor="ctr">
            <a:normAutofit lnSpcReduction="10000"/>
          </a:bodyPr>
          <a:lstStyle/>
          <a:p>
            <a:pPr marL="457200" indent="-457200">
              <a:buFont typeface="Arial" pitchFamily="34" charset="0"/>
              <a:buChar char="•"/>
            </a:pPr>
            <a:r>
              <a:rPr lang="en-US" dirty="0">
                <a:solidFill>
                  <a:srgbClr val="FFFFFF"/>
                </a:solidFill>
              </a:rPr>
              <a:t>Use switches that need simultaneous two-button activation</a:t>
            </a:r>
          </a:p>
          <a:p>
            <a:pPr marL="457200" indent="-457200">
              <a:buFont typeface="Arial" pitchFamily="34" charset="0"/>
              <a:buChar char="•"/>
            </a:pPr>
            <a:r>
              <a:rPr lang="en-US" dirty="0">
                <a:solidFill>
                  <a:srgbClr val="FFFFFF"/>
                </a:solidFill>
              </a:rPr>
              <a:t>Train all personnel on when the button should and should not be used</a:t>
            </a:r>
          </a:p>
          <a:p>
            <a:pPr marL="457200" indent="-457200">
              <a:buFont typeface="Arial" pitchFamily="34" charset="0"/>
              <a:buChar char="•"/>
            </a:pPr>
            <a:r>
              <a:rPr lang="en-US" dirty="0">
                <a:solidFill>
                  <a:srgbClr val="FFFFFF"/>
                </a:solidFill>
              </a:rPr>
              <a:t>Do not use in areas where items will be stored around or on top of the device</a:t>
            </a:r>
          </a:p>
        </p:txBody>
      </p:sp>
      <p:sp>
        <p:nvSpPr>
          <p:cNvPr id="3" name="Slide Number Placeholder 2">
            <a:extLst>
              <a:ext uri="{FF2B5EF4-FFF2-40B4-BE49-F238E27FC236}">
                <a16:creationId xmlns:a16="http://schemas.microsoft.com/office/drawing/2014/main" id="{D01E29A4-3D18-0636-E00A-D5A7BB31EA7D}"/>
              </a:ext>
            </a:extLst>
          </p:cNvPr>
          <p:cNvSpPr>
            <a:spLocks noGrp="1"/>
          </p:cNvSpPr>
          <p:nvPr>
            <p:ph type="sldNum" sz="quarter" idx="12"/>
          </p:nvPr>
        </p:nvSpPr>
        <p:spPr>
          <a:xfrm>
            <a:off x="10621992" y="6535157"/>
            <a:ext cx="847277" cy="274320"/>
          </a:xfrm>
        </p:spPr>
        <p:txBody>
          <a:bodyPr>
            <a:normAutofit/>
          </a:bodyPr>
          <a:lstStyle/>
          <a:p>
            <a:pPr>
              <a:spcAft>
                <a:spcPts val="600"/>
              </a:spcAft>
            </a:pPr>
            <a:fld id="{CF4B4B52-D2AC-4B48-96FE-28E2E6D51F14}" type="slidenum">
              <a:rPr lang="en-US" sz="1050">
                <a:solidFill>
                  <a:schemeClr val="tx1">
                    <a:lumMod val="50000"/>
                    <a:lumOff val="50000"/>
                  </a:schemeClr>
                </a:solidFill>
              </a:rPr>
              <a:pPr>
                <a:spcAft>
                  <a:spcPts val="600"/>
                </a:spcAft>
              </a:pPr>
              <a:t>23</a:t>
            </a:fld>
            <a:endParaRPr lang="en-US" sz="1050">
              <a:solidFill>
                <a:schemeClr val="tx1">
                  <a:lumMod val="50000"/>
                  <a:lumOff val="50000"/>
                </a:schemeClr>
              </a:solidFill>
            </a:endParaRPr>
          </a:p>
        </p:txBody>
      </p:sp>
      <p:pic>
        <p:nvPicPr>
          <p:cNvPr id="10" name="Picture 9" descr="Logo, company name&#10;&#10;Description automatically generated">
            <a:extLst>
              <a:ext uri="{FF2B5EF4-FFF2-40B4-BE49-F238E27FC236}">
                <a16:creationId xmlns:a16="http://schemas.microsoft.com/office/drawing/2014/main" id="{2A4EFFCC-FAFF-1D10-AE8D-7950ADDAFE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1150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Overhead Doors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8243" r="-2" b="12714"/>
          <a:stretch/>
        </p:blipFill>
        <p:spPr>
          <a:xfrm>
            <a:off x="327547" y="2454903"/>
            <a:ext cx="7058306" cy="408025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3410146-49A4-4C96-CF25-0AA012E893DB}"/>
              </a:ext>
            </a:extLst>
          </p:cNvPr>
          <p:cNvSpPr>
            <a:spLocks noGrp="1"/>
          </p:cNvSpPr>
          <p:nvPr>
            <p:ph idx="1"/>
          </p:nvPr>
        </p:nvSpPr>
        <p:spPr>
          <a:xfrm>
            <a:off x="8029319" y="917725"/>
            <a:ext cx="3424739" cy="4852362"/>
          </a:xfrm>
        </p:spPr>
        <p:txBody>
          <a:bodyPr anchor="ctr">
            <a:normAutofit lnSpcReduction="10000"/>
          </a:bodyPr>
          <a:lstStyle/>
          <a:p>
            <a:pPr marL="457200" indent="-457200" eaLnBrk="0" hangingPunct="0">
              <a:spcBef>
                <a:spcPct val="30000"/>
              </a:spcBef>
              <a:buFont typeface="Arial" pitchFamily="34" charset="0"/>
              <a:buChar char="•"/>
              <a:defRPr/>
            </a:pPr>
            <a:r>
              <a:rPr lang="en-US" dirty="0">
                <a:solidFill>
                  <a:srgbClr val="FFFFFF"/>
                </a:solidFill>
              </a:rPr>
              <a:t>Do not use floor mounted contacts on overhead/rollup doors</a:t>
            </a:r>
          </a:p>
          <a:p>
            <a:pPr marL="457200" indent="-457200" eaLnBrk="0" hangingPunct="0">
              <a:spcBef>
                <a:spcPct val="30000"/>
              </a:spcBef>
              <a:buFont typeface="Arial" pitchFamily="34" charset="0"/>
              <a:buChar char="•"/>
              <a:defRPr/>
            </a:pPr>
            <a:r>
              <a:rPr lang="en-US" dirty="0">
                <a:solidFill>
                  <a:srgbClr val="FFFFFF"/>
                </a:solidFill>
              </a:rPr>
              <a:t>Instead, use track-mounted wide gap contacts on BOTH sides of the door</a:t>
            </a:r>
          </a:p>
          <a:p>
            <a:pPr marL="457200" indent="-457200" eaLnBrk="0" hangingPunct="0">
              <a:spcBef>
                <a:spcPct val="30000"/>
              </a:spcBef>
              <a:buFont typeface="Arial" pitchFamily="34" charset="0"/>
              <a:buChar char="•"/>
              <a:defRPr/>
            </a:pPr>
            <a:r>
              <a:rPr lang="en-US" dirty="0">
                <a:solidFill>
                  <a:srgbClr val="FFFFFF"/>
                </a:solidFill>
              </a:rPr>
              <a:t>Require activation by BOTH contacts to trigger the alarm</a:t>
            </a:r>
          </a:p>
        </p:txBody>
      </p:sp>
      <p:sp>
        <p:nvSpPr>
          <p:cNvPr id="5" name="Slide Number Placeholder 4"/>
          <p:cNvSpPr>
            <a:spLocks noGrp="1"/>
          </p:cNvSpPr>
          <p:nvPr>
            <p:ph type="sldNum" sz="quarter" idx="12"/>
          </p:nvPr>
        </p:nvSpPr>
        <p:spPr>
          <a:xfrm>
            <a:off x="10480391" y="6535157"/>
            <a:ext cx="973667" cy="274320"/>
          </a:xfrm>
        </p:spPr>
        <p:txBody>
          <a:bodyPr>
            <a:normAutofit/>
          </a:bodyPr>
          <a:lstStyle/>
          <a:p>
            <a:pPr>
              <a:spcAft>
                <a:spcPts val="600"/>
              </a:spcAft>
            </a:pPr>
            <a:fld id="{9450E3C1-243C-4221-866F-CD21818E6A3F}" type="slidenum">
              <a:rPr lang="en-US" sz="1050">
                <a:solidFill>
                  <a:schemeClr val="tx1">
                    <a:lumMod val="50000"/>
                    <a:lumOff val="50000"/>
                  </a:schemeClr>
                </a:solidFill>
              </a:rPr>
              <a:pPr>
                <a:spcAft>
                  <a:spcPts val="600"/>
                </a:spcAft>
              </a:pPr>
              <a:t>24</a:t>
            </a:fld>
            <a:endParaRPr lang="en-US" sz="1050">
              <a:solidFill>
                <a:schemeClr val="tx1">
                  <a:lumMod val="50000"/>
                  <a:lumOff val="50000"/>
                </a:schemeClr>
              </a:solidFill>
            </a:endParaRPr>
          </a:p>
        </p:txBody>
      </p:sp>
      <p:pic>
        <p:nvPicPr>
          <p:cNvPr id="9" name="Picture 8" descr="Logo, company name&#10;&#10;Description automatically generated">
            <a:extLst>
              <a:ext uri="{FF2B5EF4-FFF2-40B4-BE49-F238E27FC236}">
                <a16:creationId xmlns:a16="http://schemas.microsoft.com/office/drawing/2014/main" id="{4BD9A27E-620D-F570-D8D0-93401C531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76378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86" name="Rectangle 308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2B332D8-009D-90B3-51B1-02A4ED289381}"/>
              </a:ext>
            </a:extLst>
          </p:cNvPr>
          <p:cNvSpPr>
            <a:spLocks noGrp="1"/>
          </p:cNvSpPr>
          <p:nvPr>
            <p:ph type="title"/>
          </p:nvPr>
        </p:nvSpPr>
        <p:spPr>
          <a:xfrm>
            <a:off x="4384039" y="365125"/>
            <a:ext cx="7164493" cy="1325563"/>
          </a:xfrm>
        </p:spPr>
        <p:txBody>
          <a:bodyPr>
            <a:normAutofit/>
          </a:bodyPr>
          <a:lstStyle/>
          <a:p>
            <a:r>
              <a:rPr lang="en-US"/>
              <a:t>Training is Important!</a:t>
            </a:r>
            <a:endParaRPr lang="en-US" dirty="0"/>
          </a:p>
        </p:txBody>
      </p:sp>
      <p:pic>
        <p:nvPicPr>
          <p:cNvPr id="3076" name="Picture 4" descr="http://www.bonitz.us/sites/default/files/gerhard%20vacuum.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0060" y="1144788"/>
            <a:ext cx="3425957" cy="45679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8DE0AA1-5234-6C51-610B-0A2AA0027E3A}"/>
              </a:ext>
            </a:extLst>
          </p:cNvPr>
          <p:cNvSpPr>
            <a:spLocks noGrp="1"/>
          </p:cNvSpPr>
          <p:nvPr>
            <p:ph idx="1"/>
          </p:nvPr>
        </p:nvSpPr>
        <p:spPr>
          <a:xfrm>
            <a:off x="4387515" y="2022601"/>
            <a:ext cx="7161017" cy="4154361"/>
          </a:xfrm>
        </p:spPr>
        <p:txBody>
          <a:bodyPr>
            <a:normAutofit/>
          </a:bodyPr>
          <a:lstStyle/>
          <a:p>
            <a:pPr marL="0" indent="0">
              <a:spcBef>
                <a:spcPct val="20000"/>
              </a:spcBef>
              <a:buClr>
                <a:schemeClr val="hlink"/>
              </a:buClr>
              <a:buSzPct val="65000"/>
              <a:buNone/>
              <a:defRPr/>
            </a:pPr>
            <a:r>
              <a:rPr lang="en-US" sz="3600" dirty="0">
                <a:effectLst>
                  <a:outerShdw dist="38100" sx="1000" sy="1000" algn="tl">
                    <a:srgbClr val="C0C0C0"/>
                  </a:outerShdw>
                </a:effectLst>
              </a:rPr>
              <a:t>Teach </a:t>
            </a:r>
            <a:r>
              <a:rPr lang="en-US" sz="3600" u="sng" dirty="0">
                <a:effectLst>
                  <a:outerShdw dist="38100" sx="1000" sy="1000" algn="tl">
                    <a:srgbClr val="C0C0C0"/>
                  </a:outerShdw>
                </a:effectLst>
              </a:rPr>
              <a:t>ALL</a:t>
            </a:r>
            <a:r>
              <a:rPr lang="en-US" sz="3600" dirty="0">
                <a:effectLst>
                  <a:outerShdw dist="38100" sx="1000" sy="1000" algn="tl">
                    <a:srgbClr val="C0C0C0"/>
                  </a:outerShdw>
                </a:effectLst>
              </a:rPr>
              <a:t> users how to operate your system, including: </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Arming codes</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Passwords</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Phone numbers </a:t>
            </a:r>
          </a:p>
          <a:p>
            <a:pPr marL="457200" indent="-457200">
              <a:spcBef>
                <a:spcPct val="20000"/>
              </a:spcBef>
              <a:buSzPct val="100000"/>
              <a:buFont typeface="Arial" pitchFamily="34" charset="0"/>
              <a:buChar char="•"/>
              <a:defRPr/>
            </a:pPr>
            <a:r>
              <a:rPr lang="en-US" sz="3600" dirty="0">
                <a:effectLst>
                  <a:outerShdw dist="38100" sx="1000" sy="1000" algn="tl">
                    <a:srgbClr val="C0C0C0"/>
                  </a:outerShdw>
                </a:effectLst>
              </a:rPr>
              <a:t>Cancellation procedures</a:t>
            </a:r>
          </a:p>
        </p:txBody>
      </p:sp>
      <p:sp>
        <p:nvSpPr>
          <p:cNvPr id="2" name="Slide Number Placeholder 1"/>
          <p:cNvSpPr>
            <a:spLocks noGrp="1"/>
          </p:cNvSpPr>
          <p:nvPr>
            <p:ph type="sldNum" sz="quarter" idx="12"/>
          </p:nvPr>
        </p:nvSpPr>
        <p:spPr>
          <a:xfrm>
            <a:off x="8610600" y="6356350"/>
            <a:ext cx="2743200" cy="365125"/>
          </a:xfrm>
        </p:spPr>
        <p:txBody>
          <a:bodyPr anchor="ctr">
            <a:normAutofit/>
          </a:bodyPr>
          <a:lstStyle/>
          <a:p>
            <a:pPr>
              <a:spcAft>
                <a:spcPts val="600"/>
              </a:spcAft>
            </a:pPr>
            <a:fld id="{7D2B1549-1322-4C6D-8438-A27A568E9BF2}" type="slidenum">
              <a:rPr lang="en-US">
                <a:solidFill>
                  <a:schemeClr val="tx1">
                    <a:alpha val="80000"/>
                  </a:schemeClr>
                </a:solidFill>
              </a:rPr>
              <a:pPr>
                <a:spcAft>
                  <a:spcPts val="600"/>
                </a:spcAft>
              </a:pPr>
              <a:t>25</a:t>
            </a:fld>
            <a:endParaRPr lang="en-US">
              <a:solidFill>
                <a:schemeClr val="tx1">
                  <a:alpha val="80000"/>
                </a:schemeClr>
              </a:solidFill>
            </a:endParaRPr>
          </a:p>
        </p:txBody>
      </p:sp>
      <p:pic>
        <p:nvPicPr>
          <p:cNvPr id="7" name="Picture 6" descr="Logo, company name&#10;&#10;Description automatically generated">
            <a:extLst>
              <a:ext uri="{FF2B5EF4-FFF2-40B4-BE49-F238E27FC236}">
                <a16:creationId xmlns:a16="http://schemas.microsoft.com/office/drawing/2014/main" id="{47E855D0-7E89-6DBC-D9B1-A3B34F54BA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45877923"/>
      </p:ext>
    </p:extLst>
  </p:cSld>
  <p:clrMapOvr>
    <a:overrideClrMapping bg1="dk1" tx1="lt1" bg2="dk2" tx2="lt2" accent1="accent1" accent2="accent2" accent3="accent3" accent4="accent4" accent5="accent5" accent6="accent6" hlink="hlink" folHlink="folHlink"/>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http://www.infotekexperts.com/images/train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208"/>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Shape 410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05" name="Freeform: Shape 410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01436" y="1396289"/>
            <a:ext cx="4819952" cy="1325563"/>
          </a:xfrm>
        </p:spPr>
        <p:txBody>
          <a:bodyPr>
            <a:normAutofit/>
          </a:bodyPr>
          <a:lstStyle/>
          <a:p>
            <a:r>
              <a:rPr lang="en-US" dirty="0"/>
              <a:t>Train Early &amp; Often</a:t>
            </a:r>
          </a:p>
        </p:txBody>
      </p:sp>
      <p:sp>
        <p:nvSpPr>
          <p:cNvPr id="5" name="Slide Number Placeholder 4"/>
          <p:cNvSpPr>
            <a:spLocks noGrp="1"/>
          </p:cNvSpPr>
          <p:nvPr>
            <p:ph type="sldNum" sz="quarter" idx="12"/>
          </p:nvPr>
        </p:nvSpPr>
        <p:spPr>
          <a:xfrm>
            <a:off x="11303603" y="6181513"/>
            <a:ext cx="548640" cy="548640"/>
          </a:xfrm>
          <a:prstGeom prst="ellipse">
            <a:avLst/>
          </a:prstGeom>
          <a:solidFill>
            <a:srgbClr val="695B4A"/>
          </a:solidFill>
        </p:spPr>
        <p:txBody>
          <a:bodyPr anchor="ctr">
            <a:normAutofit/>
          </a:bodyPr>
          <a:lstStyle/>
          <a:p>
            <a:pPr algn="ctr">
              <a:spcAft>
                <a:spcPts val="600"/>
              </a:spcAft>
            </a:pPr>
            <a:fld id="{9450E3C1-243C-4221-866F-CD21818E6A3F}" type="slidenum">
              <a:rPr lang="en-US" sz="1500">
                <a:solidFill>
                  <a:srgbClr val="FFFFFF"/>
                </a:solidFill>
              </a:rPr>
              <a:pPr algn="ctr">
                <a:spcAft>
                  <a:spcPts val="600"/>
                </a:spcAft>
              </a:pPr>
              <a:t>26</a:t>
            </a:fld>
            <a:endParaRPr lang="en-US" sz="1500">
              <a:solidFill>
                <a:srgbClr val="FFFFFF"/>
              </a:solidFill>
            </a:endParaRPr>
          </a:p>
        </p:txBody>
      </p:sp>
      <p:sp>
        <p:nvSpPr>
          <p:cNvPr id="7" name="Content Placeholder 6">
            <a:extLst>
              <a:ext uri="{FF2B5EF4-FFF2-40B4-BE49-F238E27FC236}">
                <a16:creationId xmlns:a16="http://schemas.microsoft.com/office/drawing/2014/main" id="{811D935D-0354-CE6A-15C9-B033B9D5DFCE}"/>
              </a:ext>
            </a:extLst>
          </p:cNvPr>
          <p:cNvSpPr>
            <a:spLocks noGrp="1"/>
          </p:cNvSpPr>
          <p:nvPr>
            <p:ph idx="1"/>
          </p:nvPr>
        </p:nvSpPr>
        <p:spPr>
          <a:xfrm>
            <a:off x="6801435" y="2871982"/>
            <a:ext cx="4819951" cy="3181684"/>
          </a:xfrm>
        </p:spPr>
        <p:txBody>
          <a:bodyPr anchor="t">
            <a:normAutofit/>
          </a:bodyPr>
          <a:lstStyle/>
          <a:p>
            <a:pPr marL="457200" indent="-457200">
              <a:spcBef>
                <a:spcPct val="20000"/>
              </a:spcBef>
              <a:buSzPct val="100000"/>
              <a:buFont typeface="Arial" pitchFamily="34" charset="0"/>
              <a:buChar char="•"/>
              <a:defRPr/>
            </a:pPr>
            <a:r>
              <a:rPr lang="en-US" dirty="0">
                <a:effectLst>
                  <a:outerShdw dist="38100" sx="1000" sy="1000" algn="tl">
                    <a:srgbClr val="C0C0C0"/>
                  </a:outerShdw>
                </a:effectLst>
              </a:rPr>
              <a:t>Train all new employees</a:t>
            </a:r>
          </a:p>
          <a:p>
            <a:pPr marL="457200" indent="-457200">
              <a:spcBef>
                <a:spcPct val="20000"/>
              </a:spcBef>
              <a:buSzPct val="100000"/>
              <a:buFont typeface="Arial" pitchFamily="34" charset="0"/>
              <a:buChar char="•"/>
              <a:defRPr/>
            </a:pPr>
            <a:r>
              <a:rPr lang="en-US" dirty="0">
                <a:effectLst>
                  <a:outerShdw dist="38100" sx="1000" sy="1000" algn="tl">
                    <a:srgbClr val="C0C0C0"/>
                  </a:outerShdw>
                </a:effectLst>
              </a:rPr>
              <a:t>Include in monthly meetings</a:t>
            </a:r>
          </a:p>
          <a:p>
            <a:pPr marL="457200" indent="-457200">
              <a:spcBef>
                <a:spcPct val="20000"/>
              </a:spcBef>
              <a:buSzPct val="100000"/>
              <a:buFont typeface="Arial" pitchFamily="34" charset="0"/>
              <a:buChar char="•"/>
              <a:defRPr/>
            </a:pPr>
            <a:r>
              <a:rPr lang="en-US" dirty="0">
                <a:effectLst>
                  <a:outerShdw dist="38100" sx="1000" sy="1000" algn="tl">
                    <a:srgbClr val="C0C0C0"/>
                  </a:outerShdw>
                </a:effectLst>
              </a:rPr>
              <a:t>Follow-up after false alarms</a:t>
            </a:r>
          </a:p>
          <a:p>
            <a:pPr marL="457200" indent="-457200">
              <a:spcBef>
                <a:spcPct val="20000"/>
              </a:spcBef>
              <a:buSzPct val="100000"/>
              <a:buFont typeface="Arial" pitchFamily="34" charset="0"/>
              <a:buChar char="•"/>
              <a:defRPr/>
            </a:pPr>
            <a:r>
              <a:rPr lang="en-US" dirty="0">
                <a:effectLst>
                  <a:outerShdw dist="38100" sx="1000" sy="1000" algn="tl">
                    <a:srgbClr val="C0C0C0"/>
                  </a:outerShdw>
                </a:effectLst>
              </a:rPr>
              <a:t>Be proactive - cover common causes before they occur</a:t>
            </a:r>
          </a:p>
        </p:txBody>
      </p:sp>
      <p:pic>
        <p:nvPicPr>
          <p:cNvPr id="8" name="Picture 7" descr="Logo, company name&#10;&#10;Description automatically generated">
            <a:extLst>
              <a:ext uri="{FF2B5EF4-FFF2-40B4-BE49-F238E27FC236}">
                <a16:creationId xmlns:a16="http://schemas.microsoft.com/office/drawing/2014/main" id="{FC902264-FEEC-AD9C-FE07-6DC101F1F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7742509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Identify the Cause</a:t>
            </a:r>
          </a:p>
        </p:txBody>
      </p:sp>
      <p:pic>
        <p:nvPicPr>
          <p:cNvPr id="1027" name="Picture 3" descr="C:\Users\Brad\Pictures\Photos\Controls Communications\cancelverifypi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4866" r="1" b="8314"/>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F2224AA5-1FA6-EA4F-0BA6-A4381604AC08}"/>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Make sure your alarm system identifies the sensor that caused the alarm activation</a:t>
            </a:r>
          </a:p>
        </p:txBody>
      </p:sp>
      <p:sp>
        <p:nvSpPr>
          <p:cNvPr id="5" name="Slide Number Placeholder 4"/>
          <p:cNvSpPr>
            <a:spLocks noGrp="1"/>
          </p:cNvSpPr>
          <p:nvPr>
            <p:ph type="sldNum" sz="quarter" idx="12"/>
          </p:nvPr>
        </p:nvSpPr>
        <p:spPr>
          <a:xfrm>
            <a:off x="10480391" y="6535157"/>
            <a:ext cx="973667" cy="274320"/>
          </a:xfrm>
        </p:spPr>
        <p:txBody>
          <a:bodyPr>
            <a:normAutofit/>
          </a:bodyPr>
          <a:lstStyle/>
          <a:p>
            <a:pPr>
              <a:spcAft>
                <a:spcPts val="600"/>
              </a:spcAft>
            </a:pPr>
            <a:fld id="{9450E3C1-243C-4221-866F-CD21818E6A3F}" type="slidenum">
              <a:rPr lang="en-US" sz="1050">
                <a:solidFill>
                  <a:schemeClr val="tx1">
                    <a:lumMod val="50000"/>
                    <a:lumOff val="50000"/>
                  </a:schemeClr>
                </a:solidFill>
              </a:rPr>
              <a:pPr>
                <a:spcAft>
                  <a:spcPts val="600"/>
                </a:spcAft>
              </a:pPr>
              <a:t>27</a:t>
            </a:fld>
            <a:endParaRPr lang="en-US" sz="1050">
              <a:solidFill>
                <a:schemeClr val="tx1">
                  <a:lumMod val="50000"/>
                  <a:lumOff val="50000"/>
                </a:schemeClr>
              </a:solidFill>
            </a:endParaRPr>
          </a:p>
        </p:txBody>
      </p:sp>
      <p:pic>
        <p:nvPicPr>
          <p:cNvPr id="8" name="Picture 7" descr="Logo, company name&#10;&#10;Description automatically generated">
            <a:extLst>
              <a:ext uri="{FF2B5EF4-FFF2-40B4-BE49-F238E27FC236}">
                <a16:creationId xmlns:a16="http://schemas.microsoft.com/office/drawing/2014/main" id="{CFC6438B-AD4B-C856-9EED-62881A7F0B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9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6" name="Rectangle 1946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4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6" name="Title 1"/>
          <p:cNvSpPr>
            <a:spLocks noGrp="1"/>
          </p:cNvSpPr>
          <p:nvPr>
            <p:ph type="title"/>
          </p:nvPr>
        </p:nvSpPr>
        <p:spPr>
          <a:xfrm>
            <a:off x="524256" y="491260"/>
            <a:ext cx="6594189" cy="1625210"/>
          </a:xfrm>
        </p:spPr>
        <p:txBody>
          <a:bodyPr>
            <a:normAutofit/>
          </a:bodyPr>
          <a:lstStyle/>
          <a:p>
            <a:r>
              <a:rPr lang="en-US" b="1">
                <a:solidFill>
                  <a:srgbClr val="FFFFFF"/>
                </a:solidFill>
              </a:rPr>
              <a:t>Notify your alarm company …</a:t>
            </a:r>
          </a:p>
        </p:txBody>
      </p:sp>
      <p:pic>
        <p:nvPicPr>
          <p:cNvPr id="19458" name="Picture 6" descr="MPj04383700000[1]"/>
          <p:cNvPicPr>
            <a:picLocks noChangeAspect="1" noChangeArrowheads="1"/>
          </p:cNvPicPr>
          <p:nvPr/>
        </p:nvPicPr>
        <p:blipFill rotWithShape="1">
          <a:blip r:embed="rId3">
            <a:extLst>
              <a:ext uri="{28A0092B-C50C-407E-A947-70E740481C1C}">
                <a14:useLocalDpi xmlns:a14="http://schemas.microsoft.com/office/drawing/2010/main" val="0"/>
              </a:ext>
            </a:extLst>
          </a:blip>
          <a:srcRect l="7472" r="44223" b="2"/>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MPj04304920000[1]"/>
          <p:cNvPicPr>
            <a:picLocks noChangeAspect="1" noChangeArrowheads="1"/>
          </p:cNvPicPr>
          <p:nvPr/>
        </p:nvPicPr>
        <p:blipFill rotWithShape="1">
          <a:blip r:embed="rId4">
            <a:extLst>
              <a:ext uri="{28A0092B-C50C-407E-A947-70E740481C1C}">
                <a14:useLocalDpi xmlns:a14="http://schemas.microsoft.com/office/drawing/2010/main" val="0"/>
              </a:ext>
            </a:extLst>
          </a:blip>
          <a:srcRect l="7172" r="20262" b="-2"/>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946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855B28AC-F8BF-1775-4DC4-B4E430C5EB4A}"/>
              </a:ext>
            </a:extLst>
          </p:cNvPr>
          <p:cNvSpPr>
            <a:spLocks noGrp="1"/>
          </p:cNvSpPr>
          <p:nvPr>
            <p:ph idx="1"/>
          </p:nvPr>
        </p:nvSpPr>
        <p:spPr>
          <a:xfrm>
            <a:off x="7957973" y="763523"/>
            <a:ext cx="3511296" cy="5330952"/>
          </a:xfrm>
        </p:spPr>
        <p:txBody>
          <a:bodyPr anchor="ctr">
            <a:normAutofit/>
          </a:bodyPr>
          <a:lstStyle/>
          <a:p>
            <a:r>
              <a:rPr lang="en-US" sz="3200" dirty="0">
                <a:solidFill>
                  <a:srgbClr val="FFFFFF"/>
                </a:solidFill>
              </a:rPr>
              <a:t>Before you test your system</a:t>
            </a:r>
          </a:p>
          <a:p>
            <a:r>
              <a:rPr lang="en-US" sz="3200" dirty="0">
                <a:solidFill>
                  <a:srgbClr val="FFFFFF"/>
                </a:solidFill>
              </a:rPr>
              <a:t>If your system is not working properly</a:t>
            </a:r>
          </a:p>
          <a:p>
            <a:r>
              <a:rPr lang="en-US" sz="3200" dirty="0">
                <a:solidFill>
                  <a:srgbClr val="FFFFFF"/>
                </a:solidFill>
              </a:rPr>
              <a:t>If you plan to remodel or install new wiring of any kind (telephone, DSL, VoIP, etc.)</a:t>
            </a:r>
          </a:p>
        </p:txBody>
      </p:sp>
      <p:sp>
        <p:nvSpPr>
          <p:cNvPr id="19461"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8E31CBE-65D0-4EC7-931B-1A63E64A18F2}" type="slidenum">
              <a:rPr lang="en-US" sz="1050">
                <a:solidFill>
                  <a:schemeClr val="tx1">
                    <a:lumMod val="50000"/>
                    <a:lumOff val="50000"/>
                  </a:schemeClr>
                </a:solidFill>
              </a:rPr>
              <a:pPr eaLnBrk="1" hangingPunct="1">
                <a:spcAft>
                  <a:spcPts val="600"/>
                </a:spcAft>
              </a:pPr>
              <a:t>28</a:t>
            </a:fld>
            <a:endParaRPr lang="en-US" sz="1050">
              <a:solidFill>
                <a:schemeClr val="tx1">
                  <a:lumMod val="50000"/>
                  <a:lumOff val="50000"/>
                </a:schemeClr>
              </a:solidFill>
            </a:endParaRPr>
          </a:p>
        </p:txBody>
      </p:sp>
      <p:pic>
        <p:nvPicPr>
          <p:cNvPr id="3" name="Picture 2" descr="Logo, company name&#10;&#10;Description automatically generated">
            <a:extLst>
              <a:ext uri="{FF2B5EF4-FFF2-40B4-BE49-F238E27FC236}">
                <a16:creationId xmlns:a16="http://schemas.microsoft.com/office/drawing/2014/main" id="{BF56A9E5-2F99-5F4D-0B19-3A43273CD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394194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a:solidFill>
                  <a:srgbClr val="FF0000"/>
                </a:solidFill>
              </a:rPr>
              <a:t>Update Your Alarm Company</a:t>
            </a:r>
          </a:p>
        </p:txBody>
      </p:sp>
      <p:graphicFrame>
        <p:nvGraphicFramePr>
          <p:cNvPr id="20485" name="Content Placeholder 7">
            <a:extLst>
              <a:ext uri="{FF2B5EF4-FFF2-40B4-BE49-F238E27FC236}">
                <a16:creationId xmlns:a16="http://schemas.microsoft.com/office/drawing/2014/main" id="{D323D16C-F93A-D4C8-6473-8EBACBFAF74E}"/>
              </a:ext>
            </a:extLst>
          </p:cNvPr>
          <p:cNvGraphicFramePr>
            <a:graphicFrameLocks noGrp="1"/>
          </p:cNvGraphicFramePr>
          <p:nvPr>
            <p:ph sz="half" idx="1"/>
            <p:extLst>
              <p:ext uri="{D42A27DB-BD31-4B8C-83A1-F6EECF244321}">
                <p14:modId xmlns:p14="http://schemas.microsoft.com/office/powerpoint/2010/main" val="1051819941"/>
              </p:ext>
            </p:extLst>
          </p:nvPr>
        </p:nvGraphicFramePr>
        <p:xfrm>
          <a:off x="838200" y="147166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sers\Brad\Pictures\Photos\contactUs.jpg">
            <a:extLst>
              <a:ext uri="{FF2B5EF4-FFF2-40B4-BE49-F238E27FC236}">
                <a16:creationId xmlns:a16="http://schemas.microsoft.com/office/drawing/2014/main" id="{7ACFED4C-34A7-82CA-6AE1-C0C161CAA4A5}"/>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a:xfrm>
            <a:off x="7148512" y="2821733"/>
            <a:ext cx="3228975" cy="2152650"/>
          </a:xfrm>
        </p:spPr>
      </p:pic>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29</a:t>
            </a:fld>
            <a:endParaRPr lang="en-US"/>
          </a:p>
        </p:txBody>
      </p:sp>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Logo, company name&#10;&#10;Description automatically generated">
            <a:extLst>
              <a:ext uri="{FF2B5EF4-FFF2-40B4-BE49-F238E27FC236}">
                <a16:creationId xmlns:a16="http://schemas.microsoft.com/office/drawing/2014/main" id="{A189FB67-CC17-DB85-F6B4-F82649C5B5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566618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b="1">
                <a:solidFill>
                  <a:srgbClr val="FFFFFF"/>
                </a:solidFill>
              </a:rPr>
              <a:t>What is a False Alarm?</a:t>
            </a:r>
          </a:p>
        </p:txBody>
      </p:sp>
      <p:pic>
        <p:nvPicPr>
          <p:cNvPr id="8195" name="Picture 12" descr="C:\Documents and Settings\scouey\Local Settings\Temporary Internet Files\Content.IE5\YLWCMAJC\MP90040748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017" r="23388"/>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3" descr="C:\Documents and Settings\scouey\Local Settings\Temporary Internet Files\Content.IE5\TP5F4RMM\MP900178945[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1573" r="20734" b="-2"/>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820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7957973" y="629392"/>
            <a:ext cx="3511296" cy="5632554"/>
          </a:xfrm>
        </p:spPr>
        <p:txBody>
          <a:bodyPr anchor="ctr">
            <a:normAutofit/>
          </a:bodyPr>
          <a:lstStyle/>
          <a:p>
            <a:r>
              <a:rPr lang="en-US" b="1" dirty="0">
                <a:solidFill>
                  <a:srgbClr val="FFFFFF"/>
                </a:solidFill>
                <a:cs typeface="Times New Roman" pitchFamily="18" charset="0"/>
              </a:rPr>
              <a:t>False Burglar Alarm - </a:t>
            </a:r>
            <a:r>
              <a:rPr lang="en-US" dirty="0">
                <a:solidFill>
                  <a:srgbClr val="FFFFFF"/>
                </a:solidFill>
                <a:cs typeface="Times New Roman" pitchFamily="18" charset="0"/>
              </a:rPr>
              <a:t>A notification of an alarm to law enforcement when the responding authority finds no evidence of criminal offense or attempted criminal offense</a:t>
            </a:r>
          </a:p>
          <a:p>
            <a:r>
              <a:rPr lang="en-US" b="1" dirty="0">
                <a:solidFill>
                  <a:srgbClr val="FFFFFF"/>
                </a:solidFill>
                <a:cs typeface="Times New Roman" pitchFamily="18" charset="0"/>
              </a:rPr>
              <a:t>False Fire Alarm - </a:t>
            </a:r>
            <a:r>
              <a:rPr lang="en-US" dirty="0">
                <a:solidFill>
                  <a:srgbClr val="FFFFFF"/>
                </a:solidFill>
                <a:cs typeface="Times New Roman" pitchFamily="18" charset="0"/>
              </a:rPr>
              <a:t>A notification of a fire signal, resulting from a cause other than an actual fire</a:t>
            </a:r>
          </a:p>
        </p:txBody>
      </p:sp>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a:xfrm>
            <a:off x="10655806" y="6535157"/>
            <a:ext cx="813463"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3</a:t>
            </a:fld>
            <a:endParaRPr lang="en-US" sz="1050">
              <a:solidFill>
                <a:schemeClr val="tx1">
                  <a:lumMod val="50000"/>
                  <a:lumOff val="50000"/>
                </a:schemeClr>
              </a:solidFill>
            </a:endParaRPr>
          </a:p>
        </p:txBody>
      </p:sp>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02124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2" name="Rectangle 204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7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Title 1"/>
          <p:cNvSpPr>
            <a:spLocks noGrp="1"/>
          </p:cNvSpPr>
          <p:nvPr>
            <p:ph type="title"/>
          </p:nvPr>
        </p:nvSpPr>
        <p:spPr>
          <a:xfrm>
            <a:off x="524256" y="491260"/>
            <a:ext cx="6594189" cy="2147344"/>
          </a:xfrm>
        </p:spPr>
        <p:txBody>
          <a:bodyPr>
            <a:normAutofit/>
          </a:bodyPr>
          <a:lstStyle/>
          <a:p>
            <a:r>
              <a:rPr lang="en-US">
                <a:solidFill>
                  <a:srgbClr val="FFFFFF"/>
                </a:solidFill>
              </a:rPr>
              <a:t>Tell Your Alarm Company</a:t>
            </a:r>
          </a:p>
        </p:txBody>
      </p:sp>
      <p:sp>
        <p:nvSpPr>
          <p:cNvPr id="20494" name="Rectangle 204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http://thebsreport.files.wordpress.com/2010/07/cold_thermometer_jpg.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82181" y="3236090"/>
            <a:ext cx="2692239" cy="3161816"/>
          </a:xfrm>
          <a:prstGeom prst="rect">
            <a:avLst/>
          </a:prstGeom>
          <a:noFill/>
          <a:extLst>
            <a:ext uri="{909E8E84-426E-40DD-AFC4-6F175D3DCCD1}">
              <a14:hiddenFill xmlns:a14="http://schemas.microsoft.com/office/drawing/2010/main">
                <a:solidFill>
                  <a:srgbClr val="FFFFFF"/>
                </a:solidFill>
              </a14:hiddenFill>
            </a:ext>
          </a:extLst>
        </p:spPr>
      </p:pic>
      <p:sp>
        <p:nvSpPr>
          <p:cNvPr id="20496" name="Rectangle 204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ttp://www.dreamstime.com/battery-low-thumb9641697.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20498" name="Rectangle 204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F921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487" name="Picture 3" descr="C:\Documents and Settings\scouey\Local Settings\Temporary Internet Files\Content.IE5\7D7ZU2MG\MP910218826[1].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180337" y="5038435"/>
            <a:ext cx="1526524" cy="1359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Rectangle 204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0AAA4B9-5298-0D08-F89C-A3208F63CF3C}"/>
              </a:ext>
            </a:extLst>
          </p:cNvPr>
          <p:cNvSpPr>
            <a:spLocks noGrp="1"/>
          </p:cNvSpPr>
          <p:nvPr>
            <p:ph idx="1"/>
          </p:nvPr>
        </p:nvSpPr>
        <p:spPr>
          <a:xfrm>
            <a:off x="7957973" y="763523"/>
            <a:ext cx="3511296" cy="5330952"/>
          </a:xfrm>
        </p:spPr>
        <p:txBody>
          <a:bodyPr anchor="ctr">
            <a:normAutofit/>
          </a:bodyPr>
          <a:lstStyle/>
          <a:p>
            <a:r>
              <a:rPr lang="en-US" sz="3200" u="sng" dirty="0">
                <a:solidFill>
                  <a:srgbClr val="FFFFFF"/>
                </a:solidFill>
              </a:rPr>
              <a:t>Do Not </a:t>
            </a:r>
            <a:r>
              <a:rPr lang="en-US" sz="3200" dirty="0">
                <a:solidFill>
                  <a:srgbClr val="FFFFFF"/>
                </a:solidFill>
              </a:rPr>
              <a:t>dispatch public safety on </a:t>
            </a:r>
          </a:p>
          <a:p>
            <a:pPr marL="457200" indent="-457200">
              <a:buFont typeface="Arial" pitchFamily="34" charset="0"/>
              <a:buChar char="•"/>
            </a:pPr>
            <a:r>
              <a:rPr lang="en-US" sz="3200" dirty="0">
                <a:solidFill>
                  <a:srgbClr val="FFFFFF"/>
                </a:solidFill>
              </a:rPr>
              <a:t>Power outages</a:t>
            </a:r>
          </a:p>
          <a:p>
            <a:pPr marL="457200" indent="-457200">
              <a:buFont typeface="Arial" pitchFamily="34" charset="0"/>
              <a:buChar char="•"/>
            </a:pPr>
            <a:r>
              <a:rPr lang="en-US" sz="3200" dirty="0">
                <a:solidFill>
                  <a:srgbClr val="FFFFFF"/>
                </a:solidFill>
              </a:rPr>
              <a:t>Weather related signals</a:t>
            </a:r>
          </a:p>
          <a:p>
            <a:pPr marL="457200" indent="-457200">
              <a:buFont typeface="Arial" pitchFamily="34" charset="0"/>
              <a:buChar char="•"/>
            </a:pPr>
            <a:r>
              <a:rPr lang="en-US" sz="3200" dirty="0">
                <a:solidFill>
                  <a:srgbClr val="FFFFFF"/>
                </a:solidFill>
              </a:rPr>
              <a:t>Low battery signals</a:t>
            </a:r>
          </a:p>
          <a:p>
            <a:pPr marL="457200" indent="-457200">
              <a:buFont typeface="Arial" pitchFamily="34" charset="0"/>
              <a:buChar char="•"/>
            </a:pPr>
            <a:r>
              <a:rPr lang="en-US" sz="3200" dirty="0">
                <a:solidFill>
                  <a:srgbClr val="FFFFFF"/>
                </a:solidFill>
              </a:rPr>
              <a:t>Temperature sensors</a:t>
            </a:r>
          </a:p>
        </p:txBody>
      </p:sp>
      <p:sp>
        <p:nvSpPr>
          <p:cNvPr id="20483" name="Slide Number Placeholder 3"/>
          <p:cNvSpPr>
            <a:spLocks noGrp="1"/>
          </p:cNvSpPr>
          <p:nvPr>
            <p:ph type="sldNum" sz="quarter" idx="12"/>
          </p:nvPr>
        </p:nvSpPr>
        <p:spPr>
          <a:xfrm>
            <a:off x="10751306" y="6535157"/>
            <a:ext cx="7179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8E0B48C3-8551-4B66-9D21-E96C472F1A6F}" type="slidenum">
              <a:rPr lang="en-US" sz="1050">
                <a:solidFill>
                  <a:schemeClr val="tx1">
                    <a:lumMod val="50000"/>
                    <a:lumOff val="50000"/>
                  </a:schemeClr>
                </a:solidFill>
              </a:rPr>
              <a:pPr>
                <a:spcAft>
                  <a:spcPts val="600"/>
                </a:spcAft>
              </a:pPr>
              <a:t>30</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889877D2-4131-19BB-8C05-ABE9430DE4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592136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1" y="3910744"/>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2474" y="3972183"/>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31</a:t>
            </a:fld>
            <a:endParaRPr lang="en-US">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r>
              <a:rPr lang="en-US" sz="3000" dirty="0">
                <a:latin typeface="+mj-lt"/>
              </a:rPr>
              <a:t>Tell your monitoring company to use Enhanced Call Verification (ECV)</a:t>
            </a: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5775" y="1676401"/>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pic>
        <p:nvPicPr>
          <p:cNvPr id="2" name="Picture 1" descr="Logo, company name&#10;&#10;Description automatically generated">
            <a:extLst>
              <a:ext uri="{FF2B5EF4-FFF2-40B4-BE49-F238E27FC236}">
                <a16:creationId xmlns:a16="http://schemas.microsoft.com/office/drawing/2014/main" id="{104D5658-F5AF-1FB0-3450-CF996D6B20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099012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0" kern="1200">
                <a:solidFill>
                  <a:schemeClr val="bg1"/>
                </a:solidFill>
                <a:latin typeface="+mj-lt"/>
                <a:ea typeface="+mj-ea"/>
                <a:cs typeface="+mj-cs"/>
              </a:rPr>
              <a:t>Cancel False Alarms</a:t>
            </a:r>
          </a:p>
        </p:txBody>
      </p:sp>
      <p:cxnSp>
        <p:nvCxnSpPr>
          <p:cNvPr id="15" name="Straight Connector 1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BF85AE0-3872-5753-4F14-DF04D8F45727}"/>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3600" dirty="0">
                <a:solidFill>
                  <a:schemeClr val="bg1"/>
                </a:solidFill>
              </a:rPr>
              <a:t>Follow your alarm companies instructions to cancel all false alarms</a:t>
            </a:r>
          </a:p>
        </p:txBody>
      </p:sp>
      <p:pic>
        <p:nvPicPr>
          <p:cNvPr id="6" name="Picture 2" descr="C:\Users\Brad\Documents\FARA\Training &amp; Certification\Online Training\False Alarm Reduction 101\Images\Falsealarm[1].jpg">
            <a:extLst>
              <a:ext uri="{FF2B5EF4-FFF2-40B4-BE49-F238E27FC236}">
                <a16:creationId xmlns:a16="http://schemas.microsoft.com/office/drawing/2014/main" id="{E3913CFC-6EBA-3B6B-E8D4-4138E7835F1E}"/>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32092" r="14545" b="-1"/>
          <a:stretch/>
        </p:blipFill>
        <p:spPr bwMode="auto">
          <a:xfrm>
            <a:off x="5890998" y="484632"/>
            <a:ext cx="5036087" cy="57332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7D2B1549-1322-4C6D-8438-A27A568E9BF2}" type="slidenum">
              <a:rPr lang="en-US"/>
              <a:pPr>
                <a:lnSpc>
                  <a:spcPct val="90000"/>
                </a:lnSpc>
                <a:spcAft>
                  <a:spcPts val="600"/>
                </a:spcAft>
                <a:defRPr/>
              </a:pPr>
              <a:t>32</a:t>
            </a:fld>
            <a:endParaRPr lang="en-US"/>
          </a:p>
        </p:txBody>
      </p:sp>
      <p:pic>
        <p:nvPicPr>
          <p:cNvPr id="8" name="Picture 7" descr="Logo, company name&#10;&#10;Description automatically generated">
            <a:extLst>
              <a:ext uri="{FF2B5EF4-FFF2-40B4-BE49-F238E27FC236}">
                <a16:creationId xmlns:a16="http://schemas.microsoft.com/office/drawing/2014/main" id="{D496AB0D-B1D5-01B3-2FD1-B35AC02697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1455800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Rectangle 103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Ask For Help!</a:t>
            </a:r>
          </a:p>
        </p:txBody>
      </p:sp>
      <p:sp>
        <p:nvSpPr>
          <p:cNvPr id="7" name="Rounded Rectangle 5"/>
          <p:cNvSpPr>
            <a:spLocks noChangeArrowheads="1"/>
          </p:cNvSpPr>
          <p:nvPr/>
        </p:nvSpPr>
        <p:spPr bwMode="auto">
          <a:xfrm>
            <a:off x="1424904" y="2494450"/>
            <a:ext cx="4668205" cy="3563159"/>
          </a:xfrm>
          <a:prstGeom prst="roundRect">
            <a:avLst>
              <a:gd name="adj" fmla="val 16667"/>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200" dirty="0"/>
              <a:t>Ask your alarm company for help</a:t>
            </a:r>
          </a:p>
          <a:p>
            <a:pPr marL="457200" indent="-228600">
              <a:lnSpc>
                <a:spcPct val="90000"/>
              </a:lnSpc>
              <a:spcAft>
                <a:spcPts val="600"/>
              </a:spcAft>
              <a:buFont typeface="Arial" panose="020B0604020202020204" pitchFamily="34" charset="0"/>
              <a:buChar char="•"/>
            </a:pPr>
            <a:r>
              <a:rPr lang="en-US" sz="3200" dirty="0"/>
              <a:t>To train new users</a:t>
            </a:r>
          </a:p>
          <a:p>
            <a:pPr marL="457200" indent="-228600">
              <a:lnSpc>
                <a:spcPct val="90000"/>
              </a:lnSpc>
              <a:spcAft>
                <a:spcPts val="600"/>
              </a:spcAft>
              <a:buFont typeface="Arial" panose="020B0604020202020204" pitchFamily="34" charset="0"/>
              <a:buChar char="•"/>
            </a:pPr>
            <a:r>
              <a:rPr lang="en-US" sz="3200" dirty="0"/>
              <a:t>Find the cause for each false alarm</a:t>
            </a:r>
          </a:p>
          <a:p>
            <a:pPr marL="457200" indent="-228600">
              <a:lnSpc>
                <a:spcPct val="90000"/>
              </a:lnSpc>
              <a:spcAft>
                <a:spcPts val="600"/>
              </a:spcAft>
              <a:buFont typeface="Arial" panose="020B0604020202020204" pitchFamily="34" charset="0"/>
              <a:buChar char="•"/>
            </a:pPr>
            <a:r>
              <a:rPr lang="en-US" sz="3200" dirty="0"/>
              <a:t>Plan for a new addition or remodel</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bwMode="auto">
          <a:xfrm>
            <a:off x="6098892" y="2889910"/>
            <a:ext cx="4802404" cy="27683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D82C7315-8CD4-486C-8F67-87091EC90089}" type="slidenum">
              <a:rPr lang="en-US" sz="1000"/>
              <a:pPr>
                <a:spcAft>
                  <a:spcPts val="600"/>
                </a:spcAft>
              </a:pPr>
              <a:t>33</a:t>
            </a:fld>
            <a:endParaRPr lang="en-US" sz="1000"/>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b="0" kern="1200">
                <a:solidFill>
                  <a:srgbClr val="FFFFFF"/>
                </a:solidFill>
                <a:latin typeface="+mj-lt"/>
                <a:ea typeface="+mj-ea"/>
                <a:cs typeface="+mj-cs"/>
              </a:rPr>
              <a:t>Maintain Your Alarm</a:t>
            </a:r>
          </a:p>
        </p:txBody>
      </p:sp>
      <p:sp>
        <p:nvSpPr>
          <p:cNvPr id="16394" name="Rectangle 1639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730"/>
          <a:stretch/>
        </p:blipFill>
        <p:spPr bwMode="auto">
          <a:xfrm>
            <a:off x="1992870" y="2660287"/>
            <a:ext cx="3727657"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639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p:txBody>
      </p:sp>
      <p:sp>
        <p:nvSpPr>
          <p:cNvPr id="3" name="Slide Number Placeholder 2"/>
          <p:cNvSpPr>
            <a:spLocks noGrp="1"/>
          </p:cNvSpPr>
          <p:nvPr>
            <p:ph type="sldNum" sz="quarter" idx="12"/>
          </p:nvPr>
        </p:nvSpPr>
        <p:spPr>
          <a:xfrm>
            <a:off x="10480391" y="6535157"/>
            <a:ext cx="973667" cy="274320"/>
          </a:xfrm>
          <a:prstGeom prst="ellipse">
            <a:avLst/>
          </a:prstGeom>
        </p:spPr>
        <p:txBody>
          <a:bodyPr vert="horz" lIns="91440" tIns="45720" rIns="91440" bIns="45720" rtlCol="0" anchor="ctr">
            <a:normAutofit/>
          </a:bodyPr>
          <a:lstStyle/>
          <a:p>
            <a:pPr>
              <a:lnSpc>
                <a:spcPct val="90000"/>
              </a:lnSpc>
              <a:spcAft>
                <a:spcPts val="600"/>
              </a:spcAft>
              <a:defRPr/>
            </a:pPr>
            <a:fld id="{7D2B1549-1322-4C6D-8438-A27A568E9BF2}" type="slidenum">
              <a:rPr lang="en-US" sz="700">
                <a:solidFill>
                  <a:schemeClr val="tx1">
                    <a:lumMod val="50000"/>
                    <a:lumOff val="50000"/>
                  </a:schemeClr>
                </a:solidFill>
              </a:rPr>
              <a:pPr>
                <a:lnSpc>
                  <a:spcPct val="90000"/>
                </a:lnSpc>
                <a:spcAft>
                  <a:spcPts val="600"/>
                </a:spcAft>
                <a:defRPr/>
              </a:pPr>
              <a:t>34</a:t>
            </a:fld>
            <a:endParaRPr lang="en-US" sz="70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17" r="-3"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35</a:t>
            </a:fld>
            <a:endParaRPr lang="en-US" sz="105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36</a:t>
            </a:fld>
            <a:endParaRPr lang="en-US">
              <a:solidFill>
                <a:schemeClr val="tx1">
                  <a:alpha val="80000"/>
                </a:schemeClr>
              </a:solidFill>
            </a:endParaRPr>
          </a:p>
        </p:txBody>
      </p:sp>
      <p:pic>
        <p:nvPicPr>
          <p:cNvPr id="11" name="Picture 10" descr="Logo, company name&#10;&#10;Description automatically generated">
            <a:extLst>
              <a:ext uri="{FF2B5EF4-FFF2-40B4-BE49-F238E27FC236}">
                <a16:creationId xmlns:a16="http://schemas.microsoft.com/office/drawing/2014/main" id="{3E07B2BC-0F59-DE50-F9F2-95ABFAF44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58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b="1" kern="1200">
                <a:solidFill>
                  <a:srgbClr val="FFFFFF"/>
                </a:solidFill>
                <a:latin typeface="+mj-lt"/>
                <a:ea typeface="+mj-ea"/>
                <a:cs typeface="+mj-cs"/>
              </a:rPr>
              <a:t>Contact Us</a:t>
            </a:r>
          </a:p>
        </p:txBody>
      </p:sp>
      <p:sp>
        <p:nvSpPr>
          <p:cNvPr id="13321" name="Rectangle 1332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6744" y="3225323"/>
            <a:ext cx="6579910" cy="2516815"/>
          </a:xfrm>
          <a:prstGeom prst="rect">
            <a:avLst/>
          </a:prstGeom>
        </p:spPr>
      </p:pic>
      <p:sp>
        <p:nvSpPr>
          <p:cNvPr id="13323" name="Rectangle 133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7787148" y="917725"/>
            <a:ext cx="3838108" cy="4852362"/>
          </a:xfrm>
        </p:spPr>
        <p:txBody>
          <a:bodyPr vert="horz" lIns="91440" tIns="45720" rIns="91440" bIns="45720" rtlCol="0" anchor="ctr">
            <a:normAutofit/>
          </a:bodyPr>
          <a:lstStyle/>
          <a:p>
            <a:pPr marL="0" indent="0" algn="ctr">
              <a:spcAft>
                <a:spcPts val="600"/>
              </a:spcAft>
              <a:buNone/>
            </a:pPr>
            <a:r>
              <a:rPr lang="en-US" sz="2400" b="1" dirty="0">
                <a:solidFill>
                  <a:srgbClr val="FFFFFF"/>
                </a:solidFill>
              </a:rPr>
              <a:t>False Alarm Reduction Association</a:t>
            </a:r>
            <a:br>
              <a:rPr lang="en-US" sz="2400" b="1" dirty="0">
                <a:solidFill>
                  <a:srgbClr val="FFFFFF"/>
                </a:solidFill>
              </a:rPr>
            </a:br>
            <a:r>
              <a:rPr lang="en-US" sz="2400" dirty="0">
                <a:solidFill>
                  <a:srgbClr val="FFFFFF"/>
                </a:solidFill>
              </a:rPr>
              <a:t>10024 Vanderbilt Circle #4</a:t>
            </a:r>
            <a:br>
              <a:rPr lang="en-US" sz="2400" dirty="0">
                <a:solidFill>
                  <a:srgbClr val="FFFFFF"/>
                </a:solidFill>
              </a:rPr>
            </a:br>
            <a:r>
              <a:rPr lang="en-US" sz="2400" dirty="0">
                <a:solidFill>
                  <a:srgbClr val="FFFFFF"/>
                </a:solidFill>
              </a:rPr>
              <a:t>Rockville MD 20850</a:t>
            </a:r>
          </a:p>
          <a:p>
            <a:pPr marL="0" indent="0" algn="ctr">
              <a:spcAft>
                <a:spcPts val="600"/>
              </a:spcAft>
              <a:buNone/>
            </a:pPr>
            <a:r>
              <a:rPr lang="en-US" sz="2400" dirty="0">
                <a:solidFill>
                  <a:srgbClr val="FFFFFF"/>
                </a:solidFill>
              </a:rPr>
              <a:t>301- 519-9237 </a:t>
            </a:r>
          </a:p>
          <a:p>
            <a:pPr marL="0" indent="0" algn="ctr">
              <a:spcAft>
                <a:spcPts val="600"/>
              </a:spcAft>
              <a:buNone/>
            </a:pPr>
            <a:r>
              <a:rPr lang="en-US" sz="2400" dirty="0">
                <a:solidFill>
                  <a:srgbClr val="FFFFFF"/>
                </a:solidFill>
              </a:rPr>
              <a:t>Brad Shipp, Executive Director</a:t>
            </a:r>
            <a:br>
              <a:rPr lang="en-US" sz="2400" dirty="0">
                <a:solidFill>
                  <a:srgbClr val="FFFFFF"/>
                </a:solidFill>
              </a:rPr>
            </a:br>
            <a:r>
              <a:rPr lang="en-US" sz="2000" dirty="0">
                <a:solidFill>
                  <a:schemeClr val="bg1"/>
                </a:solidFill>
                <a:hlinkClick r:id="rId3">
                  <a:extLst>
                    <a:ext uri="{A12FA001-AC4F-418D-AE19-62706E023703}">
                      <ahyp:hlinkClr xmlns:ahyp="http://schemas.microsoft.com/office/drawing/2018/hyperlinkcolor" val="tx"/>
                    </a:ext>
                  </a:extLst>
                </a:hlinkClick>
              </a:rPr>
              <a:t>bradshipp@4yoursolution.com</a:t>
            </a:r>
            <a:endParaRPr lang="en-US" sz="2000" dirty="0">
              <a:solidFill>
                <a:schemeClr val="bg1"/>
              </a:solidFill>
            </a:endParaRPr>
          </a:p>
          <a:p>
            <a:pPr marL="0" indent="0" algn="ctr">
              <a:spcAft>
                <a:spcPts val="600"/>
              </a:spcAft>
              <a:buNone/>
            </a:pPr>
            <a:r>
              <a:rPr lang="en-US" dirty="0">
                <a:solidFill>
                  <a:schemeClr val="bg1"/>
                </a:solidFill>
                <a:hlinkClick r:id="rId4">
                  <a:extLst>
                    <a:ext uri="{A12FA001-AC4F-418D-AE19-62706E023703}">
                      <ahyp:hlinkClr xmlns:ahyp="http://schemas.microsoft.com/office/drawing/2018/hyperlinkcolor" val="tx"/>
                    </a:ext>
                  </a:extLst>
                </a:hlinkClick>
              </a:rPr>
              <a:t>www.faraonline.org</a:t>
            </a:r>
            <a:endParaRPr lang="en-US" dirty="0">
              <a:solidFill>
                <a:schemeClr val="bg1"/>
              </a:solidFill>
            </a:endParaRPr>
          </a:p>
        </p:txBody>
      </p:sp>
      <p:sp>
        <p:nvSpPr>
          <p:cNvPr id="1331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sz="1050">
                <a:solidFill>
                  <a:schemeClr val="tx1">
                    <a:lumMod val="50000"/>
                    <a:lumOff val="50000"/>
                  </a:schemeClr>
                </a:solidFill>
                <a:latin typeface="+mn-lt"/>
              </a:rPr>
              <a:pPr eaLnBrk="1" hangingPunct="1">
                <a:spcAft>
                  <a:spcPts val="600"/>
                </a:spcAft>
              </a:pPr>
              <a:t>37</a:t>
            </a:fld>
            <a:endParaRPr lang="en-US" sz="1050">
              <a:solidFill>
                <a:schemeClr val="tx1">
                  <a:lumMod val="50000"/>
                  <a:lumOff val="50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t>Impacts of False Alarms</a:t>
            </a:r>
          </a:p>
        </p:txBody>
      </p:sp>
      <p:sp>
        <p:nvSpPr>
          <p:cNvPr id="92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dirty="0"/>
              <a:t>Takes officers and fire fighters away from real emergencies</a:t>
            </a:r>
          </a:p>
          <a:p>
            <a:r>
              <a:rPr lang="en-US" dirty="0"/>
              <a:t>Delay response when you really need it</a:t>
            </a:r>
          </a:p>
          <a:p>
            <a:r>
              <a:rPr lang="en-US" dirty="0"/>
              <a:t>Wastes public resources</a:t>
            </a:r>
          </a:p>
          <a:p>
            <a:endParaRPr lang="en-US" sz="2200" dirty="0"/>
          </a:p>
          <a:p>
            <a:endParaRPr lang="en-US" sz="2200" dirty="0"/>
          </a:p>
        </p:txBody>
      </p:sp>
      <p:pic>
        <p:nvPicPr>
          <p:cNvPr id="6" name="Content Placeholder 5" descr="A picture containing person, standing, outdoor, posing&#10;&#10;Description automatically generated">
            <a:extLst>
              <a:ext uri="{FF2B5EF4-FFF2-40B4-BE49-F238E27FC236}">
                <a16:creationId xmlns:a16="http://schemas.microsoft.com/office/drawing/2014/main" id="{3AAB21DE-37B6-669C-E498-F3F577EF14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A5D3B997-F503-48FB-A8DF-43BFE5A9E60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78056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b="0" kern="1200" dirty="0">
                <a:solidFill>
                  <a:schemeClr val="bg1"/>
                </a:solidFill>
                <a:latin typeface="+mj-lt"/>
                <a:ea typeface="+mj-ea"/>
                <a:cs typeface="+mj-cs"/>
              </a:rPr>
              <a:t>False Alarm </a:t>
            </a:r>
            <a:r>
              <a:rPr lang="en-US" sz="3000" dirty="0">
                <a:solidFill>
                  <a:schemeClr val="bg1"/>
                </a:solidFill>
              </a:rPr>
              <a:t>I</a:t>
            </a:r>
            <a:r>
              <a:rPr lang="en-US" sz="3000" b="0" kern="1200" dirty="0">
                <a:solidFill>
                  <a:schemeClr val="bg1"/>
                </a:solidFill>
                <a:latin typeface="+mj-lt"/>
                <a:ea typeface="+mj-ea"/>
                <a:cs typeface="+mj-cs"/>
              </a:rPr>
              <a:t>mpacts</a:t>
            </a:r>
          </a:p>
        </p:txBody>
      </p:sp>
      <p:pic>
        <p:nvPicPr>
          <p:cNvPr id="1027" name="Picture 3" descr="C:\Users\Brad\Pictures\Photos\Fire\FireTruckCollision-06.jpg"/>
          <p:cNvPicPr>
            <a:picLocks noChangeAspect="1" noChangeArrowheads="1"/>
          </p:cNvPicPr>
          <p:nvPr/>
        </p:nvPicPr>
        <p:blipFill rotWithShape="1">
          <a:blip r:embed="rId3">
            <a:extLst>
              <a:ext uri="{28A0092B-C50C-407E-A947-70E740481C1C}">
                <a14:useLocalDpi xmlns:a14="http://schemas.microsoft.com/office/drawing/2010/main"/>
              </a:ext>
            </a:extLst>
          </a:blip>
          <a:srcRect l="645"/>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8" name="Straight Connector 922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9221" name="Rounded Rectangle 4"/>
          <p:cNvSpPr>
            <a:spLocks noChangeArrowheads="1"/>
          </p:cNvSpPr>
          <p:nvPr/>
        </p:nvSpPr>
        <p:spPr bwMode="auto">
          <a:xfrm>
            <a:off x="4945336" y="4615840"/>
            <a:ext cx="6609921" cy="1526741"/>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solidFill>
                  <a:schemeClr val="bg1"/>
                </a:solidFill>
              </a:rPr>
              <a:t>Endangers responding authorities and the whole community</a:t>
            </a:r>
          </a:p>
        </p:txBody>
      </p:sp>
      <p:sp>
        <p:nvSpPr>
          <p:cNvPr id="9220"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1CB5C6E-EBD8-48AA-9EF1-8C0740578CC2}" type="slidenum">
              <a:rPr lang="en-US" smtClean="0">
                <a:solidFill>
                  <a:schemeClr val="tx1">
                    <a:tint val="75000"/>
                  </a:schemeClr>
                </a:solidFill>
                <a:latin typeface="+mn-lt"/>
              </a:rPr>
              <a:pPr eaLnBrk="1" hangingPunct="1">
                <a:spcAft>
                  <a:spcPts val="600"/>
                </a:spcAft>
              </a:pPr>
              <a:t>5</a:t>
            </a:fld>
            <a:endParaRPr lang="en-US">
              <a:solidFill>
                <a:schemeClr val="tx1">
                  <a:tint val="75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AF20F9C7-8CE3-8D8B-B149-1AAB2DFA6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E5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Title 1"/>
          <p:cNvSpPr>
            <a:spLocks noGrp="1"/>
          </p:cNvSpPr>
          <p:nvPr>
            <p:ph type="title"/>
          </p:nvPr>
        </p:nvSpPr>
        <p:spPr>
          <a:xfrm>
            <a:off x="524256" y="516804"/>
            <a:ext cx="6594189" cy="1625210"/>
          </a:xfrm>
        </p:spPr>
        <p:txBody>
          <a:bodyPr>
            <a:normAutofit/>
          </a:bodyPr>
          <a:lstStyle/>
          <a:p>
            <a:pPr eaLnBrk="1" hangingPunct="1"/>
            <a:r>
              <a:rPr lang="en-US">
                <a:solidFill>
                  <a:srgbClr val="FFFFFF"/>
                </a:solidFill>
              </a:rPr>
              <a:t>Another False Alarm</a:t>
            </a:r>
          </a:p>
        </p:txBody>
      </p:sp>
      <p:sp>
        <p:nvSpPr>
          <p:cNvPr id="29707" name="Rectangle 2970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Brad\Pictures\FalseAlarm Prevention\See-no-evil-hear-no-evil-speak-no-evil.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25441" y="2660287"/>
            <a:ext cx="4862516" cy="3646887"/>
          </a:xfrm>
          <a:prstGeom prst="rect">
            <a:avLst/>
          </a:prstGeom>
          <a:noFill/>
          <a:extLst>
            <a:ext uri="{909E8E84-426E-40DD-AFC4-6F175D3DCCD1}">
              <a14:hiddenFill xmlns:a14="http://schemas.microsoft.com/office/drawing/2010/main">
                <a:solidFill>
                  <a:srgbClr val="FFFFFF"/>
                </a:solidFill>
              </a14:hiddenFill>
            </a:ext>
          </a:extLst>
        </p:spPr>
      </p:pic>
      <p:sp>
        <p:nvSpPr>
          <p:cNvPr id="29709" name="Rectangle 2970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Slide Number Placeholder 3"/>
          <p:cNvSpPr>
            <a:spLocks noGrp="1"/>
          </p:cNvSpPr>
          <p:nvPr>
            <p:ph type="sldNum" sz="quarter" idx="12"/>
          </p:nvPr>
        </p:nvSpPr>
        <p:spPr>
          <a:xfrm>
            <a:off x="10480391" y="6535157"/>
            <a:ext cx="973667" cy="274320"/>
          </a:xfrm>
        </p:spPr>
        <p:txBody>
          <a:bodyPr>
            <a:normAutofit/>
          </a:bodyPr>
          <a:lstStyle/>
          <a:p>
            <a:pPr fontAlgn="base">
              <a:spcBef>
                <a:spcPct val="0"/>
              </a:spcBef>
              <a:spcAft>
                <a:spcPts val="600"/>
              </a:spcAft>
              <a:defRPr/>
            </a:pPr>
            <a:fld id="{ACFD581A-A455-424B-BF72-AFCCD791B90A}" type="slidenum">
              <a:rPr lang="en-US" sz="1050">
                <a:solidFill>
                  <a:schemeClr val="tx1">
                    <a:lumMod val="50000"/>
                    <a:lumOff val="50000"/>
                  </a:schemeClr>
                </a:solidFill>
              </a:rPr>
              <a:pPr fontAlgn="base">
                <a:spcBef>
                  <a:spcPct val="0"/>
                </a:spcBef>
                <a:spcAft>
                  <a:spcPts val="600"/>
                </a:spcAft>
                <a:defRPr/>
              </a:pPr>
              <a:t>6</a:t>
            </a:fld>
            <a:endParaRPr lang="en-US" sz="1050">
              <a:solidFill>
                <a:schemeClr val="tx1">
                  <a:lumMod val="50000"/>
                  <a:lumOff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9477475"/>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9BDA306E-3E27-7665-0C0D-E316304034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82619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Impacts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May make you reluctant to arm your system, exposing your business to undetected theft</a:t>
            </a:r>
          </a:p>
        </p:txBody>
      </p:sp>
      <p:grpSp>
        <p:nvGrpSpPr>
          <p:cNvPr id="9" name="Group 8">
            <a:extLst>
              <a:ext uri="{FF2B5EF4-FFF2-40B4-BE49-F238E27FC236}">
                <a16:creationId xmlns:a16="http://schemas.microsoft.com/office/drawing/2014/main" id="{590C5834-F2A6-07C7-3B8C-67B51AB8367C}"/>
              </a:ext>
            </a:extLst>
          </p:cNvPr>
          <p:cNvGrpSpPr/>
          <p:nvPr/>
        </p:nvGrpSpPr>
        <p:grpSpPr>
          <a:xfrm>
            <a:off x="1488518" y="2660287"/>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Logo, company name&#10;&#10;Description automatically generated">
            <a:extLst>
              <a:ext uri="{FF2B5EF4-FFF2-40B4-BE49-F238E27FC236}">
                <a16:creationId xmlns:a16="http://schemas.microsoft.com/office/drawing/2014/main" id="{4CD42E4C-F7B6-C8E6-809E-61A68659D5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12944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kern="1200" dirty="0">
                <a:solidFill>
                  <a:srgbClr val="FFFFFF"/>
                </a:solidFill>
                <a:latin typeface="+mj-lt"/>
                <a:ea typeface="+mj-ea"/>
                <a:cs typeface="+mj-cs"/>
              </a:rPr>
              <a:t>Impacts Continued…</a:t>
            </a:r>
          </a:p>
        </p:txBody>
      </p:sp>
      <p:pic>
        <p:nvPicPr>
          <p:cNvPr id="6" name="Picture 6" descr="C:\Documents and Settings\scouey\Local Settings\Temporary Internet Files\Content.IE5\7D7ZU2MG\MP900177751[1].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l="26942" r="11405" b="-3"/>
          <a:stretch/>
        </p:blipFill>
        <p:spPr>
          <a:xfrm>
            <a:off x="327546" y="2454903"/>
            <a:ext cx="3442801" cy="4080254"/>
          </a:xfrm>
          <a:prstGeom prst="rect">
            <a:avLst/>
          </a:prstGeom>
          <a:noFill/>
        </p:spPr>
      </p:pic>
      <p:pic>
        <p:nvPicPr>
          <p:cNvPr id="4100" name="Picture 4" descr="C:\Users\Brad\Pictures\FalseAlarm Prevention\alarmfee - Copy.jpg"/>
          <p:cNvPicPr>
            <a:picLocks noChangeAspect="1" noChangeArrowheads="1"/>
          </p:cNvPicPr>
          <p:nvPr/>
        </p:nvPicPr>
        <p:blipFill rotWithShape="1">
          <a:blip r:embed="rId4">
            <a:extLst>
              <a:ext uri="{28A0092B-C50C-407E-A947-70E740481C1C}">
                <a14:useLocalDpi xmlns:a14="http://schemas.microsoft.com/office/drawing/2010/main"/>
              </a:ext>
            </a:extLst>
          </a:blip>
          <a:srcRect t="3105" r="-2" b="9785"/>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indent="-228600">
              <a:lnSpc>
                <a:spcPct val="90000"/>
              </a:lnSpc>
              <a:spcAft>
                <a:spcPts val="600"/>
              </a:spcAft>
              <a:buFont typeface="Arial" panose="020B0604020202020204" pitchFamily="34" charset="0"/>
              <a:buChar char="•"/>
            </a:pPr>
            <a:endParaRPr lang="en-US" sz="3600" dirty="0">
              <a:solidFill>
                <a:srgbClr val="FFFFFF"/>
              </a:solidFill>
            </a:endParaRP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10244"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338AAF90-851B-204D-E795-1527B7B9F5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8682006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Line 12"/>
          <p:cNvSpPr>
            <a:spLocks noChangeShapeType="1"/>
          </p:cNvSpPr>
          <p:nvPr/>
        </p:nvSpPr>
        <p:spPr bwMode="auto">
          <a:xfrm flipH="1">
            <a:off x="6452809" y="4369562"/>
            <a:ext cx="3069731" cy="452322"/>
          </a:xfrm>
          <a:prstGeom prst="line">
            <a:avLst/>
          </a:prstGeom>
          <a:noFill/>
          <a:ln w="50800">
            <a:solidFill>
              <a:srgbClr val="00B05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3" name="Text Box 13"/>
          <p:cNvSpPr txBox="1">
            <a:spLocks noChangeArrowheads="1"/>
          </p:cNvSpPr>
          <p:nvPr/>
        </p:nvSpPr>
        <p:spPr bwMode="auto">
          <a:xfrm rot="10800000" flipV="1">
            <a:off x="7488873" y="4668080"/>
            <a:ext cx="2033668" cy="37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Police Dispatched</a:t>
            </a:r>
            <a:endParaRPr lang="en-US" dirty="0">
              <a:latin typeface="Times New Roman" pitchFamily="18" charset="0"/>
            </a:endParaRPr>
          </a:p>
        </p:txBody>
      </p:sp>
      <p:sp>
        <p:nvSpPr>
          <p:cNvPr id="11296" name="Text Box 36"/>
          <p:cNvSpPr txBox="1">
            <a:spLocks noChangeArrowheads="1"/>
          </p:cNvSpPr>
          <p:nvPr/>
        </p:nvSpPr>
        <p:spPr bwMode="auto">
          <a:xfrm>
            <a:off x="7985842"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a:latin typeface="Times New Roman" pitchFamily="18" charset="0"/>
            </a:endParaRPr>
          </a:p>
        </p:txBody>
      </p:sp>
      <p:sp>
        <p:nvSpPr>
          <p:cNvPr id="197675" name="Rectangle 43"/>
          <p:cNvSpPr>
            <a:spLocks noGrp="1" noChangeArrowheads="1"/>
          </p:cNvSpPr>
          <p:nvPr>
            <p:ph type="title"/>
          </p:nvPr>
        </p:nvSpPr>
        <p:spPr>
          <a:solidFill>
            <a:srgbClr val="FFFF00"/>
          </a:solidFill>
        </p:spPr>
        <p:txBody>
          <a:bodyPr/>
          <a:lstStyle/>
          <a:p>
            <a:r>
              <a:rPr lang="en-US" dirty="0"/>
              <a:t>The Alarm Process</a:t>
            </a:r>
          </a:p>
        </p:txBody>
      </p:sp>
      <p:sp>
        <p:nvSpPr>
          <p:cNvPr id="12" name="Slide Number Placeholder 11"/>
          <p:cNvSpPr>
            <a:spLocks noGrp="1"/>
          </p:cNvSpPr>
          <p:nvPr>
            <p:ph type="sldNum" sz="quarter" idx="12"/>
          </p:nvPr>
        </p:nvSpPr>
        <p:spPr/>
        <p:txBody>
          <a:bodyPr/>
          <a:lstStyle/>
          <a:p>
            <a:fld id="{9450E3C1-243C-4221-866F-CD21818E6A3F}" type="slidenum">
              <a:rPr lang="en-US" smtClean="0"/>
              <a:pPr/>
              <a:t>9</a:t>
            </a:fld>
            <a:endParaRPr lang="en-US"/>
          </a:p>
        </p:txBody>
      </p:sp>
      <p:pic>
        <p:nvPicPr>
          <p:cNvPr id="11305" name="Picture 52" descr="MCTN01166_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2633" y="4283475"/>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0321" y="3460847"/>
            <a:ext cx="716443" cy="859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5842" y="3043917"/>
            <a:ext cx="1332162" cy="1004493"/>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1741"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72329" y="2253615"/>
            <a:ext cx="1416280" cy="2414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4613" y="1698486"/>
            <a:ext cx="701819" cy="731997"/>
          </a:xfrm>
          <a:prstGeom prst="rect">
            <a:avLst/>
          </a:prstGeom>
        </p:spPr>
      </p:pic>
      <p:sp>
        <p:nvSpPr>
          <p:cNvPr id="6" name="TextBox 5"/>
          <p:cNvSpPr txBox="1"/>
          <p:nvPr/>
        </p:nvSpPr>
        <p:spPr>
          <a:xfrm>
            <a:off x="2301363" y="4369562"/>
            <a:ext cx="1608197" cy="646331"/>
          </a:xfrm>
          <a:prstGeom prst="rect">
            <a:avLst/>
          </a:prstGeom>
          <a:noFill/>
        </p:spPr>
        <p:txBody>
          <a:bodyPr wrap="none" rtlCol="0">
            <a:spAutoFit/>
          </a:bodyPr>
          <a:lstStyle/>
          <a:p>
            <a:r>
              <a:rPr lang="en-US" dirty="0"/>
              <a:t>Intruder Trips </a:t>
            </a:r>
            <a:br>
              <a:rPr lang="en-US" dirty="0"/>
            </a:br>
            <a:r>
              <a:rPr lang="en-US" dirty="0"/>
              <a:t>Control Panel</a:t>
            </a:r>
          </a:p>
        </p:txBody>
      </p:sp>
      <p:sp>
        <p:nvSpPr>
          <p:cNvPr id="51" name="TextBox 50"/>
          <p:cNvSpPr txBox="1"/>
          <p:nvPr/>
        </p:nvSpPr>
        <p:spPr>
          <a:xfrm>
            <a:off x="5755638" y="1671692"/>
            <a:ext cx="3865161" cy="369332"/>
          </a:xfrm>
          <a:prstGeom prst="rect">
            <a:avLst/>
          </a:prstGeom>
          <a:noFill/>
        </p:spPr>
        <p:txBody>
          <a:bodyPr wrap="none" rtlCol="0">
            <a:spAutoFit/>
          </a:bodyPr>
          <a:lstStyle/>
          <a:p>
            <a:r>
              <a:rPr lang="en-US" dirty="0"/>
              <a:t>Siren Sounds- But Silent On Holdup</a:t>
            </a:r>
          </a:p>
        </p:txBody>
      </p:sp>
      <p:sp>
        <p:nvSpPr>
          <p:cNvPr id="52" name="TextBox 51"/>
          <p:cNvSpPr txBox="1"/>
          <p:nvPr/>
        </p:nvSpPr>
        <p:spPr>
          <a:xfrm>
            <a:off x="6888562" y="3429001"/>
            <a:ext cx="2783767" cy="646331"/>
          </a:xfrm>
          <a:prstGeom prst="rect">
            <a:avLst/>
          </a:prstGeom>
          <a:noFill/>
        </p:spPr>
        <p:txBody>
          <a:bodyPr wrap="square" rtlCol="0">
            <a:spAutoFit/>
          </a:bodyPr>
          <a:lstStyle/>
          <a:p>
            <a:r>
              <a:rPr lang="en-US" dirty="0"/>
              <a:t>Alarm Sent to Alarm Company Central Station</a:t>
            </a:r>
          </a:p>
        </p:txBody>
      </p:sp>
      <p:sp>
        <p:nvSpPr>
          <p:cNvPr id="53" name="Line 12"/>
          <p:cNvSpPr>
            <a:spLocks noChangeShapeType="1"/>
          </p:cNvSpPr>
          <p:nvPr/>
        </p:nvSpPr>
        <p:spPr bwMode="auto">
          <a:xfrm flipV="1">
            <a:off x="3380503" y="3546162"/>
            <a:ext cx="1036638" cy="344503"/>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2"/>
          <p:cNvSpPr>
            <a:spLocks noChangeShapeType="1"/>
          </p:cNvSpPr>
          <p:nvPr/>
        </p:nvSpPr>
        <p:spPr bwMode="auto">
          <a:xfrm flipV="1">
            <a:off x="5061663"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2"/>
          <p:cNvSpPr>
            <a:spLocks noChangeShapeType="1"/>
          </p:cNvSpPr>
          <p:nvPr/>
        </p:nvSpPr>
        <p:spPr bwMode="auto">
          <a:xfrm flipV="1">
            <a:off x="5889595" y="3092705"/>
            <a:ext cx="975485" cy="453457"/>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
          <p:cNvSpPr>
            <a:spLocks noChangeShapeType="1"/>
          </p:cNvSpPr>
          <p:nvPr/>
        </p:nvSpPr>
        <p:spPr bwMode="auto">
          <a:xfrm>
            <a:off x="8698439" y="2852604"/>
            <a:ext cx="824102" cy="498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6"/>
          <p:cNvSpPr/>
          <p:nvPr/>
        </p:nvSpPr>
        <p:spPr>
          <a:xfrm>
            <a:off x="9375814" y="5044580"/>
            <a:ext cx="1682384" cy="1200329"/>
          </a:xfrm>
          <a:prstGeom prst="rect">
            <a:avLst/>
          </a:prstGeom>
        </p:spPr>
        <p:txBody>
          <a:bodyPr wrap="none">
            <a:spAutoFit/>
          </a:bodyPr>
          <a:lstStyle/>
          <a:p>
            <a:r>
              <a:rPr lang="en-US" dirty="0"/>
              <a:t>Alarm Company</a:t>
            </a:r>
            <a:br>
              <a:rPr lang="en-US" dirty="0"/>
            </a:br>
            <a:r>
              <a:rPr lang="en-US" dirty="0"/>
              <a:t>Calls to Verify</a:t>
            </a:r>
          </a:p>
          <a:p>
            <a:r>
              <a:rPr lang="en-US" dirty="0"/>
              <a:t>Then Calls</a:t>
            </a:r>
            <a:br>
              <a:rPr lang="en-US" dirty="0"/>
            </a:br>
            <a:r>
              <a:rPr lang="en-US" dirty="0"/>
              <a:t>Public Safety</a:t>
            </a:r>
          </a:p>
        </p:txBody>
      </p:sp>
      <p:sp>
        <p:nvSpPr>
          <p:cNvPr id="9" name="Rectangle 8"/>
          <p:cNvSpPr/>
          <p:nvPr/>
        </p:nvSpPr>
        <p:spPr>
          <a:xfrm>
            <a:off x="2359742" y="6135470"/>
            <a:ext cx="1619919" cy="646331"/>
          </a:xfrm>
          <a:prstGeom prst="rect">
            <a:avLst/>
          </a:prstGeom>
        </p:spPr>
        <p:txBody>
          <a:bodyPr wrap="square">
            <a:spAutoFit/>
          </a:bodyPr>
          <a:lstStyle/>
          <a:p>
            <a:r>
              <a:rPr lang="en-US" dirty="0"/>
              <a:t>Fire Trips </a:t>
            </a:r>
            <a:br>
              <a:rPr lang="en-US" dirty="0"/>
            </a:br>
            <a:r>
              <a:rPr lang="en-US" dirty="0"/>
              <a:t>Control Panel</a:t>
            </a:r>
          </a:p>
        </p:txBody>
      </p:sp>
      <p:sp>
        <p:nvSpPr>
          <p:cNvPr id="61" name="Line 12"/>
          <p:cNvSpPr>
            <a:spLocks noChangeShapeType="1"/>
          </p:cNvSpPr>
          <p:nvPr/>
        </p:nvSpPr>
        <p:spPr bwMode="auto">
          <a:xfrm flipV="1">
            <a:off x="5889594" y="3431136"/>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2"/>
          <p:cNvSpPr>
            <a:spLocks noChangeShapeType="1"/>
          </p:cNvSpPr>
          <p:nvPr/>
        </p:nvSpPr>
        <p:spPr bwMode="auto">
          <a:xfrm flipV="1">
            <a:off x="5320553" y="2430482"/>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3" name="Line 12"/>
          <p:cNvSpPr>
            <a:spLocks noChangeShapeType="1"/>
          </p:cNvSpPr>
          <p:nvPr/>
        </p:nvSpPr>
        <p:spPr bwMode="auto">
          <a:xfrm>
            <a:off x="8631441" y="3127209"/>
            <a:ext cx="891100" cy="192224"/>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
          <p:cNvSpPr>
            <a:spLocks noChangeShapeType="1"/>
          </p:cNvSpPr>
          <p:nvPr/>
        </p:nvSpPr>
        <p:spPr bwMode="auto">
          <a:xfrm flipH="1">
            <a:off x="6096153" y="4692727"/>
            <a:ext cx="3959788" cy="1203495"/>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1028" name="Picture 4" descr="C:\Users\Brad\AppData\Local\Microsoft\Windows\Temporary Internet Files\Content.IE5\HCPMOREV\MC900318282[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17141" y="5687558"/>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783842" y="5799423"/>
            <a:ext cx="2021410" cy="3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Fire Dispatched</a:t>
            </a:r>
            <a:endParaRPr lang="en-US" dirty="0">
              <a:latin typeface="Times New Roman" pitchFamily="18" charset="0"/>
            </a:endParaRPr>
          </a:p>
        </p:txBody>
      </p:sp>
      <p:sp>
        <p:nvSpPr>
          <p:cNvPr id="3" name="AutoShape 2"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587501" y="-10683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739901" y="-9159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08507" y="1591329"/>
            <a:ext cx="922386" cy="963893"/>
          </a:xfrm>
          <a:prstGeom prst="rect">
            <a:avLst/>
          </a:prstGeom>
        </p:spPr>
      </p:pic>
      <p:sp>
        <p:nvSpPr>
          <p:cNvPr id="33" name="TextBox 32"/>
          <p:cNvSpPr txBox="1"/>
          <p:nvPr/>
        </p:nvSpPr>
        <p:spPr>
          <a:xfrm>
            <a:off x="2371463" y="2563815"/>
            <a:ext cx="1839030" cy="646331"/>
          </a:xfrm>
          <a:prstGeom prst="rect">
            <a:avLst/>
          </a:prstGeom>
          <a:noFill/>
        </p:spPr>
        <p:txBody>
          <a:bodyPr wrap="none" rtlCol="0">
            <a:spAutoFit/>
          </a:bodyPr>
          <a:lstStyle/>
          <a:p>
            <a:r>
              <a:rPr lang="en-US" dirty="0"/>
              <a:t>Employee Trips </a:t>
            </a:r>
            <a:br>
              <a:rPr lang="en-US" dirty="0"/>
            </a:br>
            <a:r>
              <a:rPr lang="en-US" dirty="0"/>
              <a:t>Control Panel</a:t>
            </a:r>
          </a:p>
        </p:txBody>
      </p:sp>
      <p:sp>
        <p:nvSpPr>
          <p:cNvPr id="34" name="Line 12"/>
          <p:cNvSpPr>
            <a:spLocks noChangeShapeType="1"/>
          </p:cNvSpPr>
          <p:nvPr/>
        </p:nvSpPr>
        <p:spPr bwMode="auto">
          <a:xfrm>
            <a:off x="3630894" y="2244726"/>
            <a:ext cx="1090655" cy="65774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2"/>
          <p:cNvSpPr>
            <a:spLocks noChangeShapeType="1"/>
          </p:cNvSpPr>
          <p:nvPr/>
        </p:nvSpPr>
        <p:spPr bwMode="auto">
          <a:xfrm flipV="1">
            <a:off x="5868005" y="2737197"/>
            <a:ext cx="997075" cy="46320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6" name="Line 12"/>
          <p:cNvSpPr>
            <a:spLocks noChangeShapeType="1"/>
          </p:cNvSpPr>
          <p:nvPr/>
        </p:nvSpPr>
        <p:spPr bwMode="auto">
          <a:xfrm>
            <a:off x="8657354" y="2498239"/>
            <a:ext cx="963445" cy="5698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2"/>
          <p:cNvSpPr>
            <a:spLocks noChangeShapeType="1"/>
          </p:cNvSpPr>
          <p:nvPr/>
        </p:nvSpPr>
        <p:spPr bwMode="auto">
          <a:xfrm flipH="1">
            <a:off x="6245940" y="4075332"/>
            <a:ext cx="3276601" cy="44719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6" descr="http://www.pinellas-park.com/Departments/fire/images/smokealarm_l_1_.g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97783" y="5093997"/>
            <a:ext cx="981159" cy="981159"/>
          </a:xfrm>
          <a:prstGeom prst="rect">
            <a:avLst/>
          </a:prstGeom>
          <a:noFill/>
          <a:extLst>
            <a:ext uri="{909E8E84-426E-40DD-AFC4-6F175D3DCCD1}">
              <a14:hiddenFill xmlns:a14="http://schemas.microsoft.com/office/drawing/2010/main">
                <a:solidFill>
                  <a:srgbClr val="FFFFFF"/>
                </a:solidFill>
              </a14:hiddenFill>
            </a:ext>
          </a:extLst>
        </p:spPr>
      </p:pic>
      <p:sp>
        <p:nvSpPr>
          <p:cNvPr id="60" name="Line 12"/>
          <p:cNvSpPr>
            <a:spLocks noChangeShapeType="1"/>
          </p:cNvSpPr>
          <p:nvPr/>
        </p:nvSpPr>
        <p:spPr bwMode="auto">
          <a:xfrm flipV="1">
            <a:off x="3578942" y="4162925"/>
            <a:ext cx="1142607" cy="131791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descr="Logo, company name&#10;&#10;Description automatically generated">
            <a:extLst>
              <a:ext uri="{FF2B5EF4-FFF2-40B4-BE49-F238E27FC236}">
                <a16:creationId xmlns:a16="http://schemas.microsoft.com/office/drawing/2014/main" id="{D947285D-287C-6717-FC00-13BFFEB7518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9323" y="6083305"/>
            <a:ext cx="1671319" cy="638170"/>
          </a:xfrm>
          <a:prstGeom prst="rect">
            <a:avLst/>
          </a:prstGeom>
        </p:spPr>
      </p:pic>
    </p:spTree>
    <p:extLst>
      <p:ext uri="{BB962C8B-B14F-4D97-AF65-F5344CB8AC3E}">
        <p14:creationId xmlns:p14="http://schemas.microsoft.com/office/powerpoint/2010/main" val="3322646878"/>
      </p:ext>
    </p:extLst>
  </p:cSld>
  <p:clrMapOvr>
    <a:masterClrMapping/>
  </p:clrMapOvr>
  <p:transition advTm="8532">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7675"/>
                                        </p:tgtEl>
                                        <p:attrNameLst>
                                          <p:attrName>style.visibility</p:attrName>
                                        </p:attrNameLst>
                                      </p:cBhvr>
                                      <p:to>
                                        <p:strVal val="visible"/>
                                      </p:to>
                                    </p:set>
                                    <p:animEffect transition="in" filter="fade">
                                      <p:cBhvr>
                                        <p:cTn id="7" dur="385" decel="100000"/>
                                        <p:tgtEl>
                                          <p:spTgt spid="197675"/>
                                        </p:tgtEl>
                                      </p:cBhvr>
                                    </p:animEffect>
                                    <p:animScale>
                                      <p:cBhvr>
                                        <p:cTn id="8" dur="385" decel="100000"/>
                                        <p:tgtEl>
                                          <p:spTgt spid="197675"/>
                                        </p:tgtEl>
                                      </p:cBhvr>
                                      <p:from x="10000" y="10000"/>
                                      <p:to x="200000" y="450000"/>
                                    </p:animScale>
                                    <p:animScale>
                                      <p:cBhvr>
                                        <p:cTn id="9" dur="615" accel="100000" fill="hold">
                                          <p:stCondLst>
                                            <p:cond delay="385"/>
                                          </p:stCondLst>
                                        </p:cTn>
                                        <p:tgtEl>
                                          <p:spTgt spid="197675"/>
                                        </p:tgtEl>
                                      </p:cBhvr>
                                      <p:from x="200000" y="450000"/>
                                      <p:to x="100000" y="100000"/>
                                    </p:animScale>
                                    <p:set>
                                      <p:cBhvr>
                                        <p:cTn id="10" dur="385" fill="hold"/>
                                        <p:tgtEl>
                                          <p:spTgt spid="197675"/>
                                        </p:tgtEl>
                                        <p:attrNameLst>
                                          <p:attrName>ppt_x</p:attrName>
                                        </p:attrNameLst>
                                      </p:cBhvr>
                                      <p:to>
                                        <p:strVal val="(0.5)"/>
                                      </p:to>
                                    </p:set>
                                    <p:anim from="(0.5)" to="(#ppt_x)" calcmode="lin" valueType="num">
                                      <p:cBhvr>
                                        <p:cTn id="11" dur="615" accel="100000" fill="hold">
                                          <p:stCondLst>
                                            <p:cond delay="385"/>
                                          </p:stCondLst>
                                        </p:cTn>
                                        <p:tgtEl>
                                          <p:spTgt spid="197675"/>
                                        </p:tgtEl>
                                        <p:attrNameLst>
                                          <p:attrName>ppt_x</p:attrName>
                                        </p:attrNameLst>
                                      </p:cBhvr>
                                    </p:anim>
                                    <p:set>
                                      <p:cBhvr>
                                        <p:cTn id="12" dur="385" fill="hold"/>
                                        <p:tgtEl>
                                          <p:spTgt spid="197675"/>
                                        </p:tgtEl>
                                        <p:attrNameLst>
                                          <p:attrName>ppt_y</p:attrName>
                                        </p:attrNameLst>
                                      </p:cBhvr>
                                      <p:to>
                                        <p:strVal val="(#ppt_y+0.4)"/>
                                      </p:to>
                                    </p:set>
                                    <p:anim from="(#ppt_y+0.4)" to="(#ppt_y)" calcmode="lin" valueType="num">
                                      <p:cBhvr>
                                        <p:cTn id="13" dur="615" accel="100000" fill="hold">
                                          <p:stCondLst>
                                            <p:cond delay="385"/>
                                          </p:stCondLst>
                                        </p:cTn>
                                        <p:tgtEl>
                                          <p:spTgt spid="1976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2774</Words>
  <Application>Microsoft Office PowerPoint</Application>
  <PresentationFormat>Widescreen</PresentationFormat>
  <Paragraphs>295</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Monotype Sorts</vt:lpstr>
      <vt:lpstr>Times New Roman</vt:lpstr>
      <vt:lpstr>Wingdings</vt:lpstr>
      <vt:lpstr>Office Theme</vt:lpstr>
      <vt:lpstr>False Alarm Prevention For Businesses</vt:lpstr>
      <vt:lpstr>Introduction</vt:lpstr>
      <vt:lpstr>What is a False Alarm?</vt:lpstr>
      <vt:lpstr>Impacts of False Alarms</vt:lpstr>
      <vt:lpstr>False Alarm Impacts</vt:lpstr>
      <vt:lpstr>Another False Alarm</vt:lpstr>
      <vt:lpstr>Impacts Continued…</vt:lpstr>
      <vt:lpstr>PowerPoint Presentation</vt:lpstr>
      <vt:lpstr>The Alarm Process</vt:lpstr>
      <vt:lpstr>Common Causes of False Alarms…</vt:lpstr>
      <vt:lpstr>More Common Causes</vt:lpstr>
      <vt:lpstr>More Common Causes</vt:lpstr>
      <vt:lpstr>More Common Causes</vt:lpstr>
      <vt:lpstr>Another...</vt:lpstr>
      <vt:lpstr>And a Few More...</vt:lpstr>
      <vt:lpstr>Last but not Least... </vt:lpstr>
      <vt:lpstr>False Alarm Prevention Tips for Businesses</vt:lpstr>
      <vt:lpstr>Before You Activate</vt:lpstr>
      <vt:lpstr>Before You Activate</vt:lpstr>
      <vt:lpstr>Before Turning on your Alarm System when leaving…</vt:lpstr>
      <vt:lpstr>Before Turning on your Alarm System when leaving…</vt:lpstr>
      <vt:lpstr>Keep Clear of Motion Detectors </vt:lpstr>
      <vt:lpstr>Holdup or Panic Switches</vt:lpstr>
      <vt:lpstr>Overhead Doors</vt:lpstr>
      <vt:lpstr>Training is Important!</vt:lpstr>
      <vt:lpstr>Train Early &amp; Often</vt:lpstr>
      <vt:lpstr>Identify the Cause</vt:lpstr>
      <vt:lpstr>Notify your alarm company …</vt:lpstr>
      <vt:lpstr>Update Your Alarm Company</vt:lpstr>
      <vt:lpstr>Tell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Businesses</dc:title>
  <dc:creator>Brad Shipp</dc:creator>
  <cp:lastModifiedBy>Brad Shipp</cp:lastModifiedBy>
  <cp:revision>10</cp:revision>
  <dcterms:created xsi:type="dcterms:W3CDTF">2023-01-20T23:18:28Z</dcterms:created>
  <dcterms:modified xsi:type="dcterms:W3CDTF">2023-07-19T02:03:50Z</dcterms:modified>
</cp:coreProperties>
</file>