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92" r:id="rId3"/>
    <p:sldId id="354" r:id="rId4"/>
    <p:sldId id="359" r:id="rId5"/>
    <p:sldId id="294" r:id="rId6"/>
    <p:sldId id="311" r:id="rId7"/>
    <p:sldId id="360" r:id="rId8"/>
    <p:sldId id="323" r:id="rId9"/>
    <p:sldId id="310" r:id="rId10"/>
    <p:sldId id="296" r:id="rId11"/>
    <p:sldId id="297" r:id="rId12"/>
    <p:sldId id="361" r:id="rId13"/>
    <p:sldId id="362" r:id="rId14"/>
    <p:sldId id="299" r:id="rId15"/>
    <p:sldId id="313" r:id="rId16"/>
    <p:sldId id="314" r:id="rId17"/>
    <p:sldId id="300" r:id="rId18"/>
    <p:sldId id="318" r:id="rId19"/>
    <p:sldId id="327" r:id="rId20"/>
    <p:sldId id="335" r:id="rId21"/>
    <p:sldId id="363" r:id="rId22"/>
    <p:sldId id="336" r:id="rId23"/>
    <p:sldId id="301" r:id="rId24"/>
    <p:sldId id="337" r:id="rId25"/>
    <p:sldId id="331" r:id="rId26"/>
    <p:sldId id="304" r:id="rId27"/>
    <p:sldId id="329" r:id="rId28"/>
    <p:sldId id="320" r:id="rId29"/>
    <p:sldId id="345" r:id="rId30"/>
    <p:sldId id="372" r:id="rId31"/>
    <p:sldId id="394" r:id="rId32"/>
    <p:sldId id="395" r:id="rId33"/>
    <p:sldId id="3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2054" y="55"/>
      </p:cViewPr>
      <p:guideLst/>
    </p:cSldViewPr>
  </p:slideViewPr>
  <p:notesTextViewPr>
    <p:cViewPr>
      <p:scale>
        <a:sx n="1" d="1"/>
        <a:sy n="1" d="1"/>
      </p:scale>
      <p:origin x="0" y="0"/>
    </p:cViewPr>
  </p:notesTextViewPr>
  <p:sorterViewPr>
    <p:cViewPr>
      <p:scale>
        <a:sx n="100" d="100"/>
        <a:sy n="100" d="100"/>
      </p:scale>
      <p:origin x="0" y="-64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90EBA-6B13-45D6-9654-DDBFA5149C96}"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696A883B-4468-4FC5-9764-7E5B7E386AFD}">
      <dgm:prSet custT="1"/>
      <dgm:spPr/>
      <dgm:t>
        <a:bodyPr/>
        <a:lstStyle/>
        <a:p>
          <a:r>
            <a:rPr lang="en-US" sz="2000"/>
            <a:t>What is a false alarm?</a:t>
          </a:r>
        </a:p>
      </dgm:t>
    </dgm:pt>
    <dgm:pt modelId="{5B08E9BD-83E6-4724-9C4E-4D915F44200E}" type="parTrans" cxnId="{2DDBD0A7-224B-4D7F-B045-6DF0AB6E1CC9}">
      <dgm:prSet/>
      <dgm:spPr/>
      <dgm:t>
        <a:bodyPr/>
        <a:lstStyle/>
        <a:p>
          <a:endParaRPr lang="en-US" sz="2000"/>
        </a:p>
      </dgm:t>
    </dgm:pt>
    <dgm:pt modelId="{0E1CC51A-E2EE-494A-9A76-F313D3D61E30}" type="sibTrans" cxnId="{2DDBD0A7-224B-4D7F-B045-6DF0AB6E1CC9}">
      <dgm:prSet/>
      <dgm:spPr/>
      <dgm:t>
        <a:bodyPr/>
        <a:lstStyle/>
        <a:p>
          <a:endParaRPr lang="en-US" sz="2000"/>
        </a:p>
      </dgm:t>
    </dgm:pt>
    <dgm:pt modelId="{F7942E14-B8FD-4CE4-881B-F4B250DA5150}">
      <dgm:prSet custT="1"/>
      <dgm:spPr/>
      <dgm:t>
        <a:bodyPr/>
        <a:lstStyle/>
        <a:p>
          <a:r>
            <a:rPr lang="en-US" sz="2000"/>
            <a:t>Why are false alarms a problem?</a:t>
          </a:r>
        </a:p>
      </dgm:t>
    </dgm:pt>
    <dgm:pt modelId="{33459F6B-7461-40B7-99E2-D82988EEEED0}" type="parTrans" cxnId="{37D040EA-6D07-45CA-919C-3B100D443F8A}">
      <dgm:prSet/>
      <dgm:spPr/>
      <dgm:t>
        <a:bodyPr/>
        <a:lstStyle/>
        <a:p>
          <a:endParaRPr lang="en-US" sz="2000"/>
        </a:p>
      </dgm:t>
    </dgm:pt>
    <dgm:pt modelId="{7EABB72D-5FFC-42BD-AEFF-7E2D8A7FC83A}" type="sibTrans" cxnId="{37D040EA-6D07-45CA-919C-3B100D443F8A}">
      <dgm:prSet/>
      <dgm:spPr/>
      <dgm:t>
        <a:bodyPr/>
        <a:lstStyle/>
        <a:p>
          <a:endParaRPr lang="en-US" sz="2000"/>
        </a:p>
      </dgm:t>
    </dgm:pt>
    <dgm:pt modelId="{42534C60-E07D-4677-A329-3FF57364C6E0}">
      <dgm:prSet custT="1"/>
      <dgm:spPr/>
      <dgm:t>
        <a:bodyPr/>
        <a:lstStyle/>
        <a:p>
          <a:r>
            <a:rPr lang="en-US" sz="2000"/>
            <a:t>How do alarm systems work?</a:t>
          </a:r>
        </a:p>
      </dgm:t>
    </dgm:pt>
    <dgm:pt modelId="{E263CFB3-9928-4DA0-B51D-2AD00B11C10D}" type="parTrans" cxnId="{BCE11B32-6280-44C3-9AE1-04BF52440233}">
      <dgm:prSet/>
      <dgm:spPr/>
      <dgm:t>
        <a:bodyPr/>
        <a:lstStyle/>
        <a:p>
          <a:endParaRPr lang="en-US" sz="2000"/>
        </a:p>
      </dgm:t>
    </dgm:pt>
    <dgm:pt modelId="{BE05D6EE-845B-4DFC-BB00-8D7BF5919081}" type="sibTrans" cxnId="{BCE11B32-6280-44C3-9AE1-04BF52440233}">
      <dgm:prSet/>
      <dgm:spPr/>
      <dgm:t>
        <a:bodyPr/>
        <a:lstStyle/>
        <a:p>
          <a:endParaRPr lang="en-US" sz="2000"/>
        </a:p>
      </dgm:t>
    </dgm:pt>
    <dgm:pt modelId="{D41C6A3F-0257-4159-B013-A6910988C0E5}">
      <dgm:prSet custT="1"/>
      <dgm:spPr/>
      <dgm:t>
        <a:bodyPr/>
        <a:lstStyle/>
        <a:p>
          <a:r>
            <a:rPr lang="en-US" sz="2000" dirty="0"/>
            <a:t>What are some causes of false alarms?</a:t>
          </a:r>
        </a:p>
      </dgm:t>
    </dgm:pt>
    <dgm:pt modelId="{11A29FAB-6517-41E4-A75A-DBC0C204FA99}" type="parTrans" cxnId="{C6ECE8AA-41DF-483B-A6E8-F7EDAFAA22FF}">
      <dgm:prSet/>
      <dgm:spPr/>
      <dgm:t>
        <a:bodyPr/>
        <a:lstStyle/>
        <a:p>
          <a:endParaRPr lang="en-US" sz="2000"/>
        </a:p>
      </dgm:t>
    </dgm:pt>
    <dgm:pt modelId="{61DE28D9-3E96-47CF-9A40-00AFBBC3F076}" type="sibTrans" cxnId="{C6ECE8AA-41DF-483B-A6E8-F7EDAFAA22FF}">
      <dgm:prSet/>
      <dgm:spPr/>
      <dgm:t>
        <a:bodyPr/>
        <a:lstStyle/>
        <a:p>
          <a:endParaRPr lang="en-US" sz="2000"/>
        </a:p>
      </dgm:t>
    </dgm:pt>
    <dgm:pt modelId="{9E510E36-A51D-4976-87A9-7CAFCC47374C}">
      <dgm:prSet custT="1"/>
      <dgm:spPr/>
      <dgm:t>
        <a:bodyPr/>
        <a:lstStyle/>
        <a:p>
          <a:r>
            <a:rPr lang="en-US" sz="2000"/>
            <a:t>What can you do to prevent false alarms?</a:t>
          </a:r>
        </a:p>
      </dgm:t>
    </dgm:pt>
    <dgm:pt modelId="{2744AD8B-A2F6-4315-8429-25C18839EC1B}" type="parTrans" cxnId="{9C8E04C2-DDED-454F-9B46-33DC0F8A7577}">
      <dgm:prSet/>
      <dgm:spPr/>
      <dgm:t>
        <a:bodyPr/>
        <a:lstStyle/>
        <a:p>
          <a:endParaRPr lang="en-US" sz="2000"/>
        </a:p>
      </dgm:t>
    </dgm:pt>
    <dgm:pt modelId="{D59AF10A-97F5-4B59-96EB-D48B6F34E1E7}" type="sibTrans" cxnId="{9C8E04C2-DDED-454F-9B46-33DC0F8A7577}">
      <dgm:prSet/>
      <dgm:spPr/>
      <dgm:t>
        <a:bodyPr/>
        <a:lstStyle/>
        <a:p>
          <a:endParaRPr lang="en-US" sz="2000"/>
        </a:p>
      </dgm:t>
    </dgm:pt>
    <dgm:pt modelId="{3B59576A-75B8-4CD6-9A41-795F8C547CD9}" type="pres">
      <dgm:prSet presAssocID="{BA390EBA-6B13-45D6-9654-DDBFA5149C96}" presName="diagram" presStyleCnt="0">
        <dgm:presLayoutVars>
          <dgm:dir/>
          <dgm:resizeHandles val="exact"/>
        </dgm:presLayoutVars>
      </dgm:prSet>
      <dgm:spPr/>
    </dgm:pt>
    <dgm:pt modelId="{EB8004F3-E365-416D-90B0-F27B365E2480}" type="pres">
      <dgm:prSet presAssocID="{696A883B-4468-4FC5-9764-7E5B7E386AFD}" presName="node" presStyleLbl="node1" presStyleIdx="0" presStyleCnt="5">
        <dgm:presLayoutVars>
          <dgm:bulletEnabled val="1"/>
        </dgm:presLayoutVars>
      </dgm:prSet>
      <dgm:spPr/>
    </dgm:pt>
    <dgm:pt modelId="{D2BF4C89-7BD5-4F9D-A61E-4A354569A829}" type="pres">
      <dgm:prSet presAssocID="{0E1CC51A-E2EE-494A-9A76-F313D3D61E30}" presName="sibTrans" presStyleCnt="0"/>
      <dgm:spPr/>
    </dgm:pt>
    <dgm:pt modelId="{D6C5DFC3-0934-46B8-B6D5-493BAA61CDFD}" type="pres">
      <dgm:prSet presAssocID="{F7942E14-B8FD-4CE4-881B-F4B250DA5150}" presName="node" presStyleLbl="node1" presStyleIdx="1" presStyleCnt="5">
        <dgm:presLayoutVars>
          <dgm:bulletEnabled val="1"/>
        </dgm:presLayoutVars>
      </dgm:prSet>
      <dgm:spPr/>
    </dgm:pt>
    <dgm:pt modelId="{977A404D-CDED-48C0-BFF7-D5A9544CF29A}" type="pres">
      <dgm:prSet presAssocID="{7EABB72D-5FFC-42BD-AEFF-7E2D8A7FC83A}" presName="sibTrans" presStyleCnt="0"/>
      <dgm:spPr/>
    </dgm:pt>
    <dgm:pt modelId="{3644D061-78E3-4D2A-B776-1FAE7B8A38F6}" type="pres">
      <dgm:prSet presAssocID="{42534C60-E07D-4677-A329-3FF57364C6E0}" presName="node" presStyleLbl="node1" presStyleIdx="2" presStyleCnt="5" custScaleY="116150">
        <dgm:presLayoutVars>
          <dgm:bulletEnabled val="1"/>
        </dgm:presLayoutVars>
      </dgm:prSet>
      <dgm:spPr/>
    </dgm:pt>
    <dgm:pt modelId="{C13F26DE-6B0A-4CD9-95E3-AD34E16EA5F1}" type="pres">
      <dgm:prSet presAssocID="{BE05D6EE-845B-4DFC-BB00-8D7BF5919081}" presName="sibTrans" presStyleCnt="0"/>
      <dgm:spPr/>
    </dgm:pt>
    <dgm:pt modelId="{1174B187-6684-4D26-AAC9-0E148917332A}" type="pres">
      <dgm:prSet presAssocID="{D41C6A3F-0257-4159-B013-A6910988C0E5}" presName="node" presStyleLbl="node1" presStyleIdx="3" presStyleCnt="5" custScaleY="119088">
        <dgm:presLayoutVars>
          <dgm:bulletEnabled val="1"/>
        </dgm:presLayoutVars>
      </dgm:prSet>
      <dgm:spPr/>
    </dgm:pt>
    <dgm:pt modelId="{4767F88E-8B20-42DD-958F-0D1FA2D5DE1E}" type="pres">
      <dgm:prSet presAssocID="{61DE28D9-3E96-47CF-9A40-00AFBBC3F076}" presName="sibTrans" presStyleCnt="0"/>
      <dgm:spPr/>
    </dgm:pt>
    <dgm:pt modelId="{A3F2C644-29F1-4AA2-BB09-2AB5AA5AD6FE}" type="pres">
      <dgm:prSet presAssocID="{9E510E36-A51D-4976-87A9-7CAFCC47374C}" presName="node" presStyleLbl="node1" presStyleIdx="4" presStyleCnt="5" custScaleY="135466">
        <dgm:presLayoutVars>
          <dgm:bulletEnabled val="1"/>
        </dgm:presLayoutVars>
      </dgm:prSet>
      <dgm:spPr/>
    </dgm:pt>
  </dgm:ptLst>
  <dgm:cxnLst>
    <dgm:cxn modelId="{4D36371B-7D6E-4C1B-BBA0-FA6AA6CA4D13}" type="presOf" srcId="{F7942E14-B8FD-4CE4-881B-F4B250DA5150}" destId="{D6C5DFC3-0934-46B8-B6D5-493BAA61CDFD}" srcOrd="0" destOrd="0" presId="urn:microsoft.com/office/officeart/2005/8/layout/default"/>
    <dgm:cxn modelId="{BCE11B32-6280-44C3-9AE1-04BF52440233}" srcId="{BA390EBA-6B13-45D6-9654-DDBFA5149C96}" destId="{42534C60-E07D-4677-A329-3FF57364C6E0}" srcOrd="2" destOrd="0" parTransId="{E263CFB3-9928-4DA0-B51D-2AD00B11C10D}" sibTransId="{BE05D6EE-845B-4DFC-BB00-8D7BF5919081}"/>
    <dgm:cxn modelId="{AF74B051-6D9D-4D74-A8E8-072698C10C58}" type="presOf" srcId="{42534C60-E07D-4677-A329-3FF57364C6E0}" destId="{3644D061-78E3-4D2A-B776-1FAE7B8A38F6}" srcOrd="0" destOrd="0" presId="urn:microsoft.com/office/officeart/2005/8/layout/default"/>
    <dgm:cxn modelId="{2DDBD0A7-224B-4D7F-B045-6DF0AB6E1CC9}" srcId="{BA390EBA-6B13-45D6-9654-DDBFA5149C96}" destId="{696A883B-4468-4FC5-9764-7E5B7E386AFD}" srcOrd="0" destOrd="0" parTransId="{5B08E9BD-83E6-4724-9C4E-4D915F44200E}" sibTransId="{0E1CC51A-E2EE-494A-9A76-F313D3D61E30}"/>
    <dgm:cxn modelId="{C0A81CA8-CF1A-4139-848C-4501EC07A170}" type="presOf" srcId="{D41C6A3F-0257-4159-B013-A6910988C0E5}" destId="{1174B187-6684-4D26-AAC9-0E148917332A}" srcOrd="0" destOrd="0" presId="urn:microsoft.com/office/officeart/2005/8/layout/default"/>
    <dgm:cxn modelId="{C6ECE8AA-41DF-483B-A6E8-F7EDAFAA22FF}" srcId="{BA390EBA-6B13-45D6-9654-DDBFA5149C96}" destId="{D41C6A3F-0257-4159-B013-A6910988C0E5}" srcOrd="3" destOrd="0" parTransId="{11A29FAB-6517-41E4-A75A-DBC0C204FA99}" sibTransId="{61DE28D9-3E96-47CF-9A40-00AFBBC3F076}"/>
    <dgm:cxn modelId="{93ED9AB8-9112-48ED-BE19-6FA0F8B948C6}" type="presOf" srcId="{696A883B-4468-4FC5-9764-7E5B7E386AFD}" destId="{EB8004F3-E365-416D-90B0-F27B365E2480}" srcOrd="0" destOrd="0" presId="urn:microsoft.com/office/officeart/2005/8/layout/default"/>
    <dgm:cxn modelId="{9C8E04C2-DDED-454F-9B46-33DC0F8A7577}" srcId="{BA390EBA-6B13-45D6-9654-DDBFA5149C96}" destId="{9E510E36-A51D-4976-87A9-7CAFCC47374C}" srcOrd="4" destOrd="0" parTransId="{2744AD8B-A2F6-4315-8429-25C18839EC1B}" sibTransId="{D59AF10A-97F5-4B59-96EB-D48B6F34E1E7}"/>
    <dgm:cxn modelId="{37D040EA-6D07-45CA-919C-3B100D443F8A}" srcId="{BA390EBA-6B13-45D6-9654-DDBFA5149C96}" destId="{F7942E14-B8FD-4CE4-881B-F4B250DA5150}" srcOrd="1" destOrd="0" parTransId="{33459F6B-7461-40B7-99E2-D82988EEEED0}" sibTransId="{7EABB72D-5FFC-42BD-AEFF-7E2D8A7FC83A}"/>
    <dgm:cxn modelId="{DB1F1CF8-CF4E-4AE4-B8B0-B11F1198479B}" type="presOf" srcId="{9E510E36-A51D-4976-87A9-7CAFCC47374C}" destId="{A3F2C644-29F1-4AA2-BB09-2AB5AA5AD6FE}" srcOrd="0" destOrd="0" presId="urn:microsoft.com/office/officeart/2005/8/layout/default"/>
    <dgm:cxn modelId="{D9CBC2FC-0AAF-415D-91B9-D51A0AA90BA0}" type="presOf" srcId="{BA390EBA-6B13-45D6-9654-DDBFA5149C96}" destId="{3B59576A-75B8-4CD6-9A41-795F8C547CD9}" srcOrd="0" destOrd="0" presId="urn:microsoft.com/office/officeart/2005/8/layout/default"/>
    <dgm:cxn modelId="{B5991E89-35C4-4BA2-B82D-40CE76FC6C1B}" type="presParOf" srcId="{3B59576A-75B8-4CD6-9A41-795F8C547CD9}" destId="{EB8004F3-E365-416D-90B0-F27B365E2480}" srcOrd="0" destOrd="0" presId="urn:microsoft.com/office/officeart/2005/8/layout/default"/>
    <dgm:cxn modelId="{FD95C386-8930-4171-A81A-62BE960D31A1}" type="presParOf" srcId="{3B59576A-75B8-4CD6-9A41-795F8C547CD9}" destId="{D2BF4C89-7BD5-4F9D-A61E-4A354569A829}" srcOrd="1" destOrd="0" presId="urn:microsoft.com/office/officeart/2005/8/layout/default"/>
    <dgm:cxn modelId="{922FC28F-1857-472B-BD52-517AE599AC7D}" type="presParOf" srcId="{3B59576A-75B8-4CD6-9A41-795F8C547CD9}" destId="{D6C5DFC3-0934-46B8-B6D5-493BAA61CDFD}" srcOrd="2" destOrd="0" presId="urn:microsoft.com/office/officeart/2005/8/layout/default"/>
    <dgm:cxn modelId="{427906AC-0F26-4CE0-A0CA-805F4B2AD5E4}" type="presParOf" srcId="{3B59576A-75B8-4CD6-9A41-795F8C547CD9}" destId="{977A404D-CDED-48C0-BFF7-D5A9544CF29A}" srcOrd="3" destOrd="0" presId="urn:microsoft.com/office/officeart/2005/8/layout/default"/>
    <dgm:cxn modelId="{DD7F361C-3A26-402F-A41D-CA923B07E312}" type="presParOf" srcId="{3B59576A-75B8-4CD6-9A41-795F8C547CD9}" destId="{3644D061-78E3-4D2A-B776-1FAE7B8A38F6}" srcOrd="4" destOrd="0" presId="urn:microsoft.com/office/officeart/2005/8/layout/default"/>
    <dgm:cxn modelId="{C3F282AC-51BE-4E58-90FD-26AC71B1900D}" type="presParOf" srcId="{3B59576A-75B8-4CD6-9A41-795F8C547CD9}" destId="{C13F26DE-6B0A-4CD9-95E3-AD34E16EA5F1}" srcOrd="5" destOrd="0" presId="urn:microsoft.com/office/officeart/2005/8/layout/default"/>
    <dgm:cxn modelId="{B99A8888-6B3F-4C0B-9DEE-4E45BA66CD5A}" type="presParOf" srcId="{3B59576A-75B8-4CD6-9A41-795F8C547CD9}" destId="{1174B187-6684-4D26-AAC9-0E148917332A}" srcOrd="6" destOrd="0" presId="urn:microsoft.com/office/officeart/2005/8/layout/default"/>
    <dgm:cxn modelId="{66F73A85-172E-4731-858D-0105AB7E93D4}" type="presParOf" srcId="{3B59576A-75B8-4CD6-9A41-795F8C547CD9}" destId="{4767F88E-8B20-42DD-958F-0D1FA2D5DE1E}" srcOrd="7" destOrd="0" presId="urn:microsoft.com/office/officeart/2005/8/layout/default"/>
    <dgm:cxn modelId="{6CAF2C73-E7EF-4DBE-8A7E-C073D1532F9D}" type="presParOf" srcId="{3B59576A-75B8-4CD6-9A41-795F8C547CD9}" destId="{A3F2C644-29F1-4AA2-BB09-2AB5AA5AD6FE}"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65C4C-599E-4660-91A0-A99A261D2D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AA7F04B-2F19-422A-9DD9-9F50B2630167}">
      <dgm:prSet/>
      <dgm:spPr/>
      <dgm:t>
        <a:bodyPr/>
        <a:lstStyle/>
        <a:p>
          <a:r>
            <a:rPr lang="en-US"/>
            <a:t>If you ….</a:t>
          </a:r>
        </a:p>
      </dgm:t>
    </dgm:pt>
    <dgm:pt modelId="{51AD24F0-41CD-4A4C-AEA0-A89B3243BFA1}" type="parTrans" cxnId="{4A753DA6-C022-45EF-934D-F887F8774E33}">
      <dgm:prSet/>
      <dgm:spPr/>
      <dgm:t>
        <a:bodyPr/>
        <a:lstStyle/>
        <a:p>
          <a:endParaRPr lang="en-US"/>
        </a:p>
      </dgm:t>
    </dgm:pt>
    <dgm:pt modelId="{1AF5F285-3BF6-4A50-9344-93C9945ECAEE}" type="sibTrans" cxnId="{4A753DA6-C022-45EF-934D-F887F8774E33}">
      <dgm:prSet/>
      <dgm:spPr/>
      <dgm:t>
        <a:bodyPr/>
        <a:lstStyle/>
        <a:p>
          <a:endParaRPr lang="en-US"/>
        </a:p>
      </dgm:t>
    </dgm:pt>
    <dgm:pt modelId="{E7793766-6533-4332-B2A6-9E3333D8D1EF}">
      <dgm:prSet/>
      <dgm:spPr/>
      <dgm:t>
        <a:bodyPr/>
        <a:lstStyle/>
        <a:p>
          <a:r>
            <a:rPr lang="en-US"/>
            <a:t>Hire domestic help</a:t>
          </a:r>
        </a:p>
      </dgm:t>
    </dgm:pt>
    <dgm:pt modelId="{AAC1C15D-17BF-442B-9FAB-9BA89B85AF03}" type="parTrans" cxnId="{56A272F7-CE65-4B7D-8541-AD21655F2520}">
      <dgm:prSet/>
      <dgm:spPr/>
      <dgm:t>
        <a:bodyPr/>
        <a:lstStyle/>
        <a:p>
          <a:endParaRPr lang="en-US"/>
        </a:p>
      </dgm:t>
    </dgm:pt>
    <dgm:pt modelId="{B277D237-830A-4392-A5C4-99C07CC85CEA}" type="sibTrans" cxnId="{56A272F7-CE65-4B7D-8541-AD21655F2520}">
      <dgm:prSet/>
      <dgm:spPr/>
      <dgm:t>
        <a:bodyPr/>
        <a:lstStyle/>
        <a:p>
          <a:endParaRPr lang="en-US"/>
        </a:p>
      </dgm:t>
    </dgm:pt>
    <dgm:pt modelId="{E7199B27-B292-4D44-8D92-36E94A139649}">
      <dgm:prSet/>
      <dgm:spPr/>
      <dgm:t>
        <a:bodyPr/>
        <a:lstStyle/>
        <a:p>
          <a:r>
            <a:rPr lang="en-US"/>
            <a:t>Get a new pet</a:t>
          </a:r>
        </a:p>
      </dgm:t>
    </dgm:pt>
    <dgm:pt modelId="{BF3592C2-3872-47B2-AFE2-FCAE39DD3225}" type="parTrans" cxnId="{BF872E7D-F007-4A5F-BDF1-AD4F3D9B6F06}">
      <dgm:prSet/>
      <dgm:spPr/>
      <dgm:t>
        <a:bodyPr/>
        <a:lstStyle/>
        <a:p>
          <a:endParaRPr lang="en-US"/>
        </a:p>
      </dgm:t>
    </dgm:pt>
    <dgm:pt modelId="{CF533D2B-F815-4049-B247-F2F627879E71}" type="sibTrans" cxnId="{BF872E7D-F007-4A5F-BDF1-AD4F3D9B6F06}">
      <dgm:prSet/>
      <dgm:spPr/>
      <dgm:t>
        <a:bodyPr/>
        <a:lstStyle/>
        <a:p>
          <a:endParaRPr lang="en-US"/>
        </a:p>
      </dgm:t>
    </dgm:pt>
    <dgm:pt modelId="{5AD907BC-7D53-440C-9021-2614661940C5}">
      <dgm:prSet/>
      <dgm:spPr/>
      <dgm:t>
        <a:bodyPr/>
        <a:lstStyle/>
        <a:p>
          <a:r>
            <a:rPr lang="en-US"/>
            <a:t>Change phone numbers</a:t>
          </a:r>
        </a:p>
      </dgm:t>
    </dgm:pt>
    <dgm:pt modelId="{044EDC25-916F-41A5-A5E3-4CD2FC06E2C0}" type="parTrans" cxnId="{6F2C2A74-7F18-4CDB-ADF3-46EF43ECE837}">
      <dgm:prSet/>
      <dgm:spPr/>
      <dgm:t>
        <a:bodyPr/>
        <a:lstStyle/>
        <a:p>
          <a:endParaRPr lang="en-US"/>
        </a:p>
      </dgm:t>
    </dgm:pt>
    <dgm:pt modelId="{18F01B3E-EEBE-4E0B-B21F-ADA4393629EA}" type="sibTrans" cxnId="{6F2C2A74-7F18-4CDB-ADF3-46EF43ECE837}">
      <dgm:prSet/>
      <dgm:spPr/>
      <dgm:t>
        <a:bodyPr/>
        <a:lstStyle/>
        <a:p>
          <a:endParaRPr lang="en-US"/>
        </a:p>
      </dgm:t>
    </dgm:pt>
    <dgm:pt modelId="{B67953DC-9492-4CD3-8AC2-D982433870F4}">
      <dgm:prSet/>
      <dgm:spPr/>
      <dgm:t>
        <a:bodyPr/>
        <a:lstStyle/>
        <a:p>
          <a:r>
            <a:rPr lang="en-US"/>
            <a:t>Plan to sell your house</a:t>
          </a:r>
        </a:p>
      </dgm:t>
    </dgm:pt>
    <dgm:pt modelId="{69C6D1CF-B584-4604-AF76-EBC7BBCB062C}" type="parTrans" cxnId="{35F46837-B10C-4F1B-8169-DF15C060D266}">
      <dgm:prSet/>
      <dgm:spPr/>
      <dgm:t>
        <a:bodyPr/>
        <a:lstStyle/>
        <a:p>
          <a:endParaRPr lang="en-US"/>
        </a:p>
      </dgm:t>
    </dgm:pt>
    <dgm:pt modelId="{F52161E1-66B5-4613-BA37-6C5E56F368BD}" type="sibTrans" cxnId="{35F46837-B10C-4F1B-8169-DF15C060D266}">
      <dgm:prSet/>
      <dgm:spPr/>
      <dgm:t>
        <a:bodyPr/>
        <a:lstStyle/>
        <a:p>
          <a:endParaRPr lang="en-US"/>
        </a:p>
      </dgm:t>
    </dgm:pt>
    <dgm:pt modelId="{DE5EC9A7-47D2-4BA6-B912-34A92719D32F}" type="pres">
      <dgm:prSet presAssocID="{BCD65C4C-599E-4660-91A0-A99A261D2DDC}" presName="linear" presStyleCnt="0">
        <dgm:presLayoutVars>
          <dgm:animLvl val="lvl"/>
          <dgm:resizeHandles val="exact"/>
        </dgm:presLayoutVars>
      </dgm:prSet>
      <dgm:spPr/>
    </dgm:pt>
    <dgm:pt modelId="{EBA959BC-FEF8-4F17-B85C-73BC16340741}" type="pres">
      <dgm:prSet presAssocID="{1AA7F04B-2F19-422A-9DD9-9F50B2630167}" presName="parentText" presStyleLbl="node1" presStyleIdx="0" presStyleCnt="5">
        <dgm:presLayoutVars>
          <dgm:chMax val="0"/>
          <dgm:bulletEnabled val="1"/>
        </dgm:presLayoutVars>
      </dgm:prSet>
      <dgm:spPr/>
    </dgm:pt>
    <dgm:pt modelId="{9E295A4E-C7CA-4CBC-BC93-F687D012951A}" type="pres">
      <dgm:prSet presAssocID="{1AF5F285-3BF6-4A50-9344-93C9945ECAEE}" presName="spacer" presStyleCnt="0"/>
      <dgm:spPr/>
    </dgm:pt>
    <dgm:pt modelId="{66DD8B3A-0D07-4285-88D8-805407A99629}" type="pres">
      <dgm:prSet presAssocID="{E7793766-6533-4332-B2A6-9E3333D8D1EF}" presName="parentText" presStyleLbl="node1" presStyleIdx="1" presStyleCnt="5">
        <dgm:presLayoutVars>
          <dgm:chMax val="0"/>
          <dgm:bulletEnabled val="1"/>
        </dgm:presLayoutVars>
      </dgm:prSet>
      <dgm:spPr/>
    </dgm:pt>
    <dgm:pt modelId="{42F45425-123A-4C5B-AD0A-BAB86CDD8EA2}" type="pres">
      <dgm:prSet presAssocID="{B277D237-830A-4392-A5C4-99C07CC85CEA}" presName="spacer" presStyleCnt="0"/>
      <dgm:spPr/>
    </dgm:pt>
    <dgm:pt modelId="{8116094E-466D-4A5E-BD35-ACE6B3A5D258}" type="pres">
      <dgm:prSet presAssocID="{E7199B27-B292-4D44-8D92-36E94A139649}" presName="parentText" presStyleLbl="node1" presStyleIdx="2" presStyleCnt="5">
        <dgm:presLayoutVars>
          <dgm:chMax val="0"/>
          <dgm:bulletEnabled val="1"/>
        </dgm:presLayoutVars>
      </dgm:prSet>
      <dgm:spPr/>
    </dgm:pt>
    <dgm:pt modelId="{024B3DD4-33B5-4544-990C-185546B190BC}" type="pres">
      <dgm:prSet presAssocID="{CF533D2B-F815-4049-B247-F2F627879E71}" presName="spacer" presStyleCnt="0"/>
      <dgm:spPr/>
    </dgm:pt>
    <dgm:pt modelId="{7639C7F7-768B-4C57-BB7E-3D8EBCDAAE70}" type="pres">
      <dgm:prSet presAssocID="{5AD907BC-7D53-440C-9021-2614661940C5}" presName="parentText" presStyleLbl="node1" presStyleIdx="3" presStyleCnt="5">
        <dgm:presLayoutVars>
          <dgm:chMax val="0"/>
          <dgm:bulletEnabled val="1"/>
        </dgm:presLayoutVars>
      </dgm:prSet>
      <dgm:spPr/>
    </dgm:pt>
    <dgm:pt modelId="{71EE677B-9D64-4D0C-9E04-AC6D50DE2B85}" type="pres">
      <dgm:prSet presAssocID="{18F01B3E-EEBE-4E0B-B21F-ADA4393629EA}" presName="spacer" presStyleCnt="0"/>
      <dgm:spPr/>
    </dgm:pt>
    <dgm:pt modelId="{D5C9B41A-2AE6-4692-B891-B4817A744575}" type="pres">
      <dgm:prSet presAssocID="{B67953DC-9492-4CD3-8AC2-D982433870F4}" presName="parentText" presStyleLbl="node1" presStyleIdx="4" presStyleCnt="5">
        <dgm:presLayoutVars>
          <dgm:chMax val="0"/>
          <dgm:bulletEnabled val="1"/>
        </dgm:presLayoutVars>
      </dgm:prSet>
      <dgm:spPr/>
    </dgm:pt>
  </dgm:ptLst>
  <dgm:cxnLst>
    <dgm:cxn modelId="{ECD64E17-FB84-4259-9C34-51EFDC9CBD00}" type="presOf" srcId="{5AD907BC-7D53-440C-9021-2614661940C5}" destId="{7639C7F7-768B-4C57-BB7E-3D8EBCDAAE70}" srcOrd="0" destOrd="0" presId="urn:microsoft.com/office/officeart/2005/8/layout/vList2"/>
    <dgm:cxn modelId="{5996A325-7D42-4CC0-B81F-C57C2C2442BB}" type="presOf" srcId="{1AA7F04B-2F19-422A-9DD9-9F50B2630167}" destId="{EBA959BC-FEF8-4F17-B85C-73BC16340741}" srcOrd="0" destOrd="0" presId="urn:microsoft.com/office/officeart/2005/8/layout/vList2"/>
    <dgm:cxn modelId="{35F46837-B10C-4F1B-8169-DF15C060D266}" srcId="{BCD65C4C-599E-4660-91A0-A99A261D2DDC}" destId="{B67953DC-9492-4CD3-8AC2-D982433870F4}" srcOrd="4" destOrd="0" parTransId="{69C6D1CF-B584-4604-AF76-EBC7BBCB062C}" sibTransId="{F52161E1-66B5-4613-BA37-6C5E56F368BD}"/>
    <dgm:cxn modelId="{6F2C2A74-7F18-4CDB-ADF3-46EF43ECE837}" srcId="{BCD65C4C-599E-4660-91A0-A99A261D2DDC}" destId="{5AD907BC-7D53-440C-9021-2614661940C5}" srcOrd="3" destOrd="0" parTransId="{044EDC25-916F-41A5-A5E3-4CD2FC06E2C0}" sibTransId="{18F01B3E-EEBE-4E0B-B21F-ADA4393629EA}"/>
    <dgm:cxn modelId="{BF872E7D-F007-4A5F-BDF1-AD4F3D9B6F06}" srcId="{BCD65C4C-599E-4660-91A0-A99A261D2DDC}" destId="{E7199B27-B292-4D44-8D92-36E94A139649}" srcOrd="2" destOrd="0" parTransId="{BF3592C2-3872-47B2-AFE2-FCAE39DD3225}" sibTransId="{CF533D2B-F815-4049-B247-F2F627879E71}"/>
    <dgm:cxn modelId="{4A753DA6-C022-45EF-934D-F887F8774E33}" srcId="{BCD65C4C-599E-4660-91A0-A99A261D2DDC}" destId="{1AA7F04B-2F19-422A-9DD9-9F50B2630167}" srcOrd="0" destOrd="0" parTransId="{51AD24F0-41CD-4A4C-AEA0-A89B3243BFA1}" sibTransId="{1AF5F285-3BF6-4A50-9344-93C9945ECAEE}"/>
    <dgm:cxn modelId="{9D1644B4-FF82-43F6-A5C1-7FE472D451FA}" type="presOf" srcId="{E7793766-6533-4332-B2A6-9E3333D8D1EF}" destId="{66DD8B3A-0D07-4285-88D8-805407A99629}" srcOrd="0" destOrd="0" presId="urn:microsoft.com/office/officeart/2005/8/layout/vList2"/>
    <dgm:cxn modelId="{957E1BE1-6AFF-4508-AA93-31479647A422}" type="presOf" srcId="{BCD65C4C-599E-4660-91A0-A99A261D2DDC}" destId="{DE5EC9A7-47D2-4BA6-B912-34A92719D32F}" srcOrd="0" destOrd="0" presId="urn:microsoft.com/office/officeart/2005/8/layout/vList2"/>
    <dgm:cxn modelId="{AACCDAE7-D922-4A29-B031-9EAD4ED4322D}" type="presOf" srcId="{E7199B27-B292-4D44-8D92-36E94A139649}" destId="{8116094E-466D-4A5E-BD35-ACE6B3A5D258}" srcOrd="0" destOrd="0" presId="urn:microsoft.com/office/officeart/2005/8/layout/vList2"/>
    <dgm:cxn modelId="{186073E8-1F7F-4FC9-B3C3-9FC6ED1D29D1}" type="presOf" srcId="{B67953DC-9492-4CD3-8AC2-D982433870F4}" destId="{D5C9B41A-2AE6-4692-B891-B4817A744575}" srcOrd="0" destOrd="0" presId="urn:microsoft.com/office/officeart/2005/8/layout/vList2"/>
    <dgm:cxn modelId="{56A272F7-CE65-4B7D-8541-AD21655F2520}" srcId="{BCD65C4C-599E-4660-91A0-A99A261D2DDC}" destId="{E7793766-6533-4332-B2A6-9E3333D8D1EF}" srcOrd="1" destOrd="0" parTransId="{AAC1C15D-17BF-442B-9FAB-9BA89B85AF03}" sibTransId="{B277D237-830A-4392-A5C4-99C07CC85CEA}"/>
    <dgm:cxn modelId="{C2003B79-6839-41B6-A7B0-5E393337017A}" type="presParOf" srcId="{DE5EC9A7-47D2-4BA6-B912-34A92719D32F}" destId="{EBA959BC-FEF8-4F17-B85C-73BC16340741}" srcOrd="0" destOrd="0" presId="urn:microsoft.com/office/officeart/2005/8/layout/vList2"/>
    <dgm:cxn modelId="{8440B677-BDF5-4C3A-960E-906CB662FEC6}" type="presParOf" srcId="{DE5EC9A7-47D2-4BA6-B912-34A92719D32F}" destId="{9E295A4E-C7CA-4CBC-BC93-F687D012951A}" srcOrd="1" destOrd="0" presId="urn:microsoft.com/office/officeart/2005/8/layout/vList2"/>
    <dgm:cxn modelId="{C66C5C09-ACC0-42C9-92F4-8E1A4D5449F2}" type="presParOf" srcId="{DE5EC9A7-47D2-4BA6-B912-34A92719D32F}" destId="{66DD8B3A-0D07-4285-88D8-805407A99629}" srcOrd="2" destOrd="0" presId="urn:microsoft.com/office/officeart/2005/8/layout/vList2"/>
    <dgm:cxn modelId="{A015E75B-E276-4D2F-9265-6D7C15A00282}" type="presParOf" srcId="{DE5EC9A7-47D2-4BA6-B912-34A92719D32F}" destId="{42F45425-123A-4C5B-AD0A-BAB86CDD8EA2}" srcOrd="3" destOrd="0" presId="urn:microsoft.com/office/officeart/2005/8/layout/vList2"/>
    <dgm:cxn modelId="{B5DD300C-140B-4C99-AEBC-6B30390A57BF}" type="presParOf" srcId="{DE5EC9A7-47D2-4BA6-B912-34A92719D32F}" destId="{8116094E-466D-4A5E-BD35-ACE6B3A5D258}" srcOrd="4" destOrd="0" presId="urn:microsoft.com/office/officeart/2005/8/layout/vList2"/>
    <dgm:cxn modelId="{8B13F7B8-84D3-4DB4-8FDD-73817C5FEEEF}" type="presParOf" srcId="{DE5EC9A7-47D2-4BA6-B912-34A92719D32F}" destId="{024B3DD4-33B5-4544-990C-185546B190BC}" srcOrd="5" destOrd="0" presId="urn:microsoft.com/office/officeart/2005/8/layout/vList2"/>
    <dgm:cxn modelId="{6EB5EA94-01F9-4A0E-B5C9-58070B5182B0}" type="presParOf" srcId="{DE5EC9A7-47D2-4BA6-B912-34A92719D32F}" destId="{7639C7F7-768B-4C57-BB7E-3D8EBCDAAE70}" srcOrd="6" destOrd="0" presId="urn:microsoft.com/office/officeart/2005/8/layout/vList2"/>
    <dgm:cxn modelId="{8DB3E2B5-A50B-45C8-8047-74E3BC8E6C6D}" type="presParOf" srcId="{DE5EC9A7-47D2-4BA6-B912-34A92719D32F}" destId="{71EE677B-9D64-4D0C-9E04-AC6D50DE2B85}" srcOrd="7" destOrd="0" presId="urn:microsoft.com/office/officeart/2005/8/layout/vList2"/>
    <dgm:cxn modelId="{4717D935-FA9E-42BB-90DF-857B373E0F3E}" type="presParOf" srcId="{DE5EC9A7-47D2-4BA6-B912-34A92719D32F}" destId="{D5C9B41A-2AE6-4692-B891-B4817A74457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004F3-E365-416D-90B0-F27B365E2480}">
      <dsp:nvSpPr>
        <dsp:cNvPr id="0" name=""/>
        <dsp:cNvSpPr/>
      </dsp:nvSpPr>
      <dsp:spPr>
        <a:xfrm>
          <a:off x="429" y="718117"/>
          <a:ext cx="1673461" cy="10040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is a false alarm?</a:t>
          </a:r>
        </a:p>
      </dsp:txBody>
      <dsp:txXfrm>
        <a:off x="429" y="718117"/>
        <a:ext cx="1673461" cy="1004077"/>
      </dsp:txXfrm>
    </dsp:sp>
    <dsp:sp modelId="{D6C5DFC3-0934-46B8-B6D5-493BAA61CDFD}">
      <dsp:nvSpPr>
        <dsp:cNvPr id="0" name=""/>
        <dsp:cNvSpPr/>
      </dsp:nvSpPr>
      <dsp:spPr>
        <a:xfrm>
          <a:off x="1841237" y="718117"/>
          <a:ext cx="1673461" cy="10040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Why are false alarms a problem?</a:t>
          </a:r>
        </a:p>
      </dsp:txBody>
      <dsp:txXfrm>
        <a:off x="1841237" y="718117"/>
        <a:ext cx="1673461" cy="1004077"/>
      </dsp:txXfrm>
    </dsp:sp>
    <dsp:sp modelId="{3644D061-78E3-4D2A-B776-1FAE7B8A38F6}">
      <dsp:nvSpPr>
        <dsp:cNvPr id="0" name=""/>
        <dsp:cNvSpPr/>
      </dsp:nvSpPr>
      <dsp:spPr>
        <a:xfrm>
          <a:off x="429" y="1904290"/>
          <a:ext cx="1673461" cy="11662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How do alarm systems work?</a:t>
          </a:r>
        </a:p>
      </dsp:txBody>
      <dsp:txXfrm>
        <a:off x="429" y="1904290"/>
        <a:ext cx="1673461" cy="1166235"/>
      </dsp:txXfrm>
    </dsp:sp>
    <dsp:sp modelId="{1174B187-6684-4D26-AAC9-0E148917332A}">
      <dsp:nvSpPr>
        <dsp:cNvPr id="0" name=""/>
        <dsp:cNvSpPr/>
      </dsp:nvSpPr>
      <dsp:spPr>
        <a:xfrm>
          <a:off x="1841237" y="1889540"/>
          <a:ext cx="1673461" cy="119573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What are some causes of false alarms?</a:t>
          </a:r>
        </a:p>
      </dsp:txBody>
      <dsp:txXfrm>
        <a:off x="1841237" y="1889540"/>
        <a:ext cx="1673461" cy="1195735"/>
      </dsp:txXfrm>
    </dsp:sp>
    <dsp:sp modelId="{A3F2C644-29F1-4AA2-BB09-2AB5AA5AD6FE}">
      <dsp:nvSpPr>
        <dsp:cNvPr id="0" name=""/>
        <dsp:cNvSpPr/>
      </dsp:nvSpPr>
      <dsp:spPr>
        <a:xfrm>
          <a:off x="920833" y="3252622"/>
          <a:ext cx="1673461" cy="13601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What can you do to prevent false alarms?</a:t>
          </a:r>
        </a:p>
      </dsp:txBody>
      <dsp:txXfrm>
        <a:off x="920833" y="3252622"/>
        <a:ext cx="1673461" cy="1360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59BC-FEF8-4F17-B85C-73BC16340741}">
      <dsp:nvSpPr>
        <dsp:cNvPr id="0" name=""/>
        <dsp:cNvSpPr/>
      </dsp:nvSpPr>
      <dsp:spPr>
        <a:xfrm>
          <a:off x="0" y="6826"/>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If you ….</a:t>
          </a:r>
        </a:p>
      </dsp:txBody>
      <dsp:txXfrm>
        <a:off x="38638" y="45464"/>
        <a:ext cx="5104324" cy="714229"/>
      </dsp:txXfrm>
    </dsp:sp>
    <dsp:sp modelId="{66DD8B3A-0D07-4285-88D8-805407A99629}">
      <dsp:nvSpPr>
        <dsp:cNvPr id="0" name=""/>
        <dsp:cNvSpPr/>
      </dsp:nvSpPr>
      <dsp:spPr>
        <a:xfrm>
          <a:off x="0" y="893371"/>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Hire domestic help</a:t>
          </a:r>
        </a:p>
      </dsp:txBody>
      <dsp:txXfrm>
        <a:off x="38638" y="932009"/>
        <a:ext cx="5104324" cy="714229"/>
      </dsp:txXfrm>
    </dsp:sp>
    <dsp:sp modelId="{8116094E-466D-4A5E-BD35-ACE6B3A5D258}">
      <dsp:nvSpPr>
        <dsp:cNvPr id="0" name=""/>
        <dsp:cNvSpPr/>
      </dsp:nvSpPr>
      <dsp:spPr>
        <a:xfrm>
          <a:off x="0" y="1779916"/>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Get a new pet</a:t>
          </a:r>
        </a:p>
      </dsp:txBody>
      <dsp:txXfrm>
        <a:off x="38638" y="1818554"/>
        <a:ext cx="5104324" cy="714229"/>
      </dsp:txXfrm>
    </dsp:sp>
    <dsp:sp modelId="{7639C7F7-768B-4C57-BB7E-3D8EBCDAAE70}">
      <dsp:nvSpPr>
        <dsp:cNvPr id="0" name=""/>
        <dsp:cNvSpPr/>
      </dsp:nvSpPr>
      <dsp:spPr>
        <a:xfrm>
          <a:off x="0" y="2666461"/>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Change phone numbers</a:t>
          </a:r>
        </a:p>
      </dsp:txBody>
      <dsp:txXfrm>
        <a:off x="38638" y="2705099"/>
        <a:ext cx="5104324" cy="714229"/>
      </dsp:txXfrm>
    </dsp:sp>
    <dsp:sp modelId="{D5C9B41A-2AE6-4692-B891-B4817A744575}">
      <dsp:nvSpPr>
        <dsp:cNvPr id="0" name=""/>
        <dsp:cNvSpPr/>
      </dsp:nvSpPr>
      <dsp:spPr>
        <a:xfrm>
          <a:off x="0" y="3553006"/>
          <a:ext cx="51816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Plan to sell your house</a:t>
          </a:r>
        </a:p>
      </dsp:txBody>
      <dsp:txXfrm>
        <a:off x="38638" y="3591644"/>
        <a:ext cx="5104324" cy="7142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41F31-0313-49DF-A0B1-444F01B5EA13}"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DD7EB-8415-402D-B1CB-7C54312891C3}" type="slidenum">
              <a:rPr lang="en-US" smtClean="0"/>
              <a:t>‹#›</a:t>
            </a:fld>
            <a:endParaRPr lang="en-US"/>
          </a:p>
        </p:txBody>
      </p:sp>
    </p:spTree>
    <p:extLst>
      <p:ext uri="{BB962C8B-B14F-4D97-AF65-F5344CB8AC3E}">
        <p14:creationId xmlns:p14="http://schemas.microsoft.com/office/powerpoint/2010/main" val="27931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457200" y="720725"/>
            <a:ext cx="6400800" cy="3600450"/>
          </a:xfr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Thank you for taking an</a:t>
            </a:r>
            <a:r>
              <a:rPr lang="en-US" baseline="0" dirty="0"/>
              <a:t> interest in preventing false alarms in your home. This presentation is brought to you by the False Alarm Reduction Association, an international organization dedicated to supporting false alarm reduction professionals in their mission to reduce false alarms.</a:t>
            </a:r>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457200" y="720725"/>
            <a:ext cx="6400800" cy="36004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Majority of false alarms are caused by human error, usually by those individuals who have not been properly trained on how to use the system.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20B4934-2ED9-4979-A73F-69DD88118CF4}" type="slidenum">
              <a:rPr lang="en-US" smtClean="0">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It is not uncommon for alarm users, particularly those in a hurry, fail to properly secure their doors or windows when setting the alarm system.  If doors or windows do not fit properly, this may also cause false activations.  </a:t>
            </a:r>
          </a:p>
          <a:p>
            <a:endParaRPr lang="en-US"/>
          </a:p>
          <a:p>
            <a:r>
              <a:rPr lang="en-US"/>
              <a:t>Often times, emergency personnel find loose animals in the home, setting off motion sensors.</a:t>
            </a:r>
          </a:p>
          <a:p>
            <a:endParaRPr lang="en-US"/>
          </a:p>
          <a:p>
            <a:r>
              <a:rPr lang="en-US"/>
              <a:t>It is also not uncommon for an old or weak battery to set off alarm activations after a power outage or surge.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It is not uncommon for alarm users, particularly those in a hurry, fail to properly secure their doors or windows when setting the alarm system.  If doors or windows do not fit properly, this may also cause false activations.  </a:t>
            </a:r>
          </a:p>
          <a:p>
            <a:endParaRPr lang="en-US"/>
          </a:p>
          <a:p>
            <a:r>
              <a:rPr lang="en-US"/>
              <a:t>Often times, emergency personnel find loose animals in the home, setting off motion sensors.</a:t>
            </a:r>
          </a:p>
          <a:p>
            <a:endParaRPr lang="en-US"/>
          </a:p>
          <a:p>
            <a:r>
              <a:rPr lang="en-US"/>
              <a:t>It is also not uncommon for an old or weak battery to set off alarm activations after a power outage or surge.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12</a:t>
            </a:fld>
            <a:endParaRPr lang="en-US">
              <a:latin typeface="Calibri" pitchFamily="34" charset="0"/>
            </a:endParaRPr>
          </a:p>
        </p:txBody>
      </p:sp>
    </p:spTree>
    <p:extLst>
      <p:ext uri="{BB962C8B-B14F-4D97-AF65-F5344CB8AC3E}">
        <p14:creationId xmlns:p14="http://schemas.microsoft.com/office/powerpoint/2010/main" val="378220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57200" y="720725"/>
            <a:ext cx="6400800" cy="36004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It is not uncommon for alarm users, particularly those in a hurry, fail to properly secure their doors or windows when setting the alarm system.  If doors or windows do not fit properly, this may also cause false activations.  </a:t>
            </a:r>
          </a:p>
          <a:p>
            <a:endParaRPr lang="en-US"/>
          </a:p>
          <a:p>
            <a:r>
              <a:rPr lang="en-US"/>
              <a:t>Often times, emergency personnel find loose animals in the home, setting off motion sensors.</a:t>
            </a:r>
          </a:p>
          <a:p>
            <a:endParaRPr lang="en-US"/>
          </a:p>
          <a:p>
            <a:r>
              <a:rPr lang="en-US"/>
              <a:t>It is also not uncommon for an old or weak battery to set off alarm activations after a power outage or surge.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13</a:t>
            </a:fld>
            <a:endParaRPr lang="en-US">
              <a:latin typeface="Calibri" pitchFamily="34" charset="0"/>
            </a:endParaRPr>
          </a:p>
        </p:txBody>
      </p:sp>
    </p:spTree>
    <p:extLst>
      <p:ext uri="{BB962C8B-B14F-4D97-AF65-F5344CB8AC3E}">
        <p14:creationId xmlns:p14="http://schemas.microsoft.com/office/powerpoint/2010/main" val="411002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57200" y="720725"/>
            <a:ext cx="6400800" cy="36004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Motion sensors will not only pick up movement of humans in the premises, they will also detect  movement from the “non-human” variety.  This will include drape and plant movements caused by drafts from heating/ac vents and the like.  </a:t>
            </a:r>
          </a:p>
          <a:p>
            <a:r>
              <a:rPr lang="en-US" dirty="0"/>
              <a:t>Another frequent offender are balloons floating in front of motion sensors.  </a:t>
            </a:r>
          </a:p>
          <a:p>
            <a:r>
              <a:rPr lang="en-US" dirty="0"/>
              <a:t>Remember!  Motion sensors are designed to pick up movement!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57200" y="720725"/>
            <a:ext cx="6400800" cy="36004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Cleaning motion sensors are important, because things like insects or heavy dust and dirt on them will cause false activations.  </a:t>
            </a:r>
          </a:p>
          <a:p>
            <a:r>
              <a:rPr lang="en-US" dirty="0"/>
              <a:t>Remember!  Motion sensors are designed to pick up movement!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57200" y="720725"/>
            <a:ext cx="6400800" cy="36004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16</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57200" y="720725"/>
            <a:ext cx="6400800" cy="36004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  What can you do to prevent false alarms in your home? Let’s talk about that.</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Lock all doors and windows.</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Ensure moving items such as balloons, curtains, decorations and pets are not placed in the path of motion detectors.</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Know how to cancel an alarm dispatch request.</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Educate all alarm system users on the proper use of the alarm system.</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Schedule a service call if the alarm is not working properly.</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Notify your monitoring company if you remodel, change or upgrade phone systems including DSL, VoIP, FIOS.</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Update your contact information with your security company annually or if you hire domestic help, get a new pet or plan to sell your house.</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Instruct your monitoring company not to dispatch law enforcement on power  outages, weather related signals, low battery signals or heat loss sensors.</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Request your monitoring company to use Enhanced Call Verification (ECV), which requires making two calls to a responsible party prior to requesting a law enforcement dispatch.</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Educate all alarm users, including everyone who has access to your home, on complete system operation procedures.</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Eliminate possible causes of false alarms.</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Review alarm cancellation procedures with anyone who has access to the alarm site.</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Communicate with your security company regularly, advising of schedule changes, problem areas or maintenance needs.</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Update contact information annually.</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Have the alarm battery changed every 3-4 years.</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Notify your local Alarm Coordinator when phone numbers or situations change.</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Have your security system instructions readily available in case of an accidental alarm activation.</a:t>
            </a:r>
          </a:p>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D5F4FF1-B7CA-493F-ADD9-46277E18959F}" type="slidenum">
              <a:rPr lang="en-US" smtClean="0">
                <a:latin typeface="Calibri" pitchFamily="34" charset="0"/>
              </a:rPr>
              <a:pPr eaLnBrk="1" hangingPunct="1"/>
              <a:t>17</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Check with your local jurisdiction for registration requirements.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Notify your local Alarm Coordinator when phone numbers or situations change.</a:t>
            </a:r>
          </a:p>
          <a:p>
            <a:endParaRPr lang="en-US" dirty="0"/>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18</a:t>
            </a:fld>
            <a:endParaRPr lang="en-US" dirty="0"/>
          </a:p>
        </p:txBody>
      </p:sp>
    </p:spTree>
    <p:extLst>
      <p:ext uri="{BB962C8B-B14F-4D97-AF65-F5344CB8AC3E}">
        <p14:creationId xmlns:p14="http://schemas.microsoft.com/office/powerpoint/2010/main" val="2752051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57200" y="720725"/>
            <a:ext cx="6400800" cy="360045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dirty="0"/>
              <a:t>Completely understand how the alarm system works; what it does and does not do.  </a:t>
            </a:r>
          </a:p>
          <a:p>
            <a:pPr marL="171450" indent="-171450">
              <a:buFont typeface="Arial" pitchFamily="34" charset="0"/>
              <a:buChar char="•"/>
            </a:pPr>
            <a:r>
              <a:rPr lang="en-US" dirty="0"/>
              <a:t>Ensure that all users of your system are provided thorough instruction on using and testing the system and cancelling unnecessary false alarm dispatch requests. </a:t>
            </a:r>
          </a:p>
          <a:p>
            <a:pPr marL="171450" indent="-171450">
              <a:buFont typeface="Arial" pitchFamily="34" charset="0"/>
              <a:buChar char="•"/>
            </a:pPr>
            <a:r>
              <a:rPr lang="en-US" dirty="0"/>
              <a:t>Ask your alarm company for written instructions and a physical demonstration of the use of your alarm system.</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19</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57200" y="720725"/>
            <a:ext cx="6400800" cy="36004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purpose of this presentation is to educate the alarm user on false alarms in the home.  We will go over these topics:</a:t>
            </a:r>
          </a:p>
          <a:p>
            <a:endParaRPr lang="en-US" dirty="0"/>
          </a:p>
          <a:p>
            <a:pPr marL="171450" indent="-171450">
              <a:buFont typeface="Arial" pitchFamily="34" charset="0"/>
              <a:buChar char="•"/>
            </a:pPr>
            <a:r>
              <a:rPr lang="en-US" dirty="0"/>
              <a:t>What is a false alarm?</a:t>
            </a:r>
          </a:p>
          <a:p>
            <a:pPr marL="171450" indent="-171450">
              <a:buFont typeface="Arial" pitchFamily="34" charset="0"/>
              <a:buChar char="•"/>
            </a:pPr>
            <a:r>
              <a:rPr lang="en-US" dirty="0"/>
              <a:t>Why are false alarms a problem?</a:t>
            </a:r>
          </a:p>
          <a:p>
            <a:pPr marL="171450" indent="-171450">
              <a:buFont typeface="Arial" pitchFamily="34" charset="0"/>
              <a:buChar char="•"/>
            </a:pPr>
            <a:r>
              <a:rPr lang="en-US" dirty="0"/>
              <a:t>How do alarm systems work?</a:t>
            </a:r>
          </a:p>
          <a:p>
            <a:pPr marL="171450" indent="-171450">
              <a:buFont typeface="Arial" pitchFamily="34" charset="0"/>
              <a:buChar char="•"/>
            </a:pPr>
            <a:r>
              <a:rPr lang="en-US" dirty="0"/>
              <a:t>What are some common causes of false alarms?</a:t>
            </a:r>
          </a:p>
          <a:p>
            <a:pPr marL="171450" indent="-171450">
              <a:buFont typeface="Arial" pitchFamily="34" charset="0"/>
              <a:buChar char="•"/>
            </a:pPr>
            <a:r>
              <a:rPr lang="en-US" dirty="0"/>
              <a:t>Tips for avoiding false alarms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9BDFDA70-FEB0-4BE7-8AAA-69278283D551}" type="slidenum">
              <a:rPr lang="en-US" smtClean="0">
                <a:latin typeface="Calibri" pitchFamily="34" charset="0"/>
              </a:rPr>
              <a:pPr eaLnBrk="1" hangingPunct="1"/>
              <a:t>2</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a:buFont typeface="Wingdings" pitchFamily="2" charset="2"/>
              <a:buChar char="ü"/>
            </a:pPr>
            <a:r>
              <a:rPr lang="en-US" dirty="0"/>
              <a:t>Take to do a check anytime you leave your home before turning on your alarm system.  </a:t>
            </a:r>
          </a:p>
          <a:p>
            <a:pPr marL="177845" indent="-177845">
              <a:buFont typeface="Wingdings" pitchFamily="2" charset="2"/>
              <a:buChar char="ü"/>
            </a:pPr>
            <a:r>
              <a:rPr lang="en-US" dirty="0"/>
              <a:t>Make sure all windows and doors are secured and properly locked.  </a:t>
            </a:r>
          </a:p>
          <a:p>
            <a:pPr marL="177845" indent="-177845" defTabSz="948507">
              <a:buFont typeface="Wingdings" pitchFamily="2" charset="2"/>
              <a:buChar char="ü"/>
              <a:defRPr/>
            </a:pPr>
            <a:r>
              <a:rPr lang="en-US" dirty="0"/>
              <a:t>Restart the exit time if you reenter the business (forgot something, get the phone, </a:t>
            </a:r>
            <a:r>
              <a:rPr lang="en-US" dirty="0" err="1"/>
              <a:t>etc</a:t>
            </a:r>
            <a:r>
              <a:rPr lang="en-US" dirty="0"/>
              <a:t>)</a:t>
            </a:r>
          </a:p>
          <a:p>
            <a:pPr marL="177845" indent="-177845">
              <a:buFont typeface="Wingdings" pitchFamily="2" charset="2"/>
              <a:buChar char="ü"/>
            </a:pPr>
            <a:endParaRPr lang="en-US" dirty="0"/>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20</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a:buFont typeface="Wingdings" pitchFamily="2" charset="2"/>
              <a:buChar char="ü"/>
            </a:pPr>
            <a:r>
              <a:rPr lang="en-US" dirty="0"/>
              <a:t>Take to do a check anytime you leave your home before turning on your alarm system.  </a:t>
            </a:r>
          </a:p>
          <a:p>
            <a:pPr marL="177845" indent="-177845">
              <a:buFont typeface="Wingdings" pitchFamily="2" charset="2"/>
              <a:buChar char="ü"/>
            </a:pPr>
            <a:r>
              <a:rPr lang="en-US" dirty="0"/>
              <a:t>Make sure all windows and doors are secured and properly locked.  </a:t>
            </a:r>
          </a:p>
          <a:p>
            <a:pPr marL="177845" indent="-177845" defTabSz="948507">
              <a:buFont typeface="Wingdings" pitchFamily="2" charset="2"/>
              <a:buChar char="ü"/>
              <a:defRPr/>
            </a:pPr>
            <a:r>
              <a:rPr lang="en-US" dirty="0"/>
              <a:t>Restart the exit time if you reenter the business (forgot something, get the phone, </a:t>
            </a:r>
            <a:r>
              <a:rPr lang="en-US" dirty="0" err="1"/>
              <a:t>etc</a:t>
            </a:r>
            <a:r>
              <a:rPr lang="en-US" dirty="0"/>
              <a:t>)</a:t>
            </a:r>
          </a:p>
          <a:p>
            <a:pPr marL="177845" indent="-177845">
              <a:buFont typeface="Wingdings" pitchFamily="2" charset="2"/>
              <a:buChar char="ü"/>
            </a:pPr>
            <a:endParaRPr lang="en-US" dirty="0"/>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21</a:t>
            </a:fld>
            <a:endParaRPr lang="en-US">
              <a:latin typeface="Calibri" pitchFamily="34" charset="0"/>
            </a:endParaRPr>
          </a:p>
        </p:txBody>
      </p:sp>
    </p:spTree>
    <p:extLst>
      <p:ext uri="{BB962C8B-B14F-4D97-AF65-F5344CB8AC3E}">
        <p14:creationId xmlns:p14="http://schemas.microsoft.com/office/powerpoint/2010/main" val="2384572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defTabSz="948507">
              <a:buFont typeface="Wingdings" pitchFamily="2" charset="2"/>
              <a:buChar char="ü"/>
              <a:defRPr/>
            </a:pPr>
            <a:r>
              <a:rPr lang="en-US" dirty="0">
                <a:latin typeface="+mn-lt"/>
              </a:rPr>
              <a:t>Look for items that can move within the “view” of your motion detectors, causing false alarms. </a:t>
            </a:r>
          </a:p>
          <a:p>
            <a:pPr marL="177845" indent="-177845">
              <a:buFont typeface="Wingdings" pitchFamily="2" charset="2"/>
              <a:buChar char="ü"/>
            </a:pPr>
            <a:r>
              <a:rPr lang="en-US" dirty="0"/>
              <a:t>Secure or move fans, heaters, plants, curtains and decorations away from motion sensor areas.</a:t>
            </a:r>
          </a:p>
          <a:p>
            <a:pPr marL="0" indent="0">
              <a:buFont typeface="Arial" pitchFamily="34" charset="0"/>
              <a:buNone/>
            </a:pPr>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22</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7938905-C779-4464-8820-1F021E87C7C4}" type="slidenum">
              <a:rPr lang="en-US" smtClean="0">
                <a:latin typeface="Calibri" pitchFamily="34" charset="0"/>
              </a:rPr>
              <a:pPr eaLnBrk="1" hangingPunct="1"/>
              <a:t>23</a:t>
            </a:fld>
            <a:endParaRPr lang="en-US">
              <a:latin typeface="Calibri" pitchFamily="34" charset="0"/>
            </a:endParaRPr>
          </a:p>
        </p:txBody>
      </p:sp>
      <p:sp>
        <p:nvSpPr>
          <p:cNvPr id="38915" name="Rectangle 2"/>
          <p:cNvSpPr>
            <a:spLocks noGrp="1" noRot="1" noChangeAspect="1" noChangeArrowheads="1" noTextEdit="1"/>
          </p:cNvSpPr>
          <p:nvPr>
            <p:ph type="sldImg"/>
          </p:nvPr>
        </p:nvSpPr>
        <p:spPr>
          <a:xfrm>
            <a:off x="457200" y="720725"/>
            <a:ext cx="6400800" cy="3600450"/>
          </a:xfrm>
          <a:ln/>
        </p:spPr>
      </p:sp>
      <p:sp>
        <p:nvSpPr>
          <p:cNvPr id="302083" name="Rectangle 3"/>
          <p:cNvSpPr>
            <a:spLocks noGrp="1" noChangeArrowheads="1"/>
          </p:cNvSpPr>
          <p:nvPr>
            <p:ph type="body" idx="1"/>
          </p:nvPr>
        </p:nvSpPr>
        <p:spPr/>
        <p:txBody>
          <a:bodyPr/>
          <a:lstStyle/>
          <a:p>
            <a:pPr marL="171450" indent="-171450">
              <a:buFont typeface="Wingdings" pitchFamily="2" charset="2"/>
              <a:buChar char="ü"/>
              <a:defRPr/>
            </a:pPr>
            <a:r>
              <a:rPr lang="en-US" dirty="0"/>
              <a:t>Educate everyone who has legal access to your home such as family members, key holders or domestic help.</a:t>
            </a:r>
          </a:p>
          <a:p>
            <a:pPr marL="171450" indent="-171450">
              <a:spcBef>
                <a:spcPct val="20000"/>
              </a:spcBef>
              <a:buClr>
                <a:schemeClr val="hlink"/>
              </a:buClr>
              <a:buSzPct val="65000"/>
              <a:buFont typeface="Wingdings" pitchFamily="2" charset="2"/>
              <a:buChar char="ü"/>
              <a:defRPr/>
            </a:pPr>
            <a:r>
              <a:rPr lang="en-US" dirty="0">
                <a:effectLst>
                  <a:outerShdw blurRad="38100" dist="38100" dir="2700000" algn="tl">
                    <a:srgbClr val="C0C0C0"/>
                  </a:outerShdw>
                </a:effectLst>
              </a:rPr>
              <a:t>All users should be properly trained in how to operate your system, including knowledge of correct arming codes, passwords, telephone numbers and cancellation procedures for accidental activations.</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en-US" dirty="0"/>
              <a:t>Don’t change pass codes and arming codes without advising the appropriate authorized users. If pass codes are changed notify your alarm company. </a:t>
            </a:r>
          </a:p>
          <a:p>
            <a:pPr>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2183" y="4561226"/>
            <a:ext cx="5850835" cy="4320213"/>
          </a:xfrm>
          <a:prstGeom prst="rect">
            <a:avLst/>
          </a:prstGeom>
        </p:spPr>
        <p:txBody>
          <a:bodyPr/>
          <a:lstStyle/>
          <a:p>
            <a:pPr defTabSz="948507">
              <a:defRPr/>
            </a:pPr>
            <a:r>
              <a:rPr lang="en-US" dirty="0">
                <a:latin typeface="+mn-lt"/>
              </a:rPr>
              <a:t>Ensure your alarm system identifies the device that caused the alarm activation.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24</a:t>
            </a:fld>
            <a:endParaRPr lang="en-US"/>
          </a:p>
        </p:txBody>
      </p:sp>
    </p:spTree>
    <p:extLst>
      <p:ext uri="{BB962C8B-B14F-4D97-AF65-F5344CB8AC3E}">
        <p14:creationId xmlns:p14="http://schemas.microsoft.com/office/powerpoint/2010/main" val="1258866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57200" y="720725"/>
            <a:ext cx="6400800" cy="36004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Notify your security company if…</a:t>
            </a:r>
          </a:p>
          <a:p>
            <a:pPr marL="171450" indent="-171450">
              <a:buFont typeface="Arial" pitchFamily="34" charset="0"/>
              <a:buChar char="•"/>
            </a:pPr>
            <a:r>
              <a:rPr lang="en-US" b="0" dirty="0"/>
              <a:t>Your system is not working properly</a:t>
            </a:r>
          </a:p>
          <a:p>
            <a:pPr marL="171450" indent="-171450">
              <a:buFont typeface="Arial" pitchFamily="34" charset="0"/>
              <a:buChar char="•"/>
            </a:pPr>
            <a:r>
              <a:rPr lang="en-US" b="0" dirty="0"/>
              <a:t>You plan to remodel or install new wiring of any kind (telephone, DSL, VoIP, etc.)</a:t>
            </a:r>
          </a:p>
          <a:p>
            <a:pPr marL="171450" indent="-171450">
              <a:buFont typeface="Arial" pitchFamily="34" charset="0"/>
              <a:buChar char="•"/>
            </a:pPr>
            <a:r>
              <a:rPr lang="en-US" b="0" dirty="0"/>
              <a:t>You hire domestic help, get a new pet, or plan to sell your house</a:t>
            </a:r>
          </a:p>
          <a:p>
            <a:pPr marL="171450" indent="-171450">
              <a:buFont typeface="Arial" pitchFamily="34" charset="0"/>
              <a:buChar char="•"/>
            </a:pPr>
            <a:r>
              <a:rPr lang="en-US" b="0" dirty="0"/>
              <a:t>Before you test your system</a:t>
            </a:r>
          </a:p>
          <a:p>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7093392-DF75-479F-BB7C-359400519669}" type="slidenum">
              <a:rPr lang="en-US" smtClean="0">
                <a:latin typeface="Calibri" pitchFamily="34" charset="0"/>
              </a:rPr>
              <a:pPr eaLnBrk="1" hangingPunct="1"/>
              <a:t>25</a:t>
            </a:fld>
            <a:endParaRPr 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57200" y="720725"/>
            <a:ext cx="6400800" cy="360045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pitchFamily="34" charset="0"/>
              </a:rPr>
              <a:t>Update Your Alarm Company:</a:t>
            </a:r>
          </a:p>
          <a:p>
            <a:pPr marL="165261" indent="-165261">
              <a:buFont typeface="Arial" pitchFamily="34" charset="0"/>
              <a:buChar char="•"/>
            </a:pPr>
            <a:r>
              <a:rPr lang="en-US" dirty="0">
                <a:latin typeface="Calibri" pitchFamily="34" charset="0"/>
              </a:rPr>
              <a:t>When you get domestic</a:t>
            </a:r>
            <a:r>
              <a:rPr lang="en-US" baseline="0" dirty="0">
                <a:latin typeface="Calibri" pitchFamily="34" charset="0"/>
              </a:rPr>
              <a:t> help </a:t>
            </a:r>
            <a:r>
              <a:rPr lang="en-US" dirty="0">
                <a:latin typeface="Calibri" pitchFamily="34" charset="0"/>
              </a:rPr>
              <a:t>who will open or close your site</a:t>
            </a:r>
          </a:p>
          <a:p>
            <a:pPr marL="165261" indent="-165261">
              <a:buFont typeface="Arial" pitchFamily="34" charset="0"/>
              <a:buChar char="•"/>
            </a:pPr>
            <a:r>
              <a:rPr lang="en-US" dirty="0">
                <a:latin typeface="Calibri" pitchFamily="34" charset="0"/>
              </a:rPr>
              <a:t>Get a new pet</a:t>
            </a:r>
          </a:p>
          <a:p>
            <a:pPr marL="165261" indent="-165261">
              <a:buFont typeface="Arial" pitchFamily="34" charset="0"/>
              <a:buChar char="•"/>
            </a:pPr>
            <a:r>
              <a:rPr lang="en-US" dirty="0">
                <a:latin typeface="Calibri" pitchFamily="34" charset="0"/>
              </a:rPr>
              <a:t>When phone numbers for the site or contacts change</a:t>
            </a:r>
          </a:p>
          <a:p>
            <a:pPr marL="165261" indent="-165261">
              <a:buFont typeface="Arial" pitchFamily="34" charset="0"/>
              <a:buChar char="•"/>
            </a:pPr>
            <a:r>
              <a:rPr lang="en-US" dirty="0">
                <a:latin typeface="Calibri" pitchFamily="34" charset="0"/>
              </a:rPr>
              <a:t>When you do remodeling </a:t>
            </a:r>
          </a:p>
          <a:p>
            <a:pPr marL="165261" indent="-165261">
              <a:buFont typeface="Arial" pitchFamily="34" charset="0"/>
              <a:buChar char="•"/>
            </a:pPr>
            <a:r>
              <a:rPr lang="en-US" dirty="0">
                <a:latin typeface="Calibri" pitchFamily="34" charset="0"/>
              </a:rPr>
              <a:t>If you plan to sell your house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26</a:t>
            </a:fld>
            <a:endParaRPr 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57200" y="720725"/>
            <a:ext cx="6400800" cy="36004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t>Tell your monitoring company to use Enhanced Call Verification (ECV), which requires making two calls to a responsible party prior to requesting a law enforcement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27</a:t>
            </a:fld>
            <a:endParaRPr 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28</a:t>
            </a:fld>
            <a:endParaRPr lang="en-US" dirty="0"/>
          </a:p>
        </p:txBody>
      </p:sp>
    </p:spTree>
    <p:extLst>
      <p:ext uri="{BB962C8B-B14F-4D97-AF65-F5344CB8AC3E}">
        <p14:creationId xmlns:p14="http://schemas.microsoft.com/office/powerpoint/2010/main" val="1674581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29</a:t>
            </a:fld>
            <a:endParaRPr lang="en-US"/>
          </a:p>
        </p:txBody>
      </p:sp>
    </p:spTree>
    <p:extLst>
      <p:ext uri="{BB962C8B-B14F-4D97-AF65-F5344CB8AC3E}">
        <p14:creationId xmlns:p14="http://schemas.microsoft.com/office/powerpoint/2010/main" val="250318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457200" y="720725"/>
            <a:ext cx="6400800" cy="3600450"/>
          </a:xfrm>
          <a:ln/>
        </p:spPr>
      </p:sp>
      <p:sp>
        <p:nvSpPr>
          <p:cNvPr id="28675"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Any time an alarm activation  caused for any reason other than criminal or fire-related activity is considered a “False Alarm!”</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D72C18E7-2786-4B4F-B577-BF90A90F060F}" type="slidenum">
              <a:rPr lang="en-US" smtClean="0">
                <a:latin typeface="Calibri" pitchFamily="34" charset="0"/>
              </a:rPr>
              <a:pPr eaLnBrk="1" hangingPunct="1"/>
              <a:t>3</a:t>
            </a:fld>
            <a:endParaRPr lang="en-US" dirty="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1450" indent="-171450">
              <a:buFont typeface="Wingdings" pitchFamily="2" charset="2"/>
              <a:buChar char="ü"/>
            </a:pPr>
            <a:r>
              <a:rPr lang="en-US" dirty="0"/>
              <a:t>Accept the responsibility to keep your alarm system in proper operating condition.</a:t>
            </a:r>
          </a:p>
          <a:p>
            <a:pPr marL="171450" indent="-171450" eaLnBrk="1" hangingPunct="1">
              <a:spcBef>
                <a:spcPct val="0"/>
              </a:spcBef>
              <a:buFont typeface="Wingdings" pitchFamily="2" charset="2"/>
              <a:buChar char="ü"/>
            </a:pPr>
            <a:r>
              <a:rPr lang="en-US" dirty="0"/>
              <a:t>Immediately contact your alarm provider if you believe your alarm system is not working properly. </a:t>
            </a:r>
          </a:p>
          <a:p>
            <a:pPr marL="171450" indent="-171450" eaLnBrk="1" hangingPunct="1">
              <a:spcBef>
                <a:spcPct val="0"/>
              </a:spcBef>
              <a:buFont typeface="Wingdings" pitchFamily="2" charset="2"/>
              <a:buChar char="ü"/>
            </a:pPr>
            <a:r>
              <a:rPr lang="en-US" dirty="0"/>
              <a:t>Service and maintain your system (including batteries) per your alarm company/alarm manufacturer’s recommendation before false alarms occur. </a:t>
            </a:r>
          </a:p>
          <a:p>
            <a:pPr marL="171450" indent="-171450" eaLnBrk="1" hangingPunct="1">
              <a:spcBef>
                <a:spcPct val="0"/>
              </a:spcBef>
              <a:buFont typeface="Wingdings" pitchFamily="2" charset="2"/>
              <a:buChar char="ü"/>
            </a:pPr>
            <a:r>
              <a:rPr lang="en-US" dirty="0"/>
              <a:t>Upgrade old alarm systems to current equipment that conform to Security Industry Association (SIA) false alarm prevention standards. </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30</a:t>
            </a:fld>
            <a:endParaRPr 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Public safety resources are limited and should never be wasted. Thousands of patrol hours are spent investigating alarm reports that turn out to be “false alarms”.</a:t>
            </a:r>
          </a:p>
          <a:p>
            <a:endParaRPr lang="en-US" dirty="0"/>
          </a:p>
          <a:p>
            <a:r>
              <a:rPr lang="en-US" dirty="0"/>
              <a:t>When used and maintained properly, alarm systems are important tools for Public Safety and the community.  When you pay for an alarm system, you want it to do its job and assist in protecting </a:t>
            </a:r>
            <a:r>
              <a:rPr lang="en-US"/>
              <a:t>your school.  </a:t>
            </a:r>
            <a:r>
              <a:rPr lang="en-US" dirty="0"/>
              <a:t>Everyone is entitled to quick emergency response, so make sure your system is not depriving someone else in need by taking the steps to prevent false alarms. </a:t>
            </a:r>
          </a:p>
          <a:p>
            <a:endParaRPr lang="en-US" dirty="0"/>
          </a:p>
          <a:p>
            <a:r>
              <a:rPr lang="en-US" dirty="0"/>
              <a:t>In the end, everyone benefits.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28EEC8C-B08E-4C7B-8CAB-987A46867B8A}" type="slidenum">
              <a:rPr lang="en-US" smtClean="0">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defTabSz="948507"/>
            <a:r>
              <a:rPr lang="en-US" dirty="0"/>
              <a:t>False alarms take officers and fire fighters away from real emergencies. The time emergency officials spend responding to false alarms can have devastating effects.  This takes away from their ability to do their job effectively, wasting valuable tax payer resources and it delays response when you really need it.</a:t>
            </a:r>
          </a:p>
          <a:p>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4</a:t>
            </a:fld>
            <a:endParaRPr 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Time emergency officials spend responding to false alarms can have devastating effects.  This takes away from their ability to do their job effectively, wasting valuable tax payer resources. When your alarm “crys wolf!”, several times, the community as a whole will not take the actual valid alarm seriously when it happens.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5</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your alarm “cries wolf!”, several times, the community as a whole will not take the actual valid alarm seriously when it happens.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Desensitize communities to actual incidents of crime and fire.  </a:t>
            </a:r>
          </a:p>
          <a:p>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6</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your alarm is not used or maintained effectively, it cannot do the job it was designed to do.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7</a:t>
            </a:fld>
            <a:endParaRPr 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457200" y="720725"/>
            <a:ext cx="6400800" cy="36004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basically “throwing money down the drain.”   Multiply this factor by many careless alarm users and everyone pays in the end, including those individuals who are responsible for their alarm systems or choose not to use one.  Many cities and counties have passed ordinances imposing stiff fines or fees for excessive false alarm responses.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2D08B7D-70A4-4C3D-A8AA-23C3B63902FF}" type="slidenum">
              <a:rPr lang="en-US" smtClean="0">
                <a:latin typeface="Calibri" pitchFamily="34" charset="0"/>
              </a:rPr>
              <a:pPr eaLnBrk="1" hangingPunct="1"/>
              <a:t>9</a:t>
            </a:fld>
            <a:endParaRPr lang="en-US">
              <a:latin typeface="Calibri" pitchFamily="34" charset="0"/>
            </a:endParaRPr>
          </a:p>
        </p:txBody>
      </p:sp>
      <p:sp>
        <p:nvSpPr>
          <p:cNvPr id="31747" name="Rectangle 2"/>
          <p:cNvSpPr>
            <a:spLocks noGrp="1" noRot="1" noChangeAspect="1" noChangeArrowheads="1" noTextEdit="1"/>
          </p:cNvSpPr>
          <p:nvPr>
            <p:ph type="sldImg"/>
          </p:nvPr>
        </p:nvSpPr>
        <p:spPr>
          <a:xfrm>
            <a:off x="457200" y="720725"/>
            <a:ext cx="6400800" cy="3600450"/>
          </a:xfrm>
          <a:ln/>
        </p:spPr>
      </p:sp>
      <p:sp>
        <p:nvSpPr>
          <p:cNvPr id="31748" name="Rectangle 3"/>
          <p:cNvSpPr>
            <a:spLocks noGrp="1" noChangeArrowheads="1"/>
          </p:cNvSpPr>
          <p:nvPr>
            <p:ph type="body" idx="1"/>
          </p:nvPr>
        </p:nvSpPr>
        <p:spPr>
          <a:xfrm>
            <a:off x="487363" y="4560888"/>
            <a:ext cx="64214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a:t>Sensors Report</a:t>
            </a:r>
            <a:r>
              <a:rPr lang="en-US" dirty="0"/>
              <a:t> </a:t>
            </a:r>
          </a:p>
          <a:p>
            <a:pPr eaLnBrk="1" hangingPunct="1"/>
            <a:r>
              <a:rPr lang="en-US" dirty="0"/>
              <a:t>A master control unit - the brains of an alarm - system interprets signals from the sensors based on the nature of the emergency. It can notify all occupants of the home or business by noise or beeping.  </a:t>
            </a:r>
          </a:p>
          <a:p>
            <a:pPr eaLnBrk="1" hangingPunct="1"/>
            <a:r>
              <a:rPr lang="en-US" b="1" dirty="0"/>
              <a:t>Monitoring Center Notification</a:t>
            </a:r>
            <a:endParaRPr lang="en-US" dirty="0"/>
          </a:p>
          <a:p>
            <a:pPr eaLnBrk="1" hangingPunct="1"/>
            <a:r>
              <a:rPr lang="en-US" dirty="0"/>
              <a:t>A monitored security system sends a signal to the alarm dealers central station.  Automation within the central station interprets the signal and directs the central station operator to the proper course of action.  </a:t>
            </a:r>
          </a:p>
          <a:p>
            <a:pPr eaLnBrk="1" hangingPunct="1"/>
            <a:r>
              <a:rPr lang="en-US" b="1" dirty="0"/>
              <a:t>Responding Authority Notification</a:t>
            </a:r>
            <a:endParaRPr lang="en-US" dirty="0"/>
          </a:p>
          <a:p>
            <a:pPr eaLnBrk="1" hangingPunct="1"/>
            <a:r>
              <a:rPr lang="en-US" dirty="0"/>
              <a:t> This may include notification to the police, fire, medical or just owner notification for non-emergency events.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CBF8-0479-750D-8073-5947946DFB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189C3-FC59-3513-C92C-033A3F5EA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2D6780-24E5-26A2-1561-C70BCD3C3809}"/>
              </a:ext>
            </a:extLst>
          </p:cNvPr>
          <p:cNvSpPr>
            <a:spLocks noGrp="1"/>
          </p:cNvSpPr>
          <p:nvPr>
            <p:ph type="dt" sz="half" idx="10"/>
          </p:nvPr>
        </p:nvSpPr>
        <p:spPr/>
        <p:txBody>
          <a:bodyPr/>
          <a:lstStyle/>
          <a:p>
            <a:fld id="{3D44D03D-0E60-44C5-8742-7C42482A994D}" type="datetime1">
              <a:rPr lang="en-US" smtClean="0"/>
              <a:t>1/21/2023</a:t>
            </a:fld>
            <a:endParaRPr lang="en-US"/>
          </a:p>
        </p:txBody>
      </p:sp>
      <p:sp>
        <p:nvSpPr>
          <p:cNvPr id="5" name="Footer Placeholder 4">
            <a:extLst>
              <a:ext uri="{FF2B5EF4-FFF2-40B4-BE49-F238E27FC236}">
                <a16:creationId xmlns:a16="http://schemas.microsoft.com/office/drawing/2014/main" id="{9C97DE21-96E4-6027-C76C-217193C69975}"/>
              </a:ext>
            </a:extLst>
          </p:cNvPr>
          <p:cNvSpPr>
            <a:spLocks noGrp="1"/>
          </p:cNvSpPr>
          <p:nvPr>
            <p:ph type="ftr" sz="quarter" idx="11"/>
          </p:nvPr>
        </p:nvSpPr>
        <p:spPr/>
        <p:txBody>
          <a:bodyPr/>
          <a:lstStyle/>
          <a:p>
            <a:r>
              <a:rPr lang="en-US"/>
              <a:t>FARA Tips for Residences</a:t>
            </a:r>
          </a:p>
        </p:txBody>
      </p:sp>
      <p:sp>
        <p:nvSpPr>
          <p:cNvPr id="6" name="Slide Number Placeholder 5">
            <a:extLst>
              <a:ext uri="{FF2B5EF4-FFF2-40B4-BE49-F238E27FC236}">
                <a16:creationId xmlns:a16="http://schemas.microsoft.com/office/drawing/2014/main" id="{FE3BA98C-5702-D26D-C78D-62B3A64100E1}"/>
              </a:ext>
            </a:extLst>
          </p:cNvPr>
          <p:cNvSpPr>
            <a:spLocks noGrp="1"/>
          </p:cNvSpPr>
          <p:nvPr>
            <p:ph type="sldNum" sz="quarter" idx="12"/>
          </p:nvPr>
        </p:nvSpPr>
        <p:spPr/>
        <p:txBody>
          <a:bodyPr/>
          <a:lstStyle/>
          <a:p>
            <a:fld id="{7FD16E84-F290-43D5-A1A4-3DCCFFB6D532}" type="slidenum">
              <a:rPr lang="en-US" smtClean="0"/>
              <a:t>‹#›</a:t>
            </a:fld>
            <a:endParaRPr lang="en-US"/>
          </a:p>
        </p:txBody>
      </p:sp>
    </p:spTree>
    <p:extLst>
      <p:ext uri="{BB962C8B-B14F-4D97-AF65-F5344CB8AC3E}">
        <p14:creationId xmlns:p14="http://schemas.microsoft.com/office/powerpoint/2010/main" val="313256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BECB-B618-81CA-32F1-85C9F581E0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E1A46-6CEE-807A-AFB0-C1E0FDD363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446A6-A1BB-AD0C-8859-940915EA8A8F}"/>
              </a:ext>
            </a:extLst>
          </p:cNvPr>
          <p:cNvSpPr>
            <a:spLocks noGrp="1"/>
          </p:cNvSpPr>
          <p:nvPr>
            <p:ph type="dt" sz="half" idx="10"/>
          </p:nvPr>
        </p:nvSpPr>
        <p:spPr/>
        <p:txBody>
          <a:bodyPr/>
          <a:lstStyle/>
          <a:p>
            <a:fld id="{5350642A-0ACF-4A3E-B3DA-4F1760892A37}" type="datetime1">
              <a:rPr lang="en-US" smtClean="0"/>
              <a:t>1/21/2023</a:t>
            </a:fld>
            <a:endParaRPr lang="en-US"/>
          </a:p>
        </p:txBody>
      </p:sp>
      <p:sp>
        <p:nvSpPr>
          <p:cNvPr id="5" name="Footer Placeholder 4">
            <a:extLst>
              <a:ext uri="{FF2B5EF4-FFF2-40B4-BE49-F238E27FC236}">
                <a16:creationId xmlns:a16="http://schemas.microsoft.com/office/drawing/2014/main" id="{1CD68791-D6AB-9B7C-C2A7-90BAC55F3152}"/>
              </a:ext>
            </a:extLst>
          </p:cNvPr>
          <p:cNvSpPr>
            <a:spLocks noGrp="1"/>
          </p:cNvSpPr>
          <p:nvPr>
            <p:ph type="ftr" sz="quarter" idx="11"/>
          </p:nvPr>
        </p:nvSpPr>
        <p:spPr/>
        <p:txBody>
          <a:bodyPr/>
          <a:lstStyle/>
          <a:p>
            <a:r>
              <a:rPr lang="en-US"/>
              <a:t>FARA Tips for Residences</a:t>
            </a:r>
          </a:p>
        </p:txBody>
      </p:sp>
      <p:sp>
        <p:nvSpPr>
          <p:cNvPr id="6" name="Slide Number Placeholder 5">
            <a:extLst>
              <a:ext uri="{FF2B5EF4-FFF2-40B4-BE49-F238E27FC236}">
                <a16:creationId xmlns:a16="http://schemas.microsoft.com/office/drawing/2014/main" id="{AAE92B4B-B978-5B07-CC61-CC47411080D7}"/>
              </a:ext>
            </a:extLst>
          </p:cNvPr>
          <p:cNvSpPr>
            <a:spLocks noGrp="1"/>
          </p:cNvSpPr>
          <p:nvPr>
            <p:ph type="sldNum" sz="quarter" idx="12"/>
          </p:nvPr>
        </p:nvSpPr>
        <p:spPr/>
        <p:txBody>
          <a:bodyPr/>
          <a:lstStyle/>
          <a:p>
            <a:fld id="{7FD16E84-F290-43D5-A1A4-3DCCFFB6D532}" type="slidenum">
              <a:rPr lang="en-US" smtClean="0"/>
              <a:t>‹#›</a:t>
            </a:fld>
            <a:endParaRPr lang="en-US"/>
          </a:p>
        </p:txBody>
      </p:sp>
    </p:spTree>
    <p:extLst>
      <p:ext uri="{BB962C8B-B14F-4D97-AF65-F5344CB8AC3E}">
        <p14:creationId xmlns:p14="http://schemas.microsoft.com/office/powerpoint/2010/main" val="321851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24E6F-455E-F6E5-CD5A-ACE0DBE39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72E6F6-D809-6A0F-CD38-DE661A96C3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F33D6-36AE-D6CE-D865-57A70F57CCC8}"/>
              </a:ext>
            </a:extLst>
          </p:cNvPr>
          <p:cNvSpPr>
            <a:spLocks noGrp="1"/>
          </p:cNvSpPr>
          <p:nvPr>
            <p:ph type="dt" sz="half" idx="10"/>
          </p:nvPr>
        </p:nvSpPr>
        <p:spPr/>
        <p:txBody>
          <a:bodyPr/>
          <a:lstStyle/>
          <a:p>
            <a:fld id="{443C28B2-7DFB-4ACE-9BF8-CE541BF109E5}" type="datetime1">
              <a:rPr lang="en-US" smtClean="0"/>
              <a:t>1/21/2023</a:t>
            </a:fld>
            <a:endParaRPr lang="en-US"/>
          </a:p>
        </p:txBody>
      </p:sp>
      <p:sp>
        <p:nvSpPr>
          <p:cNvPr id="5" name="Footer Placeholder 4">
            <a:extLst>
              <a:ext uri="{FF2B5EF4-FFF2-40B4-BE49-F238E27FC236}">
                <a16:creationId xmlns:a16="http://schemas.microsoft.com/office/drawing/2014/main" id="{F28640D7-D40C-8149-F028-DECB092895AA}"/>
              </a:ext>
            </a:extLst>
          </p:cNvPr>
          <p:cNvSpPr>
            <a:spLocks noGrp="1"/>
          </p:cNvSpPr>
          <p:nvPr>
            <p:ph type="ftr" sz="quarter" idx="11"/>
          </p:nvPr>
        </p:nvSpPr>
        <p:spPr/>
        <p:txBody>
          <a:bodyPr/>
          <a:lstStyle/>
          <a:p>
            <a:r>
              <a:rPr lang="en-US"/>
              <a:t>FARA Tips for Residences</a:t>
            </a:r>
          </a:p>
        </p:txBody>
      </p:sp>
      <p:sp>
        <p:nvSpPr>
          <p:cNvPr id="6" name="Slide Number Placeholder 5">
            <a:extLst>
              <a:ext uri="{FF2B5EF4-FFF2-40B4-BE49-F238E27FC236}">
                <a16:creationId xmlns:a16="http://schemas.microsoft.com/office/drawing/2014/main" id="{913203E0-2F49-832F-7351-CBBF0C91978F}"/>
              </a:ext>
            </a:extLst>
          </p:cNvPr>
          <p:cNvSpPr>
            <a:spLocks noGrp="1"/>
          </p:cNvSpPr>
          <p:nvPr>
            <p:ph type="sldNum" sz="quarter" idx="12"/>
          </p:nvPr>
        </p:nvSpPr>
        <p:spPr/>
        <p:txBody>
          <a:bodyPr/>
          <a:lstStyle/>
          <a:p>
            <a:fld id="{7FD16E84-F290-43D5-A1A4-3DCCFFB6D532}" type="slidenum">
              <a:rPr lang="en-US" smtClean="0"/>
              <a:t>‹#›</a:t>
            </a:fld>
            <a:endParaRPr lang="en-US"/>
          </a:p>
        </p:txBody>
      </p:sp>
    </p:spTree>
    <p:extLst>
      <p:ext uri="{BB962C8B-B14F-4D97-AF65-F5344CB8AC3E}">
        <p14:creationId xmlns:p14="http://schemas.microsoft.com/office/powerpoint/2010/main" val="31948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82C8-7876-D9F8-F124-5F48674770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1BAA5-F54E-8921-FC23-2722ED68EB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516D4-6B28-FA55-08CD-C3702CABB20C}"/>
              </a:ext>
            </a:extLst>
          </p:cNvPr>
          <p:cNvSpPr>
            <a:spLocks noGrp="1"/>
          </p:cNvSpPr>
          <p:nvPr>
            <p:ph type="dt" sz="half" idx="10"/>
          </p:nvPr>
        </p:nvSpPr>
        <p:spPr/>
        <p:txBody>
          <a:bodyPr/>
          <a:lstStyle/>
          <a:p>
            <a:fld id="{2752AE09-4272-423A-B095-FDB628CFE00E}" type="datetime1">
              <a:rPr lang="en-US" smtClean="0"/>
              <a:t>1/21/2023</a:t>
            </a:fld>
            <a:endParaRPr lang="en-US"/>
          </a:p>
        </p:txBody>
      </p:sp>
      <p:sp>
        <p:nvSpPr>
          <p:cNvPr id="5" name="Footer Placeholder 4">
            <a:extLst>
              <a:ext uri="{FF2B5EF4-FFF2-40B4-BE49-F238E27FC236}">
                <a16:creationId xmlns:a16="http://schemas.microsoft.com/office/drawing/2014/main" id="{01004729-28F9-7310-D114-0B54370043C6}"/>
              </a:ext>
            </a:extLst>
          </p:cNvPr>
          <p:cNvSpPr>
            <a:spLocks noGrp="1"/>
          </p:cNvSpPr>
          <p:nvPr>
            <p:ph type="ftr" sz="quarter" idx="11"/>
          </p:nvPr>
        </p:nvSpPr>
        <p:spPr/>
        <p:txBody>
          <a:bodyPr/>
          <a:lstStyle/>
          <a:p>
            <a:r>
              <a:rPr lang="en-US"/>
              <a:t>FARA Tips for Residences</a:t>
            </a:r>
          </a:p>
        </p:txBody>
      </p:sp>
      <p:sp>
        <p:nvSpPr>
          <p:cNvPr id="6" name="Slide Number Placeholder 5">
            <a:extLst>
              <a:ext uri="{FF2B5EF4-FFF2-40B4-BE49-F238E27FC236}">
                <a16:creationId xmlns:a16="http://schemas.microsoft.com/office/drawing/2014/main" id="{952EF0B1-4615-144F-2745-E540A88C1997}"/>
              </a:ext>
            </a:extLst>
          </p:cNvPr>
          <p:cNvSpPr>
            <a:spLocks noGrp="1"/>
          </p:cNvSpPr>
          <p:nvPr>
            <p:ph type="sldNum" sz="quarter" idx="12"/>
          </p:nvPr>
        </p:nvSpPr>
        <p:spPr/>
        <p:txBody>
          <a:bodyPr/>
          <a:lstStyle/>
          <a:p>
            <a:fld id="{7FD16E84-F290-43D5-A1A4-3DCCFFB6D532}" type="slidenum">
              <a:rPr lang="en-US" smtClean="0"/>
              <a:t>‹#›</a:t>
            </a:fld>
            <a:endParaRPr lang="en-US"/>
          </a:p>
        </p:txBody>
      </p:sp>
    </p:spTree>
    <p:extLst>
      <p:ext uri="{BB962C8B-B14F-4D97-AF65-F5344CB8AC3E}">
        <p14:creationId xmlns:p14="http://schemas.microsoft.com/office/powerpoint/2010/main" val="183342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2BE6-C4AC-820B-8F77-4B9B0FB616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1C2F79-181C-657B-00FD-C6CA7F7F1F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6670DE-4BC0-DC4F-1033-C8137409D88C}"/>
              </a:ext>
            </a:extLst>
          </p:cNvPr>
          <p:cNvSpPr>
            <a:spLocks noGrp="1"/>
          </p:cNvSpPr>
          <p:nvPr>
            <p:ph type="dt" sz="half" idx="10"/>
          </p:nvPr>
        </p:nvSpPr>
        <p:spPr/>
        <p:txBody>
          <a:bodyPr/>
          <a:lstStyle/>
          <a:p>
            <a:fld id="{6AB3727C-546D-440D-A71B-960B12AB46D9}" type="datetime1">
              <a:rPr lang="en-US" smtClean="0"/>
              <a:t>1/21/2023</a:t>
            </a:fld>
            <a:endParaRPr lang="en-US"/>
          </a:p>
        </p:txBody>
      </p:sp>
      <p:sp>
        <p:nvSpPr>
          <p:cNvPr id="5" name="Footer Placeholder 4">
            <a:extLst>
              <a:ext uri="{FF2B5EF4-FFF2-40B4-BE49-F238E27FC236}">
                <a16:creationId xmlns:a16="http://schemas.microsoft.com/office/drawing/2014/main" id="{86864556-947A-F520-FA81-068C55A57329}"/>
              </a:ext>
            </a:extLst>
          </p:cNvPr>
          <p:cNvSpPr>
            <a:spLocks noGrp="1"/>
          </p:cNvSpPr>
          <p:nvPr>
            <p:ph type="ftr" sz="quarter" idx="11"/>
          </p:nvPr>
        </p:nvSpPr>
        <p:spPr/>
        <p:txBody>
          <a:bodyPr/>
          <a:lstStyle/>
          <a:p>
            <a:r>
              <a:rPr lang="en-US"/>
              <a:t>FARA Tips for Residences</a:t>
            </a:r>
          </a:p>
        </p:txBody>
      </p:sp>
      <p:sp>
        <p:nvSpPr>
          <p:cNvPr id="6" name="Slide Number Placeholder 5">
            <a:extLst>
              <a:ext uri="{FF2B5EF4-FFF2-40B4-BE49-F238E27FC236}">
                <a16:creationId xmlns:a16="http://schemas.microsoft.com/office/drawing/2014/main" id="{1555AC56-0686-22C4-05D3-665CD93AF70C}"/>
              </a:ext>
            </a:extLst>
          </p:cNvPr>
          <p:cNvSpPr>
            <a:spLocks noGrp="1"/>
          </p:cNvSpPr>
          <p:nvPr>
            <p:ph type="sldNum" sz="quarter" idx="12"/>
          </p:nvPr>
        </p:nvSpPr>
        <p:spPr/>
        <p:txBody>
          <a:bodyPr/>
          <a:lstStyle/>
          <a:p>
            <a:fld id="{7FD16E84-F290-43D5-A1A4-3DCCFFB6D532}" type="slidenum">
              <a:rPr lang="en-US" smtClean="0"/>
              <a:t>‹#›</a:t>
            </a:fld>
            <a:endParaRPr lang="en-US"/>
          </a:p>
        </p:txBody>
      </p:sp>
    </p:spTree>
    <p:extLst>
      <p:ext uri="{BB962C8B-B14F-4D97-AF65-F5344CB8AC3E}">
        <p14:creationId xmlns:p14="http://schemas.microsoft.com/office/powerpoint/2010/main" val="391294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E780-9371-9BDB-E5B7-4C7B5DD62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39BEF-0573-AA92-9EC7-8C60388396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7ECEB-34E0-8268-B9A0-3F9BC8294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7B1A8F-AC20-90D5-FA0D-C0E1017FE951}"/>
              </a:ext>
            </a:extLst>
          </p:cNvPr>
          <p:cNvSpPr>
            <a:spLocks noGrp="1"/>
          </p:cNvSpPr>
          <p:nvPr>
            <p:ph type="dt" sz="half" idx="10"/>
          </p:nvPr>
        </p:nvSpPr>
        <p:spPr/>
        <p:txBody>
          <a:bodyPr/>
          <a:lstStyle/>
          <a:p>
            <a:fld id="{2F3A336B-118E-4936-AE6B-9818EBD52543}" type="datetime1">
              <a:rPr lang="en-US" smtClean="0"/>
              <a:t>1/21/2023</a:t>
            </a:fld>
            <a:endParaRPr lang="en-US"/>
          </a:p>
        </p:txBody>
      </p:sp>
      <p:sp>
        <p:nvSpPr>
          <p:cNvPr id="6" name="Footer Placeholder 5">
            <a:extLst>
              <a:ext uri="{FF2B5EF4-FFF2-40B4-BE49-F238E27FC236}">
                <a16:creationId xmlns:a16="http://schemas.microsoft.com/office/drawing/2014/main" id="{E4E26AB3-9B1D-F039-64C3-24B2DE16FE18}"/>
              </a:ext>
            </a:extLst>
          </p:cNvPr>
          <p:cNvSpPr>
            <a:spLocks noGrp="1"/>
          </p:cNvSpPr>
          <p:nvPr>
            <p:ph type="ftr" sz="quarter" idx="11"/>
          </p:nvPr>
        </p:nvSpPr>
        <p:spPr/>
        <p:txBody>
          <a:bodyPr/>
          <a:lstStyle/>
          <a:p>
            <a:r>
              <a:rPr lang="en-US"/>
              <a:t>FARA Tips for Residences</a:t>
            </a:r>
          </a:p>
        </p:txBody>
      </p:sp>
      <p:sp>
        <p:nvSpPr>
          <p:cNvPr id="7" name="Slide Number Placeholder 6">
            <a:extLst>
              <a:ext uri="{FF2B5EF4-FFF2-40B4-BE49-F238E27FC236}">
                <a16:creationId xmlns:a16="http://schemas.microsoft.com/office/drawing/2014/main" id="{8E2381D6-8304-CC4A-FD18-AB3A412FD89E}"/>
              </a:ext>
            </a:extLst>
          </p:cNvPr>
          <p:cNvSpPr>
            <a:spLocks noGrp="1"/>
          </p:cNvSpPr>
          <p:nvPr>
            <p:ph type="sldNum" sz="quarter" idx="12"/>
          </p:nvPr>
        </p:nvSpPr>
        <p:spPr/>
        <p:txBody>
          <a:bodyPr/>
          <a:lstStyle/>
          <a:p>
            <a:fld id="{7FD16E84-F290-43D5-A1A4-3DCCFFB6D532}" type="slidenum">
              <a:rPr lang="en-US" smtClean="0"/>
              <a:t>‹#›</a:t>
            </a:fld>
            <a:endParaRPr lang="en-US"/>
          </a:p>
        </p:txBody>
      </p:sp>
    </p:spTree>
    <p:extLst>
      <p:ext uri="{BB962C8B-B14F-4D97-AF65-F5344CB8AC3E}">
        <p14:creationId xmlns:p14="http://schemas.microsoft.com/office/powerpoint/2010/main" val="378963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6F5F-F48A-67FA-E063-0325FA367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15D6F-2A09-8FC9-9000-F2830F50F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7792CA-D4C1-7EAD-D87D-246D6E2547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84D7C1-34E1-4132-331C-663A8F180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9279A7-DCFD-4C29-DFE1-887B9123BD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8B21EB-25C1-1B39-ACAD-1594AC080D0B}"/>
              </a:ext>
            </a:extLst>
          </p:cNvPr>
          <p:cNvSpPr>
            <a:spLocks noGrp="1"/>
          </p:cNvSpPr>
          <p:nvPr>
            <p:ph type="dt" sz="half" idx="10"/>
          </p:nvPr>
        </p:nvSpPr>
        <p:spPr/>
        <p:txBody>
          <a:bodyPr/>
          <a:lstStyle/>
          <a:p>
            <a:fld id="{A73E5C3D-D75D-4A76-84C8-6E6333C3103D}" type="datetime1">
              <a:rPr lang="en-US" smtClean="0"/>
              <a:t>1/21/2023</a:t>
            </a:fld>
            <a:endParaRPr lang="en-US"/>
          </a:p>
        </p:txBody>
      </p:sp>
      <p:sp>
        <p:nvSpPr>
          <p:cNvPr id="8" name="Footer Placeholder 7">
            <a:extLst>
              <a:ext uri="{FF2B5EF4-FFF2-40B4-BE49-F238E27FC236}">
                <a16:creationId xmlns:a16="http://schemas.microsoft.com/office/drawing/2014/main" id="{9505B910-10CA-A86C-8583-C34A919C76BF}"/>
              </a:ext>
            </a:extLst>
          </p:cNvPr>
          <p:cNvSpPr>
            <a:spLocks noGrp="1"/>
          </p:cNvSpPr>
          <p:nvPr>
            <p:ph type="ftr" sz="quarter" idx="11"/>
          </p:nvPr>
        </p:nvSpPr>
        <p:spPr/>
        <p:txBody>
          <a:bodyPr/>
          <a:lstStyle/>
          <a:p>
            <a:r>
              <a:rPr lang="en-US"/>
              <a:t>FARA Tips for Residences</a:t>
            </a:r>
          </a:p>
        </p:txBody>
      </p:sp>
      <p:sp>
        <p:nvSpPr>
          <p:cNvPr id="9" name="Slide Number Placeholder 8">
            <a:extLst>
              <a:ext uri="{FF2B5EF4-FFF2-40B4-BE49-F238E27FC236}">
                <a16:creationId xmlns:a16="http://schemas.microsoft.com/office/drawing/2014/main" id="{3B03E5F6-9FF3-0683-7D5B-205289A517C8}"/>
              </a:ext>
            </a:extLst>
          </p:cNvPr>
          <p:cNvSpPr>
            <a:spLocks noGrp="1"/>
          </p:cNvSpPr>
          <p:nvPr>
            <p:ph type="sldNum" sz="quarter" idx="12"/>
          </p:nvPr>
        </p:nvSpPr>
        <p:spPr/>
        <p:txBody>
          <a:bodyPr/>
          <a:lstStyle/>
          <a:p>
            <a:fld id="{7FD16E84-F290-43D5-A1A4-3DCCFFB6D532}" type="slidenum">
              <a:rPr lang="en-US" smtClean="0"/>
              <a:t>‹#›</a:t>
            </a:fld>
            <a:endParaRPr lang="en-US"/>
          </a:p>
        </p:txBody>
      </p:sp>
    </p:spTree>
    <p:extLst>
      <p:ext uri="{BB962C8B-B14F-4D97-AF65-F5344CB8AC3E}">
        <p14:creationId xmlns:p14="http://schemas.microsoft.com/office/powerpoint/2010/main" val="362170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5EF3-1A5A-F7AF-F427-79E97513B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5A761B-4F1C-B0F1-4E84-44C8A3101685}"/>
              </a:ext>
            </a:extLst>
          </p:cNvPr>
          <p:cNvSpPr>
            <a:spLocks noGrp="1"/>
          </p:cNvSpPr>
          <p:nvPr>
            <p:ph type="dt" sz="half" idx="10"/>
          </p:nvPr>
        </p:nvSpPr>
        <p:spPr/>
        <p:txBody>
          <a:bodyPr/>
          <a:lstStyle/>
          <a:p>
            <a:fld id="{25BCFBA3-8A5A-4CAB-8E1C-14E47FF0A686}" type="datetime1">
              <a:rPr lang="en-US" smtClean="0"/>
              <a:t>1/21/2023</a:t>
            </a:fld>
            <a:endParaRPr lang="en-US"/>
          </a:p>
        </p:txBody>
      </p:sp>
      <p:sp>
        <p:nvSpPr>
          <p:cNvPr id="4" name="Footer Placeholder 3">
            <a:extLst>
              <a:ext uri="{FF2B5EF4-FFF2-40B4-BE49-F238E27FC236}">
                <a16:creationId xmlns:a16="http://schemas.microsoft.com/office/drawing/2014/main" id="{C0DCA90F-8BF9-BB5A-924E-3BFDFB880CF0}"/>
              </a:ext>
            </a:extLst>
          </p:cNvPr>
          <p:cNvSpPr>
            <a:spLocks noGrp="1"/>
          </p:cNvSpPr>
          <p:nvPr>
            <p:ph type="ftr" sz="quarter" idx="11"/>
          </p:nvPr>
        </p:nvSpPr>
        <p:spPr/>
        <p:txBody>
          <a:bodyPr/>
          <a:lstStyle/>
          <a:p>
            <a:r>
              <a:rPr lang="en-US"/>
              <a:t>FARA Tips for Residences</a:t>
            </a:r>
          </a:p>
        </p:txBody>
      </p:sp>
      <p:sp>
        <p:nvSpPr>
          <p:cNvPr id="5" name="Slide Number Placeholder 4">
            <a:extLst>
              <a:ext uri="{FF2B5EF4-FFF2-40B4-BE49-F238E27FC236}">
                <a16:creationId xmlns:a16="http://schemas.microsoft.com/office/drawing/2014/main" id="{1C590CC4-4510-33EB-1227-8F7C0E7DA4E2}"/>
              </a:ext>
            </a:extLst>
          </p:cNvPr>
          <p:cNvSpPr>
            <a:spLocks noGrp="1"/>
          </p:cNvSpPr>
          <p:nvPr>
            <p:ph type="sldNum" sz="quarter" idx="12"/>
          </p:nvPr>
        </p:nvSpPr>
        <p:spPr/>
        <p:txBody>
          <a:bodyPr/>
          <a:lstStyle/>
          <a:p>
            <a:fld id="{7FD16E84-F290-43D5-A1A4-3DCCFFB6D532}" type="slidenum">
              <a:rPr lang="en-US" smtClean="0"/>
              <a:t>‹#›</a:t>
            </a:fld>
            <a:endParaRPr lang="en-US"/>
          </a:p>
        </p:txBody>
      </p:sp>
    </p:spTree>
    <p:extLst>
      <p:ext uri="{BB962C8B-B14F-4D97-AF65-F5344CB8AC3E}">
        <p14:creationId xmlns:p14="http://schemas.microsoft.com/office/powerpoint/2010/main" val="117737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0D35CD-B808-4C55-4037-438EBF4DAF52}"/>
              </a:ext>
            </a:extLst>
          </p:cNvPr>
          <p:cNvSpPr>
            <a:spLocks noGrp="1"/>
          </p:cNvSpPr>
          <p:nvPr>
            <p:ph type="dt" sz="half" idx="10"/>
          </p:nvPr>
        </p:nvSpPr>
        <p:spPr/>
        <p:txBody>
          <a:bodyPr/>
          <a:lstStyle/>
          <a:p>
            <a:fld id="{7CE674EC-1824-423A-9D78-313C3C5F6305}" type="datetime1">
              <a:rPr lang="en-US" smtClean="0"/>
              <a:t>1/21/2023</a:t>
            </a:fld>
            <a:endParaRPr lang="en-US"/>
          </a:p>
        </p:txBody>
      </p:sp>
      <p:sp>
        <p:nvSpPr>
          <p:cNvPr id="3" name="Footer Placeholder 2">
            <a:extLst>
              <a:ext uri="{FF2B5EF4-FFF2-40B4-BE49-F238E27FC236}">
                <a16:creationId xmlns:a16="http://schemas.microsoft.com/office/drawing/2014/main" id="{8C2EBD46-A0BA-DEE8-F373-D15CDC22BF78}"/>
              </a:ext>
            </a:extLst>
          </p:cNvPr>
          <p:cNvSpPr>
            <a:spLocks noGrp="1"/>
          </p:cNvSpPr>
          <p:nvPr>
            <p:ph type="ftr" sz="quarter" idx="11"/>
          </p:nvPr>
        </p:nvSpPr>
        <p:spPr/>
        <p:txBody>
          <a:bodyPr/>
          <a:lstStyle/>
          <a:p>
            <a:r>
              <a:rPr lang="en-US"/>
              <a:t>FARA Tips for Residences</a:t>
            </a:r>
          </a:p>
        </p:txBody>
      </p:sp>
      <p:sp>
        <p:nvSpPr>
          <p:cNvPr id="4" name="Slide Number Placeholder 3">
            <a:extLst>
              <a:ext uri="{FF2B5EF4-FFF2-40B4-BE49-F238E27FC236}">
                <a16:creationId xmlns:a16="http://schemas.microsoft.com/office/drawing/2014/main" id="{285CE7EE-F63E-63B9-B139-354ADAE2C03E}"/>
              </a:ext>
            </a:extLst>
          </p:cNvPr>
          <p:cNvSpPr>
            <a:spLocks noGrp="1"/>
          </p:cNvSpPr>
          <p:nvPr>
            <p:ph type="sldNum" sz="quarter" idx="12"/>
          </p:nvPr>
        </p:nvSpPr>
        <p:spPr/>
        <p:txBody>
          <a:bodyPr/>
          <a:lstStyle/>
          <a:p>
            <a:fld id="{7FD16E84-F290-43D5-A1A4-3DCCFFB6D532}" type="slidenum">
              <a:rPr lang="en-US" smtClean="0"/>
              <a:t>‹#›</a:t>
            </a:fld>
            <a:endParaRPr lang="en-US"/>
          </a:p>
        </p:txBody>
      </p:sp>
    </p:spTree>
    <p:extLst>
      <p:ext uri="{BB962C8B-B14F-4D97-AF65-F5344CB8AC3E}">
        <p14:creationId xmlns:p14="http://schemas.microsoft.com/office/powerpoint/2010/main" val="143165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4BEE-A02F-8277-1C9E-2917C8EF3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7C610E-57A7-4252-B892-B0D0C65D13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ED13FE-2589-B216-0C41-E4D69CE5A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5618A-7302-7770-2D04-01AB59796F62}"/>
              </a:ext>
            </a:extLst>
          </p:cNvPr>
          <p:cNvSpPr>
            <a:spLocks noGrp="1"/>
          </p:cNvSpPr>
          <p:nvPr>
            <p:ph type="dt" sz="half" idx="10"/>
          </p:nvPr>
        </p:nvSpPr>
        <p:spPr/>
        <p:txBody>
          <a:bodyPr/>
          <a:lstStyle/>
          <a:p>
            <a:fld id="{4BBC7DEB-5921-42A5-9414-405EE89DCF82}" type="datetime1">
              <a:rPr lang="en-US" smtClean="0"/>
              <a:t>1/21/2023</a:t>
            </a:fld>
            <a:endParaRPr lang="en-US"/>
          </a:p>
        </p:txBody>
      </p:sp>
      <p:sp>
        <p:nvSpPr>
          <p:cNvPr id="6" name="Footer Placeholder 5">
            <a:extLst>
              <a:ext uri="{FF2B5EF4-FFF2-40B4-BE49-F238E27FC236}">
                <a16:creationId xmlns:a16="http://schemas.microsoft.com/office/drawing/2014/main" id="{B7F6C6AD-9EB0-133D-95C3-C16025ACEB72}"/>
              </a:ext>
            </a:extLst>
          </p:cNvPr>
          <p:cNvSpPr>
            <a:spLocks noGrp="1"/>
          </p:cNvSpPr>
          <p:nvPr>
            <p:ph type="ftr" sz="quarter" idx="11"/>
          </p:nvPr>
        </p:nvSpPr>
        <p:spPr/>
        <p:txBody>
          <a:bodyPr/>
          <a:lstStyle/>
          <a:p>
            <a:r>
              <a:rPr lang="en-US"/>
              <a:t>FARA Tips for Residences</a:t>
            </a:r>
          </a:p>
        </p:txBody>
      </p:sp>
      <p:sp>
        <p:nvSpPr>
          <p:cNvPr id="7" name="Slide Number Placeholder 6">
            <a:extLst>
              <a:ext uri="{FF2B5EF4-FFF2-40B4-BE49-F238E27FC236}">
                <a16:creationId xmlns:a16="http://schemas.microsoft.com/office/drawing/2014/main" id="{1648E691-35B6-7F6C-A755-8BB78F025E34}"/>
              </a:ext>
            </a:extLst>
          </p:cNvPr>
          <p:cNvSpPr>
            <a:spLocks noGrp="1"/>
          </p:cNvSpPr>
          <p:nvPr>
            <p:ph type="sldNum" sz="quarter" idx="12"/>
          </p:nvPr>
        </p:nvSpPr>
        <p:spPr/>
        <p:txBody>
          <a:bodyPr/>
          <a:lstStyle/>
          <a:p>
            <a:fld id="{7FD16E84-F290-43D5-A1A4-3DCCFFB6D532}" type="slidenum">
              <a:rPr lang="en-US" smtClean="0"/>
              <a:t>‹#›</a:t>
            </a:fld>
            <a:endParaRPr lang="en-US"/>
          </a:p>
        </p:txBody>
      </p:sp>
    </p:spTree>
    <p:extLst>
      <p:ext uri="{BB962C8B-B14F-4D97-AF65-F5344CB8AC3E}">
        <p14:creationId xmlns:p14="http://schemas.microsoft.com/office/powerpoint/2010/main" val="357601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D41A-CC21-F9DD-49CA-92AE6D302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E677D4-6EC5-DCD6-CC01-5AEDCE98A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92CFF9-AC95-949F-80E4-515A4FDB6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5CB99F-2D94-8291-9913-D55DCF7B08FB}"/>
              </a:ext>
            </a:extLst>
          </p:cNvPr>
          <p:cNvSpPr>
            <a:spLocks noGrp="1"/>
          </p:cNvSpPr>
          <p:nvPr>
            <p:ph type="dt" sz="half" idx="10"/>
          </p:nvPr>
        </p:nvSpPr>
        <p:spPr/>
        <p:txBody>
          <a:bodyPr/>
          <a:lstStyle/>
          <a:p>
            <a:fld id="{99AB2A1F-557D-44C0-9FB4-D1C3D17FAB84}" type="datetime1">
              <a:rPr lang="en-US" smtClean="0"/>
              <a:t>1/21/2023</a:t>
            </a:fld>
            <a:endParaRPr lang="en-US"/>
          </a:p>
        </p:txBody>
      </p:sp>
      <p:sp>
        <p:nvSpPr>
          <p:cNvPr id="6" name="Footer Placeholder 5">
            <a:extLst>
              <a:ext uri="{FF2B5EF4-FFF2-40B4-BE49-F238E27FC236}">
                <a16:creationId xmlns:a16="http://schemas.microsoft.com/office/drawing/2014/main" id="{40BDBDC2-3728-948D-8105-DD10A6E24023}"/>
              </a:ext>
            </a:extLst>
          </p:cNvPr>
          <p:cNvSpPr>
            <a:spLocks noGrp="1"/>
          </p:cNvSpPr>
          <p:nvPr>
            <p:ph type="ftr" sz="quarter" idx="11"/>
          </p:nvPr>
        </p:nvSpPr>
        <p:spPr/>
        <p:txBody>
          <a:bodyPr/>
          <a:lstStyle/>
          <a:p>
            <a:r>
              <a:rPr lang="en-US"/>
              <a:t>FARA Tips for Residences</a:t>
            </a:r>
          </a:p>
        </p:txBody>
      </p:sp>
      <p:sp>
        <p:nvSpPr>
          <p:cNvPr id="7" name="Slide Number Placeholder 6">
            <a:extLst>
              <a:ext uri="{FF2B5EF4-FFF2-40B4-BE49-F238E27FC236}">
                <a16:creationId xmlns:a16="http://schemas.microsoft.com/office/drawing/2014/main" id="{5E114BE9-A738-74BE-021B-06A210AC6640}"/>
              </a:ext>
            </a:extLst>
          </p:cNvPr>
          <p:cNvSpPr>
            <a:spLocks noGrp="1"/>
          </p:cNvSpPr>
          <p:nvPr>
            <p:ph type="sldNum" sz="quarter" idx="12"/>
          </p:nvPr>
        </p:nvSpPr>
        <p:spPr/>
        <p:txBody>
          <a:bodyPr/>
          <a:lstStyle/>
          <a:p>
            <a:fld id="{7FD16E84-F290-43D5-A1A4-3DCCFFB6D532}" type="slidenum">
              <a:rPr lang="en-US" smtClean="0"/>
              <a:t>‹#›</a:t>
            </a:fld>
            <a:endParaRPr lang="en-US"/>
          </a:p>
        </p:txBody>
      </p:sp>
    </p:spTree>
    <p:extLst>
      <p:ext uri="{BB962C8B-B14F-4D97-AF65-F5344CB8AC3E}">
        <p14:creationId xmlns:p14="http://schemas.microsoft.com/office/powerpoint/2010/main" val="105093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8E730-A47D-0C30-4793-1188D3FB9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A1EC3C-5DA4-7D2C-3A81-11F292138D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5FC01-590A-4F8F-C8E8-778C2999D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F1140-F447-41E3-989F-9EE81F03F21F}" type="datetime1">
              <a:rPr lang="en-US" smtClean="0"/>
              <a:t>1/21/2023</a:t>
            </a:fld>
            <a:endParaRPr lang="en-US"/>
          </a:p>
        </p:txBody>
      </p:sp>
      <p:sp>
        <p:nvSpPr>
          <p:cNvPr id="5" name="Footer Placeholder 4">
            <a:extLst>
              <a:ext uri="{FF2B5EF4-FFF2-40B4-BE49-F238E27FC236}">
                <a16:creationId xmlns:a16="http://schemas.microsoft.com/office/drawing/2014/main" id="{75164131-9881-FAB8-B27C-DF36340B4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FARA Tips for Residences</a:t>
            </a:r>
          </a:p>
        </p:txBody>
      </p:sp>
      <p:sp>
        <p:nvSpPr>
          <p:cNvPr id="6" name="Slide Number Placeholder 5">
            <a:extLst>
              <a:ext uri="{FF2B5EF4-FFF2-40B4-BE49-F238E27FC236}">
                <a16:creationId xmlns:a16="http://schemas.microsoft.com/office/drawing/2014/main" id="{B63E0E6E-1A45-2764-E1A1-D6A3F61CAF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6E84-F290-43D5-A1A4-3DCCFFB6D532}" type="slidenum">
              <a:rPr lang="en-US" smtClean="0"/>
              <a:t>‹#›</a:t>
            </a:fld>
            <a:endParaRPr lang="en-US"/>
          </a:p>
        </p:txBody>
      </p:sp>
    </p:spTree>
    <p:extLst>
      <p:ext uri="{BB962C8B-B14F-4D97-AF65-F5344CB8AC3E}">
        <p14:creationId xmlns:p14="http://schemas.microsoft.com/office/powerpoint/2010/main" val="3639335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images.google.com/imgres?imgurl=http://a248.e.akamai.net/f/248/38435/6h/www.improvementscatalog.com/images/en_US/local/products/122x/207195zz.jpg&amp;imgrefurl=http://www.improvementscatalog.com/home/improvements/indexc47.html&amp;usg=__S4yRG9bGS25a59bds9WaR2nbivs=&amp;h=122&amp;w=122&amp;sz=4&amp;hl=en&amp;start=139&amp;sig2=QBtqjFQfPMQuKE-uQE31bQ&amp;tbnid=EKCPc-95sKnBAM:&amp;tbnh=89&amp;tbnw=89&amp;prev=/images?q=ceiling+fan+blowing+curtains&amp;gbv=2&amp;ndsp=20&amp;hl=en&amp;sa=N&amp;start=120&amp;ei=JtMJSsyCGOCFmQfAxL3UC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39.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5.jpe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jpeg"/><Relationship Id="rId4" Type="http://schemas.openxmlformats.org/officeDocument/2006/relationships/image" Target="../media/image4.tiff"/><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50.jp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hyperlink" Target="http://4whiskersandtails.com/wp-content/uploads/2012/01/Cat-and-dog-play.jpg" TargetMode="External"/><Relationship Id="rId5" Type="http://schemas.openxmlformats.org/officeDocument/2006/relationships/diagramQuickStyle" Target="../diagrams/quickStyle2.xml"/><Relationship Id="rId10" Type="http://schemas.openxmlformats.org/officeDocument/2006/relationships/image" Target="../media/image58.jpeg"/><Relationship Id="rId4" Type="http://schemas.openxmlformats.org/officeDocument/2006/relationships/diagramLayout" Target="../diagrams/layout2.xml"/><Relationship Id="rId9" Type="http://schemas.openxmlformats.org/officeDocument/2006/relationships/image" Target="../media/image57.gif"/></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62.jpeg"/><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araonline.org/" TargetMode="External"/><Relationship Id="rId2" Type="http://schemas.openxmlformats.org/officeDocument/2006/relationships/hyperlink" Target="mailto:bradshipp@4yoursolution.com" TargetMode="External"/><Relationship Id="rId1" Type="http://schemas.openxmlformats.org/officeDocument/2006/relationships/slideLayout" Target="../slideLayouts/slideLayout4.xml"/><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wmf"/><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5.jpeg"/><Relationship Id="rId5" Type="http://schemas.openxmlformats.org/officeDocument/2006/relationships/image" Target="../media/image19.jpeg"/><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6" name="Rectangle 6151">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3E4157">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1" name="Title 1"/>
          <p:cNvSpPr>
            <a:spLocks noGrp="1"/>
          </p:cNvSpPr>
          <p:nvPr>
            <p:ph type="ctrTitle"/>
          </p:nvPr>
        </p:nvSpPr>
        <p:spPr>
          <a:xfrm>
            <a:off x="5141495" y="1179095"/>
            <a:ext cx="5956353" cy="3404488"/>
          </a:xfrm>
        </p:spPr>
        <p:txBody>
          <a:bodyPr>
            <a:normAutofit/>
          </a:bodyPr>
          <a:lstStyle/>
          <a:p>
            <a:pPr algn="l" eaLnBrk="1" hangingPunct="1">
              <a:defRPr/>
            </a:pPr>
            <a:r>
              <a:rPr lang="en-US" sz="4800" b="1">
                <a:solidFill>
                  <a:srgbClr val="FFFFFF"/>
                </a:solidFill>
                <a:effectLst>
                  <a:outerShdw blurRad="38100" dist="38100" dir="2700000" algn="tl">
                    <a:srgbClr val="C0C0C0"/>
                  </a:outerShdw>
                </a:effectLst>
              </a:rPr>
              <a:t>FALSE ALARM PREVENTION FOR YOUR HOME</a:t>
            </a:r>
          </a:p>
        </p:txBody>
      </p:sp>
      <p:cxnSp>
        <p:nvCxnSpPr>
          <p:cNvPr id="6157" name="Straight Connector 6153">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147" name="Slide Number Placeholder 5"/>
          <p:cNvSpPr>
            <a:spLocks noGrp="1"/>
          </p:cNvSpPr>
          <p:nvPr>
            <p:ph type="sldNum" sz="quarter" idx="12"/>
          </p:nvPr>
        </p:nvSpPr>
        <p:spPr>
          <a:xfrm>
            <a:off x="3609955" y="6397431"/>
            <a:ext cx="72991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4E6E60E7-CCCB-4254-A7E7-6635C04D4CA2}" type="slidenum">
              <a:rPr lang="en-US" sz="1050">
                <a:solidFill>
                  <a:schemeClr val="tx1">
                    <a:lumMod val="50000"/>
                    <a:lumOff val="50000"/>
                  </a:schemeClr>
                </a:solidFill>
              </a:rPr>
              <a:pPr eaLnBrk="1" hangingPunct="1">
                <a:spcAft>
                  <a:spcPts val="600"/>
                </a:spcAft>
              </a:pPr>
              <a:t>1</a:t>
            </a:fld>
            <a:endParaRPr lang="en-US" sz="1050">
              <a:solidFill>
                <a:schemeClr val="tx1">
                  <a:lumMod val="50000"/>
                  <a:lumOff val="50000"/>
                </a:schemeClr>
              </a:solidFill>
            </a:endParaRPr>
          </a:p>
        </p:txBody>
      </p:sp>
      <p:pic>
        <p:nvPicPr>
          <p:cNvPr id="4" name="Picture 5" descr="C:\Documents and Settings\scouey\Local Settings\Temporary Internet Files\Content.IE5\7D7ZU2MG\MP900401417[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1622" r="12666" b="1"/>
          <a:stretch/>
        </p:blipFill>
        <p:spPr bwMode="auto">
          <a:xfrm>
            <a:off x="475488" y="476777"/>
            <a:ext cx="3864383" cy="59206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text&#10;&#10;Description automatically generated">
            <a:extLst>
              <a:ext uri="{FF2B5EF4-FFF2-40B4-BE49-F238E27FC236}">
                <a16:creationId xmlns:a16="http://schemas.microsoft.com/office/drawing/2014/main" id="{81A20C11-020A-E49C-A127-0F8AD7201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400" y="460570"/>
            <a:ext cx="7212450" cy="144249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267" name="Title 1"/>
          <p:cNvSpPr>
            <a:spLocks noGrp="1"/>
          </p:cNvSpPr>
          <p:nvPr>
            <p:ph type="title"/>
          </p:nvPr>
        </p:nvSpPr>
        <p:spPr>
          <a:xfrm>
            <a:off x="8014996" y="642594"/>
            <a:ext cx="3732244" cy="1702952"/>
          </a:xfrm>
        </p:spPr>
        <p:txBody>
          <a:bodyPr vert="horz" lIns="91440" tIns="45720" rIns="91440" bIns="45720" rtlCol="0" anchor="ctr">
            <a:normAutofit/>
          </a:bodyPr>
          <a:lstStyle/>
          <a:p>
            <a:r>
              <a:rPr lang="en-US" sz="4100" dirty="0"/>
              <a:t>Common Causes of False Alarms…</a:t>
            </a:r>
          </a:p>
        </p:txBody>
      </p:sp>
      <p:sp>
        <p:nvSpPr>
          <p:cNvPr id="12299" name="Rectangle 12298">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01" name="Rectangle 12300">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sp>
      <p:sp>
        <p:nvSpPr>
          <p:cNvPr id="12303" name="Rectangle 12302">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0" name="Picture 10" descr="MPj03861320000[1]"/>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189738" y="810881"/>
            <a:ext cx="2262141" cy="29453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Rectangle 12304">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C:\Users\Brad\Documents\FARA\Training &amp; Certification\Online Training\False Alarm Reduction 101\Images\real-estate-agent.gif"/>
          <p:cNvPicPr>
            <a:picLocks noChangeAspect="1" noChangeArrowheads="1" noCrop="1"/>
          </p:cNvPicPr>
          <p:nvPr/>
        </p:nvPicPr>
        <p:blipFill>
          <a:blip r:embed="rId4">
            <a:extLst>
              <a:ext uri="{28A0092B-C50C-407E-A947-70E740481C1C}">
                <a14:useLocalDpi xmlns:a14="http://schemas.microsoft.com/office/drawing/2010/main"/>
              </a:ext>
            </a:extLst>
          </a:blip>
          <a:stretch>
            <a:fillRect/>
          </a:stretch>
        </p:blipFill>
        <p:spPr bwMode="auto">
          <a:xfrm>
            <a:off x="4799158" y="810882"/>
            <a:ext cx="1483015" cy="1812575"/>
          </a:xfrm>
          <a:prstGeom prst="rect">
            <a:avLst/>
          </a:prstGeom>
          <a:noFill/>
          <a:extLst>
            <a:ext uri="{909E8E84-426E-40DD-AFC4-6F175D3DCCD1}">
              <a14:hiddenFill xmlns:a14="http://schemas.microsoft.com/office/drawing/2010/main">
                <a:solidFill>
                  <a:srgbClr val="FFFFFF"/>
                </a:solidFill>
              </a14:hiddenFill>
            </a:ext>
          </a:extLst>
        </p:spPr>
      </p:pic>
      <p:sp>
        <p:nvSpPr>
          <p:cNvPr id="12307" name="Rectangle 12306">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http://statewideconstructionllc.com/sitebuildercontent/sitebuilderpictures/home-repair.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439789" y="4279769"/>
            <a:ext cx="1762038" cy="1762038"/>
          </a:xfrm>
          <a:prstGeom prst="rect">
            <a:avLst/>
          </a:prstGeom>
          <a:noFill/>
          <a:extLst>
            <a:ext uri="{909E8E84-426E-40DD-AFC4-6F175D3DCCD1}">
              <a14:hiddenFill xmlns:a14="http://schemas.microsoft.com/office/drawing/2010/main">
                <a:solidFill>
                  <a:srgbClr val="FFFFFF"/>
                </a:solidFill>
              </a14:hiddenFill>
            </a:ext>
          </a:extLst>
        </p:spPr>
      </p:pic>
      <p:sp>
        <p:nvSpPr>
          <p:cNvPr id="12309" name="Rectangle 12308">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3" name="Picture 12" descr="MPj04393310000[1]"/>
          <p:cNvPicPr>
            <a:picLocks noGrp="1" noChangeAspect="1" noChangeArrowheads="1"/>
          </p:cNvPicPr>
          <p:nvPr>
            <p:ph sz="half" idx="1"/>
          </p:nvPr>
        </p:nvPicPr>
        <p:blipFill>
          <a:blip r:embed="rId6" cstate="screen">
            <a:extLst>
              <a:ext uri="{28A0092B-C50C-407E-A947-70E740481C1C}">
                <a14:useLocalDpi xmlns:a14="http://schemas.microsoft.com/office/drawing/2010/main"/>
              </a:ext>
            </a:extLst>
          </a:blip>
          <a:stretch>
            <a:fillRect/>
          </a:stretch>
        </p:blipFill>
        <p:spPr>
          <a:xfrm>
            <a:off x="4556571" y="3096468"/>
            <a:ext cx="1968190" cy="2956302"/>
          </a:xfrm>
          <a:prstGeom prst="rect">
            <a:avLst/>
          </a:prstGeom>
        </p:spPr>
      </p:pic>
      <p:sp>
        <p:nvSpPr>
          <p:cNvPr id="6" name="Content Placeholder 5">
            <a:extLst>
              <a:ext uri="{FF2B5EF4-FFF2-40B4-BE49-F238E27FC236}">
                <a16:creationId xmlns:a16="http://schemas.microsoft.com/office/drawing/2014/main" id="{FC8C7F46-526F-1244-1434-37A8CA33F6F1}"/>
              </a:ext>
            </a:extLst>
          </p:cNvPr>
          <p:cNvSpPr>
            <a:spLocks noGrp="1"/>
          </p:cNvSpPr>
          <p:nvPr>
            <p:ph sz="half" idx="2"/>
          </p:nvPr>
        </p:nvSpPr>
        <p:spPr>
          <a:xfrm>
            <a:off x="8014995" y="2623457"/>
            <a:ext cx="3732245" cy="3589615"/>
          </a:xfrm>
        </p:spPr>
        <p:txBody>
          <a:bodyPr vert="horz" lIns="91440" tIns="45720" rIns="91440" bIns="45720" rtlCol="0">
            <a:normAutofit/>
          </a:bodyPr>
          <a:lstStyle/>
          <a:p>
            <a:r>
              <a:rPr lang="en-US" dirty="0">
                <a:effectLst>
                  <a:outerShdw sx="1000" sy="1000" algn="ctr" rotWithShape="0">
                    <a:srgbClr val="000000"/>
                  </a:outerShdw>
                </a:effectLst>
              </a:rPr>
              <a:t>Lack of proper training for people given access to your home, such as cleaning people, real estate agents children, neighbors, guests, relatives, babysitters, workers, </a:t>
            </a:r>
            <a:r>
              <a:rPr lang="en-US" dirty="0" err="1">
                <a:effectLst>
                  <a:outerShdw sx="1000" sy="1000" algn="ctr" rotWithShape="0">
                    <a:srgbClr val="000000"/>
                  </a:outerShdw>
                </a:effectLst>
              </a:rPr>
              <a:t>etc</a:t>
            </a:r>
            <a:r>
              <a:rPr lang="en-US" dirty="0">
                <a:effectLst>
                  <a:outerShdw sx="1000" sy="1000" algn="ctr" rotWithShape="0">
                    <a:srgbClr val="000000"/>
                  </a:outerShdw>
                </a:effectLst>
              </a:rPr>
              <a:t>…</a:t>
            </a:r>
          </a:p>
          <a:p>
            <a:endParaRPr lang="en-US" dirty="0"/>
          </a:p>
        </p:txBody>
      </p:sp>
      <p:sp>
        <p:nvSpPr>
          <p:cNvPr id="12294" name="Slide Number Placeholder 3"/>
          <p:cNvSpPr>
            <a:spLocks noGrp="1"/>
          </p:cNvSpPr>
          <p:nvPr>
            <p:ph type="sldNum" sz="quarter" idx="12"/>
          </p:nvPr>
        </p:nvSpPr>
        <p:spPr>
          <a:xfrm>
            <a:off x="10865309" y="6490983"/>
            <a:ext cx="914400" cy="27432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6F46B20F-B588-4F28-AB09-37A8B8BFA110}" type="slidenum">
              <a:rPr lang="en-US">
                <a:solidFill>
                  <a:schemeClr val="tx1">
                    <a:alpha val="80000"/>
                  </a:schemeClr>
                </a:solidFill>
                <a:latin typeface="+mn-lt"/>
              </a:rPr>
              <a:pPr eaLnBrk="1" hangingPunct="1">
                <a:spcAft>
                  <a:spcPts val="600"/>
                </a:spcAft>
              </a:pPr>
              <a:t>10</a:t>
            </a:fld>
            <a:endParaRPr lang="en-US">
              <a:solidFill>
                <a:schemeClr val="tx1">
                  <a:alpha val="80000"/>
                </a:schemeClr>
              </a:solidFill>
              <a:latin typeface="+mn-lt"/>
            </a:endParaRPr>
          </a:p>
        </p:txBody>
      </p:sp>
      <p:pic>
        <p:nvPicPr>
          <p:cNvPr id="7" name="Picture 6" descr="Logo, company name&#10;&#10;Description automatically generated">
            <a:extLst>
              <a:ext uri="{FF2B5EF4-FFF2-40B4-BE49-F238E27FC236}">
                <a16:creationId xmlns:a16="http://schemas.microsoft.com/office/drawing/2014/main" id="{7C5DD0B3-EDF5-B424-7FE2-06E53B1306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overrideClrMapping bg1="dk1" tx1="lt1" bg2="dk2" tx2="lt2" accent1="accent1" accent2="accent2" accent3="accent3" accent4="accent4" accent5="accent5" accent6="accent6" hlink="hlink" folHlink="folHlink"/>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318" name="Picture 9"/>
          <p:cNvPicPr>
            <a:picLocks noChangeAspect="1" noChangeArrowheads="1"/>
          </p:cNvPicPr>
          <p:nvPr/>
        </p:nvPicPr>
        <p:blipFill>
          <a:blip r:embed="rId3">
            <a:extLst>
              <a:ext uri="{28A0092B-C50C-407E-A947-70E740481C1C}">
                <a14:useLocalDpi xmlns:a14="http://schemas.microsoft.com/office/drawing/2010/main" val="0"/>
              </a:ext>
            </a:extLst>
          </a:blip>
          <a:srcRect t="13313" b="13313"/>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Freeform: Shape 1332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325" name="Freeform: Shape 1332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4" name="Title 1"/>
          <p:cNvSpPr>
            <a:spLocks noGrp="1"/>
          </p:cNvSpPr>
          <p:nvPr>
            <p:ph type="title"/>
          </p:nvPr>
        </p:nvSpPr>
        <p:spPr>
          <a:xfrm>
            <a:off x="6801436" y="1396289"/>
            <a:ext cx="4819952" cy="1325563"/>
          </a:xfrm>
        </p:spPr>
        <p:txBody>
          <a:bodyPr>
            <a:normAutofit/>
          </a:bodyPr>
          <a:lstStyle/>
          <a:p>
            <a:r>
              <a:rPr lang="en-US" dirty="0"/>
              <a:t>More Common Causes</a:t>
            </a:r>
          </a:p>
        </p:txBody>
      </p:sp>
      <p:sp>
        <p:nvSpPr>
          <p:cNvPr id="13316" name="Slide Number Placeholder 3"/>
          <p:cNvSpPr>
            <a:spLocks noGrp="1"/>
          </p:cNvSpPr>
          <p:nvPr>
            <p:ph type="sldNum" sz="quarter" idx="12"/>
          </p:nvPr>
        </p:nvSpPr>
        <p:spPr>
          <a:xfrm>
            <a:off x="11347066" y="6110106"/>
            <a:ext cx="548640" cy="548640"/>
          </a:xfrm>
          <a:prstGeom prst="ellipse">
            <a:avLst/>
          </a:prstGeom>
          <a:solidFill>
            <a:srgbClr val="794235"/>
          </a:solidFill>
        </p:spPr>
        <p:txBody>
          <a:bodyPr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Aft>
                <a:spcPts val="600"/>
              </a:spcAft>
            </a:pPr>
            <a:fld id="{B9709EBE-3026-4BBF-8D2B-CD14C10F3B2B}" type="slidenum">
              <a:rPr lang="en-US" sz="1500">
                <a:solidFill>
                  <a:srgbClr val="FFFFFF"/>
                </a:solidFill>
              </a:rPr>
              <a:pPr algn="ctr">
                <a:spcAft>
                  <a:spcPts val="600"/>
                </a:spcAft>
              </a:pPr>
              <a:t>11</a:t>
            </a:fld>
            <a:endParaRPr lang="en-US" sz="1500" dirty="0">
              <a:solidFill>
                <a:srgbClr val="FFFFFF"/>
              </a:solidFill>
            </a:endParaRPr>
          </a:p>
        </p:txBody>
      </p:sp>
      <p:sp>
        <p:nvSpPr>
          <p:cNvPr id="3" name="Content Placeholder 2">
            <a:extLst>
              <a:ext uri="{FF2B5EF4-FFF2-40B4-BE49-F238E27FC236}">
                <a16:creationId xmlns:a16="http://schemas.microsoft.com/office/drawing/2014/main" id="{C8D2090D-9414-8385-7647-32B6225DD0F0}"/>
              </a:ext>
            </a:extLst>
          </p:cNvPr>
          <p:cNvSpPr>
            <a:spLocks noGrp="1"/>
          </p:cNvSpPr>
          <p:nvPr>
            <p:ph idx="1"/>
          </p:nvPr>
        </p:nvSpPr>
        <p:spPr>
          <a:xfrm>
            <a:off x="6801435" y="2871982"/>
            <a:ext cx="4819951" cy="3181684"/>
          </a:xfrm>
        </p:spPr>
        <p:txBody>
          <a:bodyPr anchor="t">
            <a:normAutofit/>
          </a:bodyPr>
          <a:lstStyle/>
          <a:p>
            <a:r>
              <a:rPr lang="en-US" sz="4800" dirty="0"/>
              <a:t>Open, unlocked or loose fitting doors and windows</a:t>
            </a:r>
          </a:p>
          <a:p>
            <a:endParaRPr lang="en-US" sz="1800" dirty="0"/>
          </a:p>
        </p:txBody>
      </p:sp>
      <p:pic>
        <p:nvPicPr>
          <p:cNvPr id="8" name="Picture 7" descr="Logo, company name&#10;&#10;Description automatically generated">
            <a:extLst>
              <a:ext uri="{FF2B5EF4-FFF2-40B4-BE49-F238E27FC236}">
                <a16:creationId xmlns:a16="http://schemas.microsoft.com/office/drawing/2014/main" id="{710CA8C9-6B23-E0CC-A6D1-DE0B3781E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overrideClrMapping bg1="dk1" tx1="lt1" bg2="dk2" tx2="lt2" accent1="accent1" accent2="accent2" accent3="accent3" accent4="accent4" accent5="accent5" accent6="accent6" hlink="hlink" folHlink="folHlink"/>
  </p:clrMapOvr>
  <p:transition spd="slow" advClick="0" advTm="25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4" name="Rectangle 1332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5" name="Freeform: Shape 1332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14" name="Title 1"/>
          <p:cNvSpPr>
            <a:spLocks noGrp="1"/>
          </p:cNvSpPr>
          <p:nvPr>
            <p:ph type="title"/>
          </p:nvPr>
        </p:nvSpPr>
        <p:spPr>
          <a:xfrm>
            <a:off x="8222550" y="1122363"/>
            <a:ext cx="3308130" cy="2387600"/>
          </a:xfrm>
        </p:spPr>
        <p:txBody>
          <a:bodyPr vert="horz" lIns="91440" tIns="45720" rIns="91440" bIns="45720" rtlCol="0" anchor="b">
            <a:normAutofit/>
          </a:bodyPr>
          <a:lstStyle/>
          <a:p>
            <a:r>
              <a:rPr lang="en-US" sz="5400" b="0" kern="1200">
                <a:solidFill>
                  <a:srgbClr val="FFFFFF"/>
                </a:solidFill>
                <a:latin typeface="+mj-lt"/>
                <a:ea typeface="+mj-ea"/>
                <a:cs typeface="+mj-cs"/>
              </a:rPr>
              <a:t>More Common Causes</a:t>
            </a:r>
          </a:p>
        </p:txBody>
      </p:sp>
      <p:sp>
        <p:nvSpPr>
          <p:cNvPr id="2" name="Content Placeholder 1">
            <a:extLst>
              <a:ext uri="{FF2B5EF4-FFF2-40B4-BE49-F238E27FC236}">
                <a16:creationId xmlns:a16="http://schemas.microsoft.com/office/drawing/2014/main" id="{9BFA55B3-F694-AA53-B671-2C7D6A9C3467}"/>
              </a:ext>
            </a:extLst>
          </p:cNvPr>
          <p:cNvSpPr>
            <a:spLocks noGrp="1"/>
          </p:cNvSpPr>
          <p:nvPr>
            <p:ph sz="half" idx="2"/>
          </p:nvPr>
        </p:nvSpPr>
        <p:spPr>
          <a:xfrm>
            <a:off x="8222549" y="3602038"/>
            <a:ext cx="3308131" cy="1655762"/>
          </a:xfrm>
        </p:spPr>
        <p:txBody>
          <a:bodyPr vert="horz" lIns="91440" tIns="45720" rIns="91440" bIns="45720" rtlCol="0">
            <a:normAutofit/>
          </a:bodyPr>
          <a:lstStyle/>
          <a:p>
            <a:pPr marL="0" indent="0">
              <a:buNone/>
            </a:pPr>
            <a:r>
              <a:rPr lang="en-US" sz="4400" kern="1200" dirty="0">
                <a:solidFill>
                  <a:srgbClr val="FFFFFF"/>
                </a:solidFill>
                <a:effectLst>
                  <a:outerShdw dist="38100" dir="2700000" sx="1000" sy="1000" algn="tl">
                    <a:srgbClr val="000000"/>
                  </a:outerShdw>
                </a:effectLst>
                <a:latin typeface="+mn-lt"/>
                <a:ea typeface="+mn-ea"/>
                <a:cs typeface="+mn-cs"/>
              </a:rPr>
              <a:t>Unsecured Pets</a:t>
            </a:r>
          </a:p>
        </p:txBody>
      </p:sp>
      <p:pic>
        <p:nvPicPr>
          <p:cNvPr id="13315" name="Picture 8" descr="MPj0422307000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995082" y="643467"/>
            <a:ext cx="5571066" cy="5571066"/>
          </a:xfrm>
          <a:prstGeom prst="rect">
            <a:avLst/>
          </a:prstGeom>
          <a:noFill/>
        </p:spPr>
      </p:pic>
      <p:sp>
        <p:nvSpPr>
          <p:cNvPr id="13316" name="Slide Number Placeholder 3"/>
          <p:cNvSpPr>
            <a:spLocks noGrp="1"/>
          </p:cNvSpPr>
          <p:nvPr>
            <p:ph type="sldNum" sz="quarter" idx="12"/>
          </p:nvPr>
        </p:nvSpPr>
        <p:spPr>
          <a:xfrm>
            <a:off x="10578662" y="6356350"/>
            <a:ext cx="77513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B9709EBE-3026-4BBF-8D2B-CD14C10F3B2B}" type="slidenum">
              <a:rPr lang="en-US">
                <a:solidFill>
                  <a:srgbClr val="FFFFFF">
                    <a:alpha val="80000"/>
                  </a:srgbClr>
                </a:solidFill>
                <a:latin typeface="+mn-lt"/>
              </a:rPr>
              <a:pPr eaLnBrk="1" hangingPunct="1">
                <a:spcAft>
                  <a:spcPts val="600"/>
                </a:spcAft>
              </a:pPr>
              <a:t>12</a:t>
            </a:fld>
            <a:endParaRPr lang="en-US">
              <a:solidFill>
                <a:srgbClr val="FFFFFF">
                  <a:alpha val="80000"/>
                </a:srgbClr>
              </a:solidFill>
              <a:latin typeface="+mn-lt"/>
            </a:endParaRPr>
          </a:p>
        </p:txBody>
      </p:sp>
      <p:pic>
        <p:nvPicPr>
          <p:cNvPr id="3" name="Picture 2" descr="Logo, company name&#10;&#10;Description automatically generated">
            <a:extLst>
              <a:ext uri="{FF2B5EF4-FFF2-40B4-BE49-F238E27FC236}">
                <a16:creationId xmlns:a16="http://schemas.microsoft.com/office/drawing/2014/main" id="{4565ACEB-0929-FA00-6CC9-5B387366FD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927165763"/>
      </p:ext>
    </p:extLst>
  </p:cSld>
  <p:clrMapOvr>
    <a:masterClrMapping/>
  </p:clrMapOvr>
  <p:transition spd="slow" advClick="0" advTm="25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33" name="Rectangle 13332">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35" name="Group 13334">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336"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37"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38"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3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40" name="Rectangle 13339">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314" name="Title 1"/>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More Common Causes</a:t>
            </a:r>
          </a:p>
        </p:txBody>
      </p:sp>
      <p:pic>
        <p:nvPicPr>
          <p:cNvPr id="12" name="Content Placeholder 11" descr="A picture containing floor, indoor, box&#10;&#10;Description automatically generated">
            <a:extLst>
              <a:ext uri="{FF2B5EF4-FFF2-40B4-BE49-F238E27FC236}">
                <a16:creationId xmlns:a16="http://schemas.microsoft.com/office/drawing/2014/main" id="{8D8A468D-4956-B1F1-064F-CAB0D74C47E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 b="9246"/>
          <a:stretch/>
        </p:blipFill>
        <p:spPr>
          <a:xfrm>
            <a:off x="1424902" y="2492376"/>
            <a:ext cx="3209779" cy="3563372"/>
          </a:xfrm>
          <a:prstGeom prst="rect">
            <a:avLst/>
          </a:prstGeom>
        </p:spPr>
      </p:pic>
      <p:sp>
        <p:nvSpPr>
          <p:cNvPr id="3" name="Content Placeholder 2">
            <a:extLst>
              <a:ext uri="{FF2B5EF4-FFF2-40B4-BE49-F238E27FC236}">
                <a16:creationId xmlns:a16="http://schemas.microsoft.com/office/drawing/2014/main" id="{340ABB87-44F8-FD6B-1B13-00349064F4F4}"/>
              </a:ext>
            </a:extLst>
          </p:cNvPr>
          <p:cNvSpPr>
            <a:spLocks noGrp="1"/>
          </p:cNvSpPr>
          <p:nvPr>
            <p:ph sz="half" idx="1"/>
          </p:nvPr>
        </p:nvSpPr>
        <p:spPr>
          <a:xfrm>
            <a:off x="5295569" y="2494450"/>
            <a:ext cx="5471529" cy="3563159"/>
          </a:xfrm>
        </p:spPr>
        <p:txBody>
          <a:bodyPr vert="horz" lIns="91440" tIns="45720" rIns="91440" bIns="45720" rtlCol="0">
            <a:normAutofit/>
          </a:bodyPr>
          <a:lstStyle/>
          <a:p>
            <a:r>
              <a:rPr lang="en-US" sz="4800" dirty="0"/>
              <a:t>Weak batteries</a:t>
            </a:r>
          </a:p>
          <a:p>
            <a:endParaRPr lang="en-US" sz="2400" dirty="0"/>
          </a:p>
        </p:txBody>
      </p:sp>
      <p:sp>
        <p:nvSpPr>
          <p:cNvPr id="13316" name="Slide Number Placeholder 3"/>
          <p:cNvSpPr>
            <a:spLocks noGrp="1"/>
          </p:cNvSpPr>
          <p:nvPr>
            <p:ph type="sldNum" sz="quarter" idx="12"/>
          </p:nvPr>
        </p:nvSpPr>
        <p:spPr>
          <a:xfrm>
            <a:off x="10707624" y="6382512"/>
            <a:ext cx="685800" cy="32004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B9709EBE-3026-4BBF-8D2B-CD14C10F3B2B}" type="slidenum">
              <a:rPr lang="en-US" sz="1000">
                <a:solidFill>
                  <a:prstClr val="black">
                    <a:tint val="75000"/>
                  </a:prstClr>
                </a:solidFill>
                <a:latin typeface="Calibri" panose="020F0502020204030204"/>
              </a:rPr>
              <a:pPr eaLnBrk="1" hangingPunct="1">
                <a:spcAft>
                  <a:spcPts val="600"/>
                </a:spcAft>
                <a:defRPr/>
              </a:pPr>
              <a:t>13</a:t>
            </a:fld>
            <a:endParaRPr lang="en-US" sz="1000">
              <a:solidFill>
                <a:prstClr val="black">
                  <a:tint val="75000"/>
                </a:prstClr>
              </a:solidFill>
              <a:latin typeface="Calibri" panose="020F0502020204030204"/>
            </a:endParaRPr>
          </a:p>
        </p:txBody>
      </p:sp>
      <p:pic>
        <p:nvPicPr>
          <p:cNvPr id="1026" name="Picture 2" descr="NP7-12">
            <a:extLst>
              <a:ext uri="{FF2B5EF4-FFF2-40B4-BE49-F238E27FC236}">
                <a16:creationId xmlns:a16="http://schemas.microsoft.com/office/drawing/2014/main" id="{BB166A63-B554-CE6A-895F-8B2AD19DE9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947" b="18852"/>
          <a:stretch/>
        </p:blipFill>
        <p:spPr bwMode="auto">
          <a:xfrm>
            <a:off x="6506857" y="3387449"/>
            <a:ext cx="4151819" cy="28326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ogo, company name&#10;&#10;Description automatically generated">
            <a:extLst>
              <a:ext uri="{FF2B5EF4-FFF2-40B4-BE49-F238E27FC236}">
                <a16:creationId xmlns:a16="http://schemas.microsoft.com/office/drawing/2014/main" id="{925127D8-5723-9E5F-FF48-AB6D1667EE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542608891"/>
      </p:ext>
    </p:extLst>
  </p:cSld>
  <p:clrMapOvr>
    <a:masterClrMapping/>
  </p:clrMapOvr>
  <p:transition spd="slow" advClick="0" advTm="25000"/>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7" name="Rectangle 1434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6"/>
            <a:ext cx="7205472" cy="1508760"/>
          </a:xfrm>
          <a:prstGeom prst="rect">
            <a:avLst/>
          </a:prstGeom>
          <a:solidFill>
            <a:srgbClr val="73346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65A8ED1A-2C0E-5133-6115-F6F9AC2AD571}"/>
              </a:ext>
            </a:extLst>
          </p:cNvPr>
          <p:cNvSpPr>
            <a:spLocks noGrp="1"/>
          </p:cNvSpPr>
          <p:nvPr>
            <p:ph type="title"/>
          </p:nvPr>
        </p:nvSpPr>
        <p:spPr>
          <a:xfrm>
            <a:off x="777240" y="692912"/>
            <a:ext cx="6611112" cy="1045354"/>
          </a:xfrm>
        </p:spPr>
        <p:txBody>
          <a:bodyPr vert="horz" lIns="91440" tIns="45720" rIns="91440" bIns="45720" rtlCol="0" anchor="ctr">
            <a:normAutofit/>
          </a:bodyPr>
          <a:lstStyle/>
          <a:p>
            <a:r>
              <a:rPr lang="en-US" sz="4200" kern="1200" dirty="0">
                <a:solidFill>
                  <a:srgbClr val="FFFFFF"/>
                </a:solidFill>
                <a:latin typeface="+mj-lt"/>
                <a:ea typeface="+mj-ea"/>
                <a:cs typeface="+mj-cs"/>
              </a:rPr>
              <a:t>Another...</a:t>
            </a:r>
          </a:p>
        </p:txBody>
      </p:sp>
      <p:sp>
        <p:nvSpPr>
          <p:cNvPr id="14349" name="Rectangle 14348">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84" y="453269"/>
            <a:ext cx="3904695" cy="1505231"/>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341" name="Slide Number Placeholder 3"/>
          <p:cNvSpPr>
            <a:spLocks noGrp="1"/>
          </p:cNvSpPr>
          <p:nvPr>
            <p:ph type="sldNum" sz="quarter" idx="12"/>
          </p:nvPr>
        </p:nvSpPr>
        <p:spPr>
          <a:xfrm>
            <a:off x="11110593" y="6325151"/>
            <a:ext cx="452142" cy="464279"/>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pPr>
            <a:fld id="{F17C5862-866B-4D14-84A9-FC67E44BA676}" type="slidenum">
              <a:rPr lang="en-US" sz="1800">
                <a:latin typeface="+mn-lt"/>
              </a:rPr>
              <a:pPr algn="ctr" eaLnBrk="1" hangingPunct="1">
                <a:spcAft>
                  <a:spcPts val="600"/>
                </a:spcAft>
              </a:pPr>
              <a:t>14</a:t>
            </a:fld>
            <a:endParaRPr lang="en-US" sz="4400" dirty="0">
              <a:latin typeface="+mn-lt"/>
            </a:endParaRPr>
          </a:p>
        </p:txBody>
      </p:sp>
      <p:sp>
        <p:nvSpPr>
          <p:cNvPr id="14351" name="Rectangle 1435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2130552"/>
            <a:ext cx="7205472"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2" name="Rounded Rectangle 4"/>
          <p:cNvSpPr>
            <a:spLocks noChangeArrowheads="1"/>
          </p:cNvSpPr>
          <p:nvPr/>
        </p:nvSpPr>
        <p:spPr bwMode="auto">
          <a:xfrm>
            <a:off x="777240" y="2415828"/>
            <a:ext cx="6611112" cy="3710653"/>
          </a:xfrm>
          <a:prstGeom prst="roundRect">
            <a:avLst>
              <a:gd name="adj" fmla="val 16667"/>
            </a:avLst>
          </a:prstGeom>
        </p:spPr>
        <p:txBody>
          <a:bodyPr vert="horz" lIns="91440" tIns="45720" rIns="91440" bIns="45720" rtlCol="0" anchor="ctr" anchorCtr="0">
            <a:normAutofit/>
          </a:bodyPr>
          <a:lstStyle/>
          <a:p>
            <a:pPr>
              <a:lnSpc>
                <a:spcPct val="90000"/>
              </a:lnSpc>
              <a:spcAft>
                <a:spcPts val="600"/>
              </a:spcAft>
            </a:pPr>
            <a:r>
              <a:rPr lang="en-US" sz="3600" dirty="0"/>
              <a:t>Drafts from heating/air conditioning systems and open windows moving plants, curtains, balloons, etc.</a:t>
            </a:r>
          </a:p>
          <a:p>
            <a:pPr lvl="1" indent="-228600">
              <a:lnSpc>
                <a:spcPct val="90000"/>
              </a:lnSpc>
              <a:spcAft>
                <a:spcPts val="600"/>
              </a:spcAft>
              <a:buFont typeface="Arial" panose="020B0604020202020204" pitchFamily="34" charset="0"/>
              <a:buChar char="•"/>
            </a:pPr>
            <a:endParaRPr lang="en-US" sz="2400" dirty="0"/>
          </a:p>
        </p:txBody>
      </p:sp>
      <p:pic>
        <p:nvPicPr>
          <p:cNvPr id="1026" name="Picture 2" descr="C:\Users\Brad\Pictures\FalseAlarm Prevention\Mylar Balloons.jpg"/>
          <p:cNvPicPr>
            <a:picLocks noChangeAspect="1" noChangeArrowheads="1"/>
          </p:cNvPicPr>
          <p:nvPr/>
        </p:nvPicPr>
        <p:blipFill rotWithShape="1">
          <a:blip r:embed="rId3">
            <a:extLst>
              <a:ext uri="{28A0092B-C50C-407E-A947-70E740481C1C}">
                <a14:useLocalDpi xmlns:a14="http://schemas.microsoft.com/office/drawing/2010/main"/>
              </a:ext>
            </a:extLst>
          </a:blip>
          <a:srcRect l="8620" r="7" b="7"/>
          <a:stretch/>
        </p:blipFill>
        <p:spPr bwMode="auto">
          <a:xfrm>
            <a:off x="7828384" y="2130551"/>
            <a:ext cx="1879089" cy="205635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9" descr="207195zz">
            <a:hlinkClick r:id="rId4"/>
          </p:cNvPr>
          <p:cNvPicPr>
            <a:picLocks noGrp="1" noChangeAspect="1" noChangeArrowheads="1"/>
          </p:cNvPicPr>
          <p:nvPr>
            <p:ph idx="1"/>
          </p:nvPr>
        </p:nvPicPr>
        <p:blipFill rotWithShape="1">
          <a:blip r:embed="rId5">
            <a:extLst>
              <a:ext uri="{28A0092B-C50C-407E-A947-70E740481C1C}">
                <a14:useLocalDpi xmlns:a14="http://schemas.microsoft.com/office/drawing/2010/main"/>
              </a:ext>
            </a:extLst>
          </a:blip>
          <a:srcRect l="112" r="8333" b="1"/>
          <a:stretch/>
        </p:blipFill>
        <p:spPr>
          <a:xfrm>
            <a:off x="9866376" y="2130552"/>
            <a:ext cx="1883664" cy="2057400"/>
          </a:xfrm>
          <a:prstGeom prst="rect">
            <a:avLst/>
          </a:prstGeom>
        </p:spPr>
      </p:pic>
      <p:pic>
        <p:nvPicPr>
          <p:cNvPr id="14339" name="Picture 27" descr="MPj03848070000[1]"/>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2260" r="6" b="9809"/>
          <a:stretch/>
        </p:blipFill>
        <p:spPr bwMode="auto">
          <a:xfrm>
            <a:off x="7828384" y="4344443"/>
            <a:ext cx="1879089" cy="2056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p:cNvPicPr>
            <a:picLocks noChangeAspect="1" noChangeArrowheads="1"/>
          </p:cNvPicPr>
          <p:nvPr/>
        </p:nvPicPr>
        <p:blipFill rotWithShape="1">
          <a:blip r:embed="rId7">
            <a:extLst>
              <a:ext uri="{28A0092B-C50C-407E-A947-70E740481C1C}">
                <a14:useLocalDpi xmlns:a14="http://schemas.microsoft.com/office/drawing/2010/main"/>
              </a:ext>
            </a:extLst>
          </a:blip>
          <a:srcRect r="22459" b="-3"/>
          <a:stretch/>
        </p:blipFill>
        <p:spPr bwMode="auto">
          <a:xfrm>
            <a:off x="9870314" y="4344443"/>
            <a:ext cx="1862765" cy="2056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 company name&#10;&#10;Description automatically generated">
            <a:extLst>
              <a:ext uri="{FF2B5EF4-FFF2-40B4-BE49-F238E27FC236}">
                <a16:creationId xmlns:a16="http://schemas.microsoft.com/office/drawing/2014/main" id="{F0A11394-A3E8-FCB2-D7BC-CC930EF16E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955F3-341C-B50B-E542-2D9390B5AD2C}"/>
              </a:ext>
            </a:extLst>
          </p:cNvPr>
          <p:cNvSpPr>
            <a:spLocks noGrp="1"/>
          </p:cNvSpPr>
          <p:nvPr>
            <p:ph type="title"/>
          </p:nvPr>
        </p:nvSpPr>
        <p:spPr>
          <a:xfrm>
            <a:off x="6940295" y="1396289"/>
            <a:ext cx="4668257" cy="1325563"/>
          </a:xfrm>
        </p:spPr>
        <p:txBody>
          <a:bodyPr vert="horz" lIns="91440" tIns="45720" rIns="91440" bIns="45720" rtlCol="0" anchor="ctr">
            <a:normAutofit/>
          </a:bodyPr>
          <a:lstStyle/>
          <a:p>
            <a:r>
              <a:rPr lang="en-US" kern="1200">
                <a:solidFill>
                  <a:schemeClr val="tx1"/>
                </a:solidFill>
                <a:latin typeface="+mj-lt"/>
                <a:ea typeface="+mj-ea"/>
                <a:cs typeface="+mj-cs"/>
              </a:rPr>
              <a:t>And a Few More...</a:t>
            </a:r>
          </a:p>
        </p:txBody>
      </p:sp>
      <p:sp>
        <p:nvSpPr>
          <p:cNvPr id="14350" name="Freeform: Shape 14349">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1" name="Slide Number Placeholder 3"/>
          <p:cNvSpPr>
            <a:spLocks noGrp="1"/>
          </p:cNvSpPr>
          <p:nvPr>
            <p:ph type="sldNum" sz="quarter" idx="12"/>
          </p:nvPr>
        </p:nvSpPr>
        <p:spPr>
          <a:xfrm>
            <a:off x="11334232" y="6309359"/>
            <a:ext cx="548640" cy="548640"/>
          </a:xfrm>
          <a:prstGeom prst="ellipse">
            <a:avLst/>
          </a:prstGeom>
          <a:solidFill>
            <a:srgbClr val="5C5247"/>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pPr>
            <a:fld id="{F17C5862-866B-4D14-84A9-FC67E44BA676}" type="slidenum">
              <a:rPr lang="en-US" sz="1500">
                <a:solidFill>
                  <a:srgbClr val="FFFFFF"/>
                </a:solidFill>
                <a:latin typeface="+mn-lt"/>
              </a:rPr>
              <a:pPr algn="ctr" eaLnBrk="1" hangingPunct="1">
                <a:spcAft>
                  <a:spcPts val="600"/>
                </a:spcAft>
              </a:pPr>
              <a:t>15</a:t>
            </a:fld>
            <a:endParaRPr lang="en-US" sz="1500">
              <a:solidFill>
                <a:srgbClr val="FFFFFF"/>
              </a:solidFill>
              <a:latin typeface="+mn-lt"/>
            </a:endParaRPr>
          </a:p>
        </p:txBody>
      </p:sp>
      <p:sp>
        <p:nvSpPr>
          <p:cNvPr id="14352" name="Freeform: Shape 14351">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54" name="Oval 14353">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r="-4"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4345" name="Picture 9" descr="C:\Documents and Settings\scouey\My Documents\Downloads\MP900314065.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8881" r="3981" b="-3"/>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14343" name="Picture 13" descr="C:\Documents and Settings\scouey\Local Settings\Temporary Internet Files\Content.IE5\W3OUBO2H\MC900436254[1].png"/>
          <p:cNvPicPr>
            <a:picLocks noChangeAspect="1" noChangeArrowheads="1"/>
          </p:cNvPicPr>
          <p:nvPr/>
        </p:nvPicPr>
        <p:blipFill rotWithShape="1">
          <a:blip r:embed="rId5">
            <a:extLst>
              <a:ext uri="{28A0092B-C50C-407E-A947-70E740481C1C}">
                <a14:useLocalDpi xmlns:a14="http://schemas.microsoft.com/office/drawing/2010/main"/>
              </a:ext>
            </a:extLst>
          </a:blip>
          <a:srcRect t="7709" r="-1" b="1936"/>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6162C199-FF2A-E9A3-CE58-3526CC867C86}"/>
              </a:ext>
            </a:extLst>
          </p:cNvPr>
          <p:cNvSpPr>
            <a:spLocks noGrp="1"/>
          </p:cNvSpPr>
          <p:nvPr>
            <p:ph sz="half" idx="1"/>
          </p:nvPr>
        </p:nvSpPr>
        <p:spPr>
          <a:xfrm>
            <a:off x="6940296" y="2871982"/>
            <a:ext cx="4668256" cy="3181684"/>
          </a:xfrm>
        </p:spPr>
        <p:txBody>
          <a:bodyPr vert="horz" lIns="91440" tIns="45720" rIns="91440" bIns="45720" rtlCol="0" anchor="t">
            <a:normAutofit/>
          </a:bodyPr>
          <a:lstStyle/>
          <a:p>
            <a:r>
              <a:rPr lang="en-US" sz="4000" dirty="0"/>
              <a:t>Insects, dust or dirt on motion or smoke sensors </a:t>
            </a:r>
          </a:p>
          <a:p>
            <a:endParaRPr lang="en-US" sz="1800" dirty="0"/>
          </a:p>
        </p:txBody>
      </p:sp>
      <p:pic>
        <p:nvPicPr>
          <p:cNvPr id="7" name="Picture 6" descr="Logo, company name&#10;&#10;Description automatically generated">
            <a:extLst>
              <a:ext uri="{FF2B5EF4-FFF2-40B4-BE49-F238E27FC236}">
                <a16:creationId xmlns:a16="http://schemas.microsoft.com/office/drawing/2014/main" id="{386023A9-8C85-9D81-577A-51F7B5E0D7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417666643"/>
      </p:ext>
    </p:extLst>
  </p:cSld>
  <p:clrMapOvr>
    <a:overrideClrMapping bg1="dk1" tx1="lt1" bg2="dk2" tx2="lt2" accent1="accent1" accent2="accent2" accent3="accent3" accent4="accent4" accent5="accent5" accent6="accent6" hlink="hlink" folHlink="folHlink"/>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6" name="Rectangle 1434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8" name="Rectangle 14347">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22810"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982C3F1-D697-6FBD-5308-6AE14FC9FFD6}"/>
              </a:ext>
            </a:extLst>
          </p:cNvPr>
          <p:cNvSpPr>
            <a:spLocks noGrp="1"/>
          </p:cNvSpPr>
          <p:nvPr>
            <p:ph type="title"/>
          </p:nvPr>
        </p:nvSpPr>
        <p:spPr>
          <a:xfrm>
            <a:off x="7742831" y="681037"/>
            <a:ext cx="3738779" cy="1788811"/>
          </a:xfrm>
        </p:spPr>
        <p:txBody>
          <a:bodyPr vert="horz" lIns="91440" tIns="45720" rIns="91440" bIns="45720" rtlCol="0" anchor="ctr">
            <a:normAutofit/>
          </a:bodyPr>
          <a:lstStyle/>
          <a:p>
            <a:r>
              <a:rPr lang="en-US" sz="4000" b="1" dirty="0">
                <a:solidFill>
                  <a:srgbClr val="FF0000"/>
                </a:solidFill>
              </a:rPr>
              <a:t>Last but not Least...</a:t>
            </a:r>
          </a:p>
        </p:txBody>
      </p:sp>
      <p:sp>
        <p:nvSpPr>
          <p:cNvPr id="5" name="Content Placeholder 4">
            <a:extLst>
              <a:ext uri="{FF2B5EF4-FFF2-40B4-BE49-F238E27FC236}">
                <a16:creationId xmlns:a16="http://schemas.microsoft.com/office/drawing/2014/main" id="{BF5461C6-2F95-475D-6B32-09943841D631}"/>
              </a:ext>
            </a:extLst>
          </p:cNvPr>
          <p:cNvSpPr>
            <a:spLocks noGrp="1"/>
          </p:cNvSpPr>
          <p:nvPr>
            <p:ph sz="half" idx="1"/>
          </p:nvPr>
        </p:nvSpPr>
        <p:spPr>
          <a:xfrm>
            <a:off x="7742831" y="2630161"/>
            <a:ext cx="3738780" cy="3546801"/>
          </a:xfrm>
        </p:spPr>
        <p:txBody>
          <a:bodyPr vert="horz" lIns="91440" tIns="45720" rIns="91440" bIns="45720" rtlCol="0">
            <a:normAutofit/>
          </a:bodyPr>
          <a:lstStyle/>
          <a:p>
            <a:r>
              <a:rPr lang="en-US" sz="4000" dirty="0"/>
              <a:t>Cooking fumes will trip smoke detectors </a:t>
            </a:r>
          </a:p>
          <a:p>
            <a:endParaRPr lang="en-US" sz="2000" dirty="0"/>
          </a:p>
        </p:txBody>
      </p:sp>
      <p:pic>
        <p:nvPicPr>
          <p:cNvPr id="7" name="Content Placeholder 6">
            <a:extLst>
              <a:ext uri="{FF2B5EF4-FFF2-40B4-BE49-F238E27FC236}">
                <a16:creationId xmlns:a16="http://schemas.microsoft.com/office/drawing/2014/main" id="{F4F5354B-0611-9C62-DF24-032A6FF01CF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785" r="-1" b="-1"/>
          <a:stretch/>
        </p:blipFill>
        <p:spPr>
          <a:xfrm>
            <a:off x="479278" y="484633"/>
            <a:ext cx="6542215" cy="5888736"/>
          </a:xfrm>
          <a:prstGeom prst="rect">
            <a:avLst/>
          </a:prstGeom>
        </p:spPr>
      </p:pic>
      <p:sp>
        <p:nvSpPr>
          <p:cNvPr id="14341"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F17C5862-866B-4D14-84A9-FC67E44BA676}" type="slidenum">
              <a:rPr lang="en-US" smtClean="0">
                <a:solidFill>
                  <a:prstClr val="black">
                    <a:tint val="75000"/>
                  </a:prstClr>
                </a:solidFill>
                <a:latin typeface="Calibri" panose="020F0502020204030204"/>
              </a:rPr>
              <a:pPr eaLnBrk="1" hangingPunct="1">
                <a:spcAft>
                  <a:spcPts val="600"/>
                </a:spcAft>
                <a:defRPr/>
              </a:pPr>
              <a:t>16</a:t>
            </a:fld>
            <a:endParaRPr lang="en-US">
              <a:solidFill>
                <a:prstClr val="black">
                  <a:tint val="75000"/>
                </a:prstClr>
              </a:solidFill>
              <a:latin typeface="Calibri" panose="020F0502020204030204"/>
            </a:endParaRPr>
          </a:p>
        </p:txBody>
      </p:sp>
      <p:pic>
        <p:nvPicPr>
          <p:cNvPr id="13" name="Picture 12" descr="Logo, company name&#10;&#10;Description automatically generated">
            <a:extLst>
              <a:ext uri="{FF2B5EF4-FFF2-40B4-BE49-F238E27FC236}">
                <a16:creationId xmlns:a16="http://schemas.microsoft.com/office/drawing/2014/main" id="{8E6A5264-313F-17BE-F4AE-8B92A6B2EA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9108034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9" name="Rectangle 1536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7760837" y="914400"/>
            <a:ext cx="3657600" cy="2887579"/>
          </a:xfrm>
        </p:spPr>
        <p:txBody>
          <a:bodyPr vert="horz" lIns="91440" tIns="45720" rIns="91440" bIns="45720" rtlCol="0" anchor="b">
            <a:normAutofit/>
          </a:bodyPr>
          <a:lstStyle/>
          <a:p>
            <a:pPr algn="ctr"/>
            <a:r>
              <a:rPr lang="en-US" kern="1200">
                <a:solidFill>
                  <a:srgbClr val="FFFFFF"/>
                </a:solidFill>
                <a:latin typeface="+mj-lt"/>
                <a:ea typeface="+mj-ea"/>
                <a:cs typeface="+mj-cs"/>
              </a:rPr>
              <a:t>False Alarm Prevention Tips for Residential Alarms</a:t>
            </a:r>
          </a:p>
        </p:txBody>
      </p:sp>
      <p:pic>
        <p:nvPicPr>
          <p:cNvPr id="15364" name="Picture 16" descr="MPj04140650000[1]"/>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44662" y="1647130"/>
            <a:ext cx="6553545" cy="35716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1" name="Straight Connector 1537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5363" name="Slide Number Placeholder 3"/>
          <p:cNvSpPr>
            <a:spLocks noGrp="1"/>
          </p:cNvSpPr>
          <p:nvPr>
            <p:ph type="sldNum" sz="quarter" idx="12"/>
          </p:nvPr>
        </p:nvSpPr>
        <p:spPr>
          <a:xfrm>
            <a:off x="5632382" y="6356350"/>
            <a:ext cx="136277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82386008-6050-4317-B593-90A98EB6C67A}" type="slidenum">
              <a:rPr lang="en-US">
                <a:solidFill>
                  <a:srgbClr val="595959"/>
                </a:solidFill>
                <a:latin typeface="+mn-lt"/>
              </a:rPr>
              <a:pPr eaLnBrk="1" hangingPunct="1">
                <a:spcAft>
                  <a:spcPts val="600"/>
                </a:spcAft>
              </a:pPr>
              <a:t>17</a:t>
            </a:fld>
            <a:endParaRPr lang="en-US">
              <a:solidFill>
                <a:srgbClr val="595959"/>
              </a:solidFill>
              <a:latin typeface="+mn-lt"/>
            </a:endParaRPr>
          </a:p>
        </p:txBody>
      </p:sp>
      <p:pic>
        <p:nvPicPr>
          <p:cNvPr id="2" name="Picture 1" descr="Logo, company name&#10;&#10;Description automatically generated">
            <a:extLst>
              <a:ext uri="{FF2B5EF4-FFF2-40B4-BE49-F238E27FC236}">
                <a16:creationId xmlns:a16="http://schemas.microsoft.com/office/drawing/2014/main" id="{82CDAC54-C45F-2E9F-A2CB-B635A67652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307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b="0">
                <a:solidFill>
                  <a:srgbClr val="FFFFFF"/>
                </a:solidFill>
              </a:rPr>
              <a:t>Before You Activate</a:t>
            </a:r>
          </a:p>
        </p:txBody>
      </p:sp>
      <p:pic>
        <p:nvPicPr>
          <p:cNvPr id="3075" name="Picture 3" descr="C:\Users\Brad\Documents\FARA\Training &amp; Certification\Online Training\False Alarm Reduction 101\Images\alarmreg2[1].png"/>
          <p:cNvPicPr>
            <a:picLocks noChangeAspect="1" noChangeArrowheads="1"/>
          </p:cNvPicPr>
          <p:nvPr/>
        </p:nvPicPr>
        <p:blipFill rotWithShape="1">
          <a:blip r:embed="rId3">
            <a:extLst>
              <a:ext uri="{28A0092B-C50C-407E-A947-70E740481C1C}">
                <a14:useLocalDpi xmlns:a14="http://schemas.microsoft.com/office/drawing/2010/main" val="0"/>
              </a:ext>
            </a:extLst>
          </a:blip>
          <a:srcRect t="1680" r="-1" b="2076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308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4000" dirty="0">
                <a:solidFill>
                  <a:srgbClr val="FFFFFF"/>
                </a:solidFill>
              </a:rPr>
              <a:t>Check with your local jurisdiction for registration requirements</a:t>
            </a:r>
          </a:p>
        </p:txBody>
      </p:sp>
      <p:sp>
        <p:nvSpPr>
          <p:cNvPr id="4" name="Slide Number Placeholder 3"/>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latin typeface="Calibri" panose="020F0502020204030204"/>
              </a:rPr>
              <a:pPr>
                <a:spcAft>
                  <a:spcPts val="600"/>
                </a:spcAft>
                <a:defRPr/>
              </a:pPr>
              <a:t>18</a:t>
            </a:fld>
            <a:endParaRPr lang="en-US" sz="1050">
              <a:solidFill>
                <a:schemeClr val="tx1">
                  <a:lumMod val="50000"/>
                  <a:lumOff val="50000"/>
                </a:schemeClr>
              </a:solidFill>
              <a:latin typeface="Calibri" panose="020F0502020204030204"/>
            </a:endParaRPr>
          </a:p>
        </p:txBody>
      </p:sp>
      <p:pic>
        <p:nvPicPr>
          <p:cNvPr id="3" name="Picture 2" descr="Logo, company name&#10;&#10;Description automatically generated">
            <a:extLst>
              <a:ext uri="{FF2B5EF4-FFF2-40B4-BE49-F238E27FC236}">
                <a16:creationId xmlns:a16="http://schemas.microsoft.com/office/drawing/2014/main" id="{171F8027-8CF6-D5FF-24D4-FEFFD60D82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5366081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rgbClr val="513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2147344"/>
          </a:xfrm>
        </p:spPr>
        <p:txBody>
          <a:bodyPr vert="horz" lIns="91440" tIns="45720" rIns="91440" bIns="45720" rtlCol="0" anchor="ctr">
            <a:normAutofit/>
          </a:bodyPr>
          <a:lstStyle/>
          <a:p>
            <a:r>
              <a:rPr lang="en-US" b="0">
                <a:solidFill>
                  <a:srgbClr val="FFFFFF"/>
                </a:solidFill>
              </a:rPr>
              <a:t>Before You Activate</a:t>
            </a:r>
          </a:p>
        </p:txBody>
      </p:sp>
      <p:sp>
        <p:nvSpPr>
          <p:cNvPr id="16394" name="Rectangle 16393">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F0AD69">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106" name="Picture 10" descr="http://realitypod.com/wp-content/uploads/2012/03/How-To-Copy-DVD-To-MAC.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92562" y="3236090"/>
            <a:ext cx="3071478" cy="3161816"/>
          </a:xfrm>
          <a:prstGeom prst="rect">
            <a:avLst/>
          </a:prstGeom>
          <a:noFill/>
          <a:extLst>
            <a:ext uri="{909E8E84-426E-40DD-AFC4-6F175D3DCCD1}">
              <a14:hiddenFill xmlns:a14="http://schemas.microsoft.com/office/drawing/2010/main">
                <a:solidFill>
                  <a:srgbClr val="FFFFFF"/>
                </a:solidFill>
              </a14:hiddenFill>
            </a:ext>
          </a:extLst>
        </p:spPr>
      </p:pic>
      <p:sp>
        <p:nvSpPr>
          <p:cNvPr id="16396" name="Rectangle 16395">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F0AD69">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104" name="Picture 8" descr="http://hdsportcameras.com/images/UserGuide.pn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263388" y="3236090"/>
            <a:ext cx="1360422" cy="1360422"/>
          </a:xfrm>
          <a:prstGeom prst="rect">
            <a:avLst/>
          </a:prstGeom>
          <a:noFill/>
          <a:extLst>
            <a:ext uri="{909E8E84-426E-40DD-AFC4-6F175D3DCCD1}">
              <a14:hiddenFill xmlns:a14="http://schemas.microsoft.com/office/drawing/2010/main">
                <a:solidFill>
                  <a:srgbClr val="FFFFFF"/>
                </a:solidFill>
              </a14:hiddenFill>
            </a:ext>
          </a:extLst>
        </p:spPr>
      </p:pic>
      <p:sp>
        <p:nvSpPr>
          <p:cNvPr id="16398" name="Rectangle 16397">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F0AD69">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98" name="Picture 2" descr="C:\Users\Brad\Documents\FARA\Training &amp; Certification\Online Training\False Alarm Reduction 101\Images\Tech &amp; user.jpg"/>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917583" y="5038435"/>
            <a:ext cx="2052031" cy="1359471"/>
          </a:xfrm>
          <a:prstGeom prst="rect">
            <a:avLst/>
          </a:prstGeom>
          <a:noFill/>
          <a:extLst>
            <a:ext uri="{909E8E84-426E-40DD-AFC4-6F175D3DCCD1}">
              <a14:hiddenFill xmlns:a14="http://schemas.microsoft.com/office/drawing/2010/main">
                <a:solidFill>
                  <a:srgbClr val="FFFFFF"/>
                </a:solidFill>
              </a14:hiddenFill>
            </a:ext>
          </a:extLst>
        </p:spPr>
      </p:pic>
      <p:sp>
        <p:nvSpPr>
          <p:cNvPr id="16400" name="Rectangle 1639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Autofit/>
          </a:bodyPr>
          <a:lstStyle/>
          <a:p>
            <a:pPr marL="457200" indent="-228600">
              <a:lnSpc>
                <a:spcPct val="90000"/>
              </a:lnSpc>
              <a:spcAft>
                <a:spcPts val="600"/>
              </a:spcAft>
              <a:buFont typeface="Arial" panose="020B0604020202020204" pitchFamily="34" charset="0"/>
              <a:buChar char="•"/>
            </a:pPr>
            <a:r>
              <a:rPr lang="en-US" sz="3200" dirty="0">
                <a:solidFill>
                  <a:srgbClr val="FFFFFF"/>
                </a:solidFill>
              </a:rPr>
              <a:t>Understand how the alarm system works; what it does and does not do</a:t>
            </a:r>
          </a:p>
          <a:p>
            <a:pPr marL="457200" indent="-228600">
              <a:lnSpc>
                <a:spcPct val="90000"/>
              </a:lnSpc>
              <a:spcAft>
                <a:spcPts val="600"/>
              </a:spcAft>
              <a:buFont typeface="Arial" panose="020B0604020202020204" pitchFamily="34" charset="0"/>
              <a:buChar char="•"/>
            </a:pPr>
            <a:r>
              <a:rPr lang="en-US" sz="3200" dirty="0">
                <a:solidFill>
                  <a:srgbClr val="FFFFFF"/>
                </a:solidFill>
              </a:rPr>
              <a:t> Ask your alarm company for written instructions, a DVD and a demonstration</a:t>
            </a:r>
          </a:p>
        </p:txBody>
      </p:sp>
      <p:sp>
        <p:nvSpPr>
          <p:cNvPr id="5" name="Slide Number Placeholder 4"/>
          <p:cNvSpPr>
            <a:spLocks noGrp="1"/>
          </p:cNvSpPr>
          <p:nvPr>
            <p:ph type="sldNum" sz="quarter" idx="12"/>
          </p:nvPr>
        </p:nvSpPr>
        <p:spPr>
          <a:xfrm>
            <a:off x="10751306" y="6535157"/>
            <a:ext cx="717963"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rPr>
              <a:pPr>
                <a:spcAft>
                  <a:spcPts val="600"/>
                </a:spcAft>
                <a:defRPr/>
              </a:pPr>
              <a:t>19</a:t>
            </a:fld>
            <a:endParaRPr lang="en-US" sz="1050">
              <a:solidFill>
                <a:schemeClr val="tx1">
                  <a:lumMod val="50000"/>
                  <a:lumOff val="50000"/>
                </a:schemeClr>
              </a:solidFill>
            </a:endParaRPr>
          </a:p>
        </p:txBody>
      </p:sp>
      <p:sp>
        <p:nvSpPr>
          <p:cNvPr id="2" name="AutoShape 4"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587501"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739901" y="-8858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Logo, company name&#10;&#10;Description automatically generated">
            <a:extLst>
              <a:ext uri="{FF2B5EF4-FFF2-40B4-BE49-F238E27FC236}">
                <a16:creationId xmlns:a16="http://schemas.microsoft.com/office/drawing/2014/main" id="{8DD8196D-1343-2B35-16DD-26F429BF97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7176989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anim calcmode="lin" valueType="num">
                                      <p:cBhvr>
                                        <p:cTn id="8"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4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Effect transition="in" filter="fade">
                                      <p:cBhvr>
                                        <p:cTn id="13" dur="1000"/>
                                        <p:tgtEl>
                                          <p:spTgt spid="14340">
                                            <p:txEl>
                                              <p:pRg st="1" end="1"/>
                                            </p:txEl>
                                          </p:spTgt>
                                        </p:tgtEl>
                                      </p:cBhvr>
                                    </p:animEffect>
                                    <p:anim calcmode="lin" valueType="num">
                                      <p:cBhvr>
                                        <p:cTn id="14" dur="10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434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9" name="Rectangle 717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C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0"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Introduction</a:t>
            </a:r>
          </a:p>
        </p:txBody>
      </p:sp>
      <p:sp>
        <p:nvSpPr>
          <p:cNvPr id="7181" name="Rectangle 7180">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0100F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1" name="Picture 5" descr="C:\Documents and Settings\scouey\Local Settings\Temporary Internet Files\Content.IE5\7D7ZU2MG\MP900401417[1].jpg"/>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24256" y="2702254"/>
            <a:ext cx="3067356" cy="3566693"/>
          </a:xfrm>
          <a:prstGeom prst="rect">
            <a:avLst/>
          </a:prstGeom>
        </p:spPr>
      </p:pic>
      <p:sp>
        <p:nvSpPr>
          <p:cNvPr id="7183" name="Rectangle 7182">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0100F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8970" y="3033633"/>
            <a:ext cx="3067358" cy="2903933"/>
          </a:xfrm>
          <a:prstGeom prst="rect">
            <a:avLst/>
          </a:prstGeom>
        </p:spPr>
      </p:pic>
      <p:sp>
        <p:nvSpPr>
          <p:cNvPr id="7185" name="Rectangle 718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2" name="Slide Number Placeholder 3"/>
          <p:cNvSpPr>
            <a:spLocks noGrp="1"/>
          </p:cNvSpPr>
          <p:nvPr>
            <p:ph type="sldNum" sz="quarter" idx="12"/>
          </p:nvPr>
        </p:nvSpPr>
        <p:spPr>
          <a:xfrm>
            <a:off x="10830150" y="6535157"/>
            <a:ext cx="641035" cy="27432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CB9C262F-198A-4B3D-B238-4DEAB4EA23AA}" type="slidenum">
              <a:rPr lang="en-US" sz="1050">
                <a:solidFill>
                  <a:schemeClr val="tx1">
                    <a:lumMod val="50000"/>
                    <a:lumOff val="50000"/>
                  </a:schemeClr>
                </a:solidFill>
                <a:latin typeface="+mn-lt"/>
              </a:rPr>
              <a:pPr eaLnBrk="1" hangingPunct="1">
                <a:spcAft>
                  <a:spcPts val="600"/>
                </a:spcAft>
              </a:pPr>
              <a:t>2</a:t>
            </a:fld>
            <a:endParaRPr lang="en-US" sz="1050">
              <a:solidFill>
                <a:schemeClr val="tx1">
                  <a:lumMod val="50000"/>
                  <a:lumOff val="50000"/>
                </a:schemeClr>
              </a:solidFill>
              <a:latin typeface="+mn-lt"/>
            </a:endParaRPr>
          </a:p>
        </p:txBody>
      </p:sp>
      <p:graphicFrame>
        <p:nvGraphicFramePr>
          <p:cNvPr id="7174" name="Content Placeholder 2">
            <a:extLst>
              <a:ext uri="{FF2B5EF4-FFF2-40B4-BE49-F238E27FC236}">
                <a16:creationId xmlns:a16="http://schemas.microsoft.com/office/drawing/2014/main" id="{F8AF46BF-EF90-FFE9-E697-803A19315A11}"/>
              </a:ext>
            </a:extLst>
          </p:cNvPr>
          <p:cNvGraphicFramePr>
            <a:graphicFrameLocks noGrp="1"/>
          </p:cNvGraphicFramePr>
          <p:nvPr>
            <p:ph sz="half" idx="2"/>
            <p:extLst>
              <p:ext uri="{D42A27DB-BD31-4B8C-83A1-F6EECF244321}">
                <p14:modId xmlns:p14="http://schemas.microsoft.com/office/powerpoint/2010/main" val="1444419862"/>
              </p:ext>
            </p:extLst>
          </p:nvPr>
        </p:nvGraphicFramePr>
        <p:xfrm>
          <a:off x="7956057" y="762983"/>
          <a:ext cx="3515128" cy="53309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Logo, company name&#10;&#10;Description automatically generated">
            <a:extLst>
              <a:ext uri="{FF2B5EF4-FFF2-40B4-BE49-F238E27FC236}">
                <a16:creationId xmlns:a16="http://schemas.microsoft.com/office/drawing/2014/main" id="{505AF688-9D4E-E207-83A8-12F81F9203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6" name="Rectangle 174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372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sz="3700" dirty="0">
                <a:solidFill>
                  <a:srgbClr val="FFFFFF"/>
                </a:solidFill>
              </a:rPr>
              <a:t>Before Turning on your Alarm System when leaving…</a:t>
            </a:r>
          </a:p>
        </p:txBody>
      </p:sp>
      <p:pic>
        <p:nvPicPr>
          <p:cNvPr id="5" name="Picture 12" descr="MPj03854260000[1]">
            <a:extLst>
              <a:ext uri="{FF2B5EF4-FFF2-40B4-BE49-F238E27FC236}">
                <a16:creationId xmlns:a16="http://schemas.microsoft.com/office/drawing/2014/main" id="{DAE67DDC-B6C0-7E28-D09F-F985884A1750}"/>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t="2126" b="4210"/>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174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5AED0533-BCA5-BAA7-B267-AADAD4D36998}"/>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4400" dirty="0">
                <a:solidFill>
                  <a:srgbClr val="FFFFFF"/>
                </a:solidFill>
              </a:rPr>
              <a:t>Make sure all alarmed doors and windows are locked</a:t>
            </a:r>
          </a:p>
          <a:p>
            <a:endParaRPr lang="en-US" sz="2000" dirty="0">
              <a:solidFill>
                <a:srgbClr val="FFFFFF"/>
              </a:solidFill>
            </a:endParaRPr>
          </a:p>
        </p:txBody>
      </p:sp>
      <p:sp>
        <p:nvSpPr>
          <p:cNvPr id="17411" name="Slide Number Placeholder 3"/>
          <p:cNvSpPr>
            <a:spLocks noGrp="1"/>
          </p:cNvSpPr>
          <p:nvPr>
            <p:ph type="sldNum" sz="quarter" idx="12"/>
          </p:nvPr>
        </p:nvSpPr>
        <p:spPr>
          <a:xfrm>
            <a:off x="10480391" y="6535157"/>
            <a:ext cx="97366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7B181BB6-6630-408D-88C2-1B28FB682DE7}" type="slidenum">
              <a:rPr lang="en-US" sz="1050">
                <a:solidFill>
                  <a:schemeClr val="tx1">
                    <a:lumMod val="50000"/>
                    <a:lumOff val="50000"/>
                  </a:schemeClr>
                </a:solidFill>
                <a:latin typeface="Calibri" panose="020F0502020204030204"/>
              </a:rPr>
              <a:pPr eaLnBrk="1" hangingPunct="1">
                <a:spcAft>
                  <a:spcPts val="600"/>
                </a:spcAft>
                <a:defRPr/>
              </a:pPr>
              <a:t>20</a:t>
            </a:fld>
            <a:endParaRPr lang="en-US" sz="1050">
              <a:solidFill>
                <a:schemeClr val="tx1">
                  <a:lumMod val="50000"/>
                  <a:lumOff val="50000"/>
                </a:schemeClr>
              </a:solidFill>
              <a:latin typeface="Calibri" panose="020F0502020204030204"/>
            </a:endParaRPr>
          </a:p>
        </p:txBody>
      </p:sp>
      <p:pic>
        <p:nvPicPr>
          <p:cNvPr id="6" name="Picture 5" descr="Logo, company name&#10;&#10;Description automatically generated">
            <a:extLst>
              <a:ext uri="{FF2B5EF4-FFF2-40B4-BE49-F238E27FC236}">
                <a16:creationId xmlns:a16="http://schemas.microsoft.com/office/drawing/2014/main" id="{6ED2EE80-9F81-88B3-DBD6-D784BD3F0F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7025026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9" name="Rectangle 174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3E536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386" name="Title 1"/>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a:solidFill>
                  <a:srgbClr val="FFFFFF"/>
                </a:solidFill>
              </a:rPr>
              <a:t>Before Turning on your Alarm System when leaving…</a:t>
            </a:r>
            <a:br>
              <a:rPr lang="en-US" sz="3800">
                <a:solidFill>
                  <a:srgbClr val="FFFFFF"/>
                </a:solidFill>
              </a:rPr>
            </a:br>
            <a:endParaRPr lang="en-US" sz="3800">
              <a:solidFill>
                <a:srgbClr val="FFFFFF"/>
              </a:solidFill>
            </a:endParaRPr>
          </a:p>
        </p:txBody>
      </p:sp>
      <p:pic>
        <p:nvPicPr>
          <p:cNvPr id="7" name="Content Placeholder 6">
            <a:extLst>
              <a:ext uri="{FF2B5EF4-FFF2-40B4-BE49-F238E27FC236}">
                <a16:creationId xmlns:a16="http://schemas.microsoft.com/office/drawing/2014/main" id="{893424A2-DBA6-3C2D-5C2F-41919F8EEE03}"/>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2" b="34450"/>
          <a:stretch/>
        </p:blipFill>
        <p:spPr>
          <a:xfrm>
            <a:off x="4044603" y="448056"/>
            <a:ext cx="7680450" cy="3802932"/>
          </a:xfrm>
          <a:prstGeom prst="rect">
            <a:avLst/>
          </a:prstGeom>
        </p:spPr>
      </p:pic>
      <p:sp>
        <p:nvSpPr>
          <p:cNvPr id="17418" name="Rectangle 1741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411" name="Slide Number Placeholder 3"/>
          <p:cNvSpPr>
            <a:spLocks noGrp="1"/>
          </p:cNvSpPr>
          <p:nvPr>
            <p:ph type="sldNum" sz="quarter" idx="12"/>
          </p:nvPr>
        </p:nvSpPr>
        <p:spPr>
          <a:xfrm>
            <a:off x="11005919" y="6432943"/>
            <a:ext cx="608436" cy="387285"/>
          </a:xfrm>
        </p:spPr>
        <p:txBody>
          <a:bodyPr vert="horz" lIns="91440" tIns="45720" rIns="91440" bIns="45720" rtlCol="0" anchor="ctr">
            <a:normAutofit lnSpcReduction="100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defRPr/>
            </a:pPr>
            <a:fld id="{7B181BB6-6630-408D-88C2-1B28FB682DE7}" type="slidenum">
              <a:rPr lang="en-US" sz="2000">
                <a:solidFill>
                  <a:srgbClr val="FF0000"/>
                </a:solidFill>
                <a:latin typeface="Calibri" panose="020F0502020204030204"/>
              </a:rPr>
              <a:pPr algn="ctr" eaLnBrk="1" hangingPunct="1">
                <a:spcAft>
                  <a:spcPts val="600"/>
                </a:spcAft>
                <a:defRPr/>
              </a:pPr>
              <a:t>21</a:t>
            </a:fld>
            <a:endParaRPr lang="en-US" sz="2000" dirty="0">
              <a:solidFill>
                <a:srgbClr val="FF0000"/>
              </a:solidFill>
              <a:latin typeface="Calibri" panose="020F0502020204030204"/>
            </a:endParaRPr>
          </a:p>
        </p:txBody>
      </p:sp>
      <p:sp>
        <p:nvSpPr>
          <p:cNvPr id="17420" name="Rectangle 1741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E7B23A7-C455-7EC6-25A8-FBD5A190C92A}"/>
              </a:ext>
            </a:extLst>
          </p:cNvPr>
          <p:cNvSpPr>
            <a:spLocks noGrp="1"/>
          </p:cNvSpPr>
          <p:nvPr>
            <p:ph sz="half" idx="1"/>
          </p:nvPr>
        </p:nvSpPr>
        <p:spPr>
          <a:xfrm>
            <a:off x="4379709" y="4642338"/>
            <a:ext cx="7037591" cy="1564310"/>
          </a:xfrm>
        </p:spPr>
        <p:txBody>
          <a:bodyPr vert="horz" lIns="91440" tIns="45720" rIns="91440" bIns="45720" rtlCol="0" anchor="ctr">
            <a:normAutofit/>
          </a:bodyPr>
          <a:lstStyle/>
          <a:p>
            <a:r>
              <a:rPr lang="en-US" sz="3200" dirty="0"/>
              <a:t>Restart the exit time if you reenter</a:t>
            </a:r>
          </a:p>
          <a:p>
            <a:endParaRPr lang="en-US" sz="1800" dirty="0"/>
          </a:p>
        </p:txBody>
      </p:sp>
      <p:pic>
        <p:nvPicPr>
          <p:cNvPr id="13" name="Picture 12" descr="Logo, company name&#10;&#10;Description automatically generated">
            <a:extLst>
              <a:ext uri="{FF2B5EF4-FFF2-40B4-BE49-F238E27FC236}">
                <a16:creationId xmlns:a16="http://schemas.microsoft.com/office/drawing/2014/main" id="{93FC4CAA-24E2-5886-5A79-9E255E7DED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547466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1000" fill="hold"/>
                                        <p:tgtEl>
                                          <p:spTgt spid="16386"/>
                                        </p:tgtEl>
                                        <p:attrNameLst>
                                          <p:attrName>ppt_x</p:attrName>
                                        </p:attrNameLst>
                                      </p:cBhvr>
                                      <p:tavLst>
                                        <p:tav tm="0">
                                          <p:val>
                                            <p:strVal val="#ppt_x"/>
                                          </p:val>
                                        </p:tav>
                                        <p:tav tm="100000">
                                          <p:val>
                                            <p:strVal val="#ppt_x"/>
                                          </p:val>
                                        </p:tav>
                                      </p:tavLst>
                                    </p:anim>
                                    <p:anim calcmode="lin" valueType="num">
                                      <p:cBhvr additive="base">
                                        <p:cTn id="8" dur="10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8F8F1D15-440A-4B8F-8D1D-E9A6BD617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8" name="Freeform 6">
            <a:extLst>
              <a:ext uri="{FF2B5EF4-FFF2-40B4-BE49-F238E27FC236}">
                <a16:creationId xmlns:a16="http://schemas.microsoft.com/office/drawing/2014/main" id="{FFFD28B7-CC22-4615-B487-71F011040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0" name="Rectangle 8">
            <a:extLst>
              <a:ext uri="{FF2B5EF4-FFF2-40B4-BE49-F238E27FC236}">
                <a16:creationId xmlns:a16="http://schemas.microsoft.com/office/drawing/2014/main" id="{712E4DE6-A2E5-4786-B1B9-795E13D1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422" name="Freeform 7">
            <a:extLst>
              <a:ext uri="{FF2B5EF4-FFF2-40B4-BE49-F238E27FC236}">
                <a16:creationId xmlns:a16="http://schemas.microsoft.com/office/drawing/2014/main" id="{176DEB1C-09CA-478A-AEEF-963E89897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24" name="Rectangle 8">
            <a:extLst>
              <a:ext uri="{FF2B5EF4-FFF2-40B4-BE49-F238E27FC236}">
                <a16:creationId xmlns:a16="http://schemas.microsoft.com/office/drawing/2014/main" id="{28861D55-9A89-4552-8E10-2201E1991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644382"/>
            <a:ext cx="10734055"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386" name="Title 1"/>
          <p:cNvSpPr>
            <a:spLocks noGrp="1"/>
          </p:cNvSpPr>
          <p:nvPr>
            <p:ph type="title"/>
          </p:nvPr>
        </p:nvSpPr>
        <p:spPr>
          <a:xfrm>
            <a:off x="1570455" y="3730789"/>
            <a:ext cx="9315457" cy="966572"/>
          </a:xfrm>
        </p:spPr>
        <p:txBody>
          <a:bodyPr vert="horz" lIns="91440" tIns="45720" rIns="91440" bIns="45720" rtlCol="0" anchor="b">
            <a:normAutofit/>
          </a:bodyPr>
          <a:lstStyle/>
          <a:p>
            <a:r>
              <a:rPr lang="en-US" sz="5400" b="0" dirty="0">
                <a:solidFill>
                  <a:srgbClr val="FFFFFF"/>
                </a:solidFill>
              </a:rPr>
              <a:t>Keep Clear of Motion Detectors </a:t>
            </a:r>
          </a:p>
        </p:txBody>
      </p:sp>
      <p:sp>
        <p:nvSpPr>
          <p:cNvPr id="2" name="Content Placeholder 1">
            <a:extLst>
              <a:ext uri="{FF2B5EF4-FFF2-40B4-BE49-F238E27FC236}">
                <a16:creationId xmlns:a16="http://schemas.microsoft.com/office/drawing/2014/main" id="{32C76898-792A-26EC-5ACD-EE7A6B045225}"/>
              </a:ext>
            </a:extLst>
          </p:cNvPr>
          <p:cNvSpPr>
            <a:spLocks noGrp="1"/>
          </p:cNvSpPr>
          <p:nvPr>
            <p:ph sz="half" idx="1"/>
          </p:nvPr>
        </p:nvSpPr>
        <p:spPr>
          <a:xfrm>
            <a:off x="1570454" y="4940091"/>
            <a:ext cx="9402345" cy="955937"/>
          </a:xfrm>
        </p:spPr>
        <p:txBody>
          <a:bodyPr vert="horz" lIns="91440" tIns="45720" rIns="91440" bIns="45720" rtlCol="0">
            <a:normAutofit/>
          </a:bodyPr>
          <a:lstStyle/>
          <a:p>
            <a:pPr marL="0" indent="0">
              <a:buNone/>
            </a:pPr>
            <a:r>
              <a:rPr lang="en-US" dirty="0">
                <a:solidFill>
                  <a:srgbClr val="FFFFFF"/>
                </a:solidFill>
                <a:effectLst>
                  <a:outerShdw sx="1000" sy="1000" algn="tl">
                    <a:srgbClr val="C0C0C0"/>
                  </a:outerShdw>
                </a:effectLst>
              </a:rPr>
              <a:t>Keep balloons, fans, heaters, plants, curtains, decorations &amp; pets from motion sensor areas</a:t>
            </a:r>
          </a:p>
        </p:txBody>
      </p:sp>
      <p:pic>
        <p:nvPicPr>
          <p:cNvPr id="2056" name="Picture 8" descr="http://coolingtower-design.com/wp-content/uploads/2011/10/fan-2.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77200" y="1189361"/>
            <a:ext cx="2232177" cy="22321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ifttree.com/images/large/6458e.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013431" y="1122840"/>
            <a:ext cx="1928270" cy="23652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45756" y="1342577"/>
            <a:ext cx="2242422" cy="1925744"/>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643490" y="1345729"/>
            <a:ext cx="2242422" cy="1919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Slide Number Placeholder 3"/>
          <p:cNvSpPr>
            <a:spLocks noGrp="1"/>
          </p:cNvSpPr>
          <p:nvPr>
            <p:ph type="sldNum" sz="quarter" idx="12"/>
          </p:nvPr>
        </p:nvSpPr>
        <p:spPr>
          <a:xfrm>
            <a:off x="10707624" y="6382512"/>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7B181BB6-6630-408D-88C2-1B28FB682DE7}" type="slidenum">
              <a:rPr lang="en-US" sz="1000">
                <a:solidFill>
                  <a:schemeClr val="tx1">
                    <a:tint val="75000"/>
                  </a:schemeClr>
                </a:solidFill>
                <a:latin typeface="+mn-lt"/>
              </a:rPr>
              <a:pPr eaLnBrk="1" hangingPunct="1">
                <a:spcAft>
                  <a:spcPts val="600"/>
                </a:spcAft>
              </a:pPr>
              <a:t>22</a:t>
            </a:fld>
            <a:endParaRPr lang="en-US" sz="1000">
              <a:solidFill>
                <a:schemeClr val="tx1">
                  <a:tint val="75000"/>
                </a:schemeClr>
              </a:solidFill>
              <a:latin typeface="+mn-lt"/>
            </a:endParaRPr>
          </a:p>
        </p:txBody>
      </p:sp>
      <p:pic>
        <p:nvPicPr>
          <p:cNvPr id="5" name="Picture 4" descr="Logo, company name&#10;&#10;Description automatically generated">
            <a:extLst>
              <a:ext uri="{FF2B5EF4-FFF2-40B4-BE49-F238E27FC236}">
                <a16:creationId xmlns:a16="http://schemas.microsoft.com/office/drawing/2014/main" id="{2E9363CB-0D87-91BC-AF83-CADFE47EDD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660182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1000" fill="hold"/>
                                        <p:tgtEl>
                                          <p:spTgt spid="16386"/>
                                        </p:tgtEl>
                                        <p:attrNameLst>
                                          <p:attrName>ppt_x</p:attrName>
                                        </p:attrNameLst>
                                      </p:cBhvr>
                                      <p:tavLst>
                                        <p:tav tm="0">
                                          <p:val>
                                            <p:strVal val="#ppt_x"/>
                                          </p:val>
                                        </p:tav>
                                        <p:tav tm="100000">
                                          <p:val>
                                            <p:strVal val="#ppt_x"/>
                                          </p:val>
                                        </p:tav>
                                      </p:tavLst>
                                    </p:anim>
                                    <p:anim calcmode="lin" valueType="num">
                                      <p:cBhvr additive="base">
                                        <p:cTn id="8" dur="1000" fill="hold"/>
                                        <p:tgtEl>
                                          <p:spTgt spid="163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42" name="Group 18441">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8443"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44"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45"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46"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47" name="Rectangle 18446">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B43D46BC-E266-D274-4568-891DE249B5A6}"/>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Training is Important!</a:t>
            </a:r>
            <a:br>
              <a:rPr lang="en-US" sz="4000">
                <a:solidFill>
                  <a:srgbClr val="FFFFFF"/>
                </a:solidFill>
              </a:rPr>
            </a:br>
            <a:endParaRPr lang="en-US" sz="4000">
              <a:solidFill>
                <a:srgbClr val="FFFFFF"/>
              </a:solidFill>
            </a:endParaRPr>
          </a:p>
        </p:txBody>
      </p:sp>
      <p:sp>
        <p:nvSpPr>
          <p:cNvPr id="4" name="Content Placeholder 3">
            <a:extLst>
              <a:ext uri="{FF2B5EF4-FFF2-40B4-BE49-F238E27FC236}">
                <a16:creationId xmlns:a16="http://schemas.microsoft.com/office/drawing/2014/main" id="{E43555BF-57FE-FF2E-D26E-77AF7B669C7C}"/>
              </a:ext>
            </a:extLst>
          </p:cNvPr>
          <p:cNvSpPr>
            <a:spLocks noGrp="1"/>
          </p:cNvSpPr>
          <p:nvPr>
            <p:ph idx="1"/>
          </p:nvPr>
        </p:nvSpPr>
        <p:spPr>
          <a:xfrm>
            <a:off x="2039647" y="2543175"/>
            <a:ext cx="3545348" cy="3839337"/>
          </a:xfrm>
        </p:spPr>
        <p:txBody>
          <a:bodyPr anchor="ctr">
            <a:normAutofit/>
          </a:bodyPr>
          <a:lstStyle/>
          <a:p>
            <a:r>
              <a:rPr lang="en-US" dirty="0"/>
              <a:t>Teach ALL users how to operate your system, including: </a:t>
            </a:r>
          </a:p>
          <a:p>
            <a:r>
              <a:rPr lang="en-US" dirty="0"/>
              <a:t>Arming codes</a:t>
            </a:r>
          </a:p>
          <a:p>
            <a:r>
              <a:rPr lang="en-US" dirty="0"/>
              <a:t>Passwords</a:t>
            </a:r>
          </a:p>
          <a:p>
            <a:r>
              <a:rPr lang="en-US" dirty="0"/>
              <a:t>Phone numbers </a:t>
            </a:r>
          </a:p>
          <a:p>
            <a:r>
              <a:rPr lang="en-US" dirty="0"/>
              <a:t>Cancellation procedures</a:t>
            </a:r>
          </a:p>
        </p:txBody>
      </p:sp>
      <p:pic>
        <p:nvPicPr>
          <p:cNvPr id="18434" name="Picture 4" descr="MPj04228480000[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50198" y="2556139"/>
            <a:ext cx="2650372" cy="33026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0" descr="MPj04316920000[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65773" y="3116418"/>
            <a:ext cx="2657430" cy="2125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10707624" y="6382512"/>
            <a:ext cx="685800" cy="320040"/>
          </a:xfrm>
        </p:spPr>
        <p:txBody>
          <a:bodyPr>
            <a:normAutofit/>
          </a:bodyPr>
          <a:lstStyle/>
          <a:p>
            <a:pPr>
              <a:spcAft>
                <a:spcPts val="600"/>
              </a:spcAft>
            </a:pPr>
            <a:fld id="{7D2B1549-1322-4C6D-8438-A27A568E9BF2}" type="slidenum">
              <a:rPr lang="en-US" sz="1000"/>
              <a:pPr>
                <a:spcAft>
                  <a:spcPts val="600"/>
                </a:spcAft>
              </a:pPr>
              <a:t>23</a:t>
            </a:fld>
            <a:endParaRPr lang="en-US" sz="1000"/>
          </a:p>
        </p:txBody>
      </p:sp>
      <p:pic>
        <p:nvPicPr>
          <p:cNvPr id="10" name="Picture 9" descr="Logo, company name&#10;&#10;Description automatically generated">
            <a:extLst>
              <a:ext uri="{FF2B5EF4-FFF2-40B4-BE49-F238E27FC236}">
                <a16:creationId xmlns:a16="http://schemas.microsoft.com/office/drawing/2014/main" id="{D90204CF-4479-DF5E-547B-171FF28551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6"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8"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835104" y="1213968"/>
            <a:ext cx="3220127" cy="1715106"/>
          </a:xfrm>
        </p:spPr>
        <p:txBody>
          <a:bodyPr anchor="b">
            <a:normAutofit/>
          </a:bodyPr>
          <a:lstStyle/>
          <a:p>
            <a:r>
              <a:rPr lang="en-US" sz="3600" b="0" dirty="0">
                <a:solidFill>
                  <a:srgbClr val="FFFFFF"/>
                </a:solidFill>
              </a:rPr>
              <a:t>Identify the Cause</a:t>
            </a:r>
          </a:p>
        </p:txBody>
      </p:sp>
      <p:pic>
        <p:nvPicPr>
          <p:cNvPr id="1027" name="Picture 3" descr="C:\Users\Brad\Pictures\Photos\Controls Communications\cancelverifypic.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525" r="-1" b="-1"/>
          <a:stretch/>
        </p:blipFill>
        <p:spPr bwMode="auto">
          <a:xfrm>
            <a:off x="804101" y="804101"/>
            <a:ext cx="6730556" cy="52497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3843FCE-4199-BE7B-0F9E-4F9AC17F62C7}"/>
              </a:ext>
            </a:extLst>
          </p:cNvPr>
          <p:cNvSpPr>
            <a:spLocks noGrp="1"/>
          </p:cNvSpPr>
          <p:nvPr>
            <p:ph idx="1"/>
          </p:nvPr>
        </p:nvSpPr>
        <p:spPr>
          <a:xfrm>
            <a:off x="7835105" y="3072208"/>
            <a:ext cx="3264916" cy="2660684"/>
          </a:xfrm>
        </p:spPr>
        <p:txBody>
          <a:bodyPr anchor="t">
            <a:normAutofit lnSpcReduction="10000"/>
          </a:bodyPr>
          <a:lstStyle/>
          <a:p>
            <a:r>
              <a:rPr lang="en-US" sz="3200" dirty="0">
                <a:solidFill>
                  <a:srgbClr val="FFFFFF"/>
                </a:solidFill>
              </a:rPr>
              <a:t>Make sure your alarm system identifies the sensor that caused the alarm activation</a:t>
            </a:r>
          </a:p>
          <a:p>
            <a:endParaRPr lang="en-US" sz="2000" dirty="0">
              <a:solidFill>
                <a:srgbClr val="FFFFFF"/>
              </a:solidFill>
            </a:endParaRPr>
          </a:p>
        </p:txBody>
      </p:sp>
      <p:sp>
        <p:nvSpPr>
          <p:cNvPr id="5" name="Slide Number Placeholder 4"/>
          <p:cNvSpPr>
            <a:spLocks noGrp="1"/>
          </p:cNvSpPr>
          <p:nvPr>
            <p:ph type="sldNum" sz="quarter" idx="12"/>
          </p:nvPr>
        </p:nvSpPr>
        <p:spPr>
          <a:xfrm>
            <a:off x="10546795" y="6383066"/>
            <a:ext cx="682311" cy="315931"/>
          </a:xfrm>
        </p:spPr>
        <p:txBody>
          <a:bodyPr>
            <a:normAutofit/>
          </a:bodyPr>
          <a:lstStyle/>
          <a:p>
            <a:pPr>
              <a:spcAft>
                <a:spcPts val="600"/>
              </a:spcAft>
              <a:defRPr/>
            </a:pPr>
            <a:fld id="{9450E3C1-243C-4221-866F-CD21818E6A3F}" type="slidenum">
              <a:rPr lang="en-US" smtClean="0"/>
              <a:pPr>
                <a:spcAft>
                  <a:spcPts val="600"/>
                </a:spcAft>
                <a:defRPr/>
              </a:pPr>
              <a:t>24</a:t>
            </a:fld>
            <a:endParaRPr lang="en-US"/>
          </a:p>
        </p:txBody>
      </p:sp>
      <p:sp>
        <p:nvSpPr>
          <p:cNvPr id="1040"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descr="Logo, company name&#10;&#10;Description automatically generated">
            <a:extLst>
              <a:ext uri="{FF2B5EF4-FFF2-40B4-BE49-F238E27FC236}">
                <a16:creationId xmlns:a16="http://schemas.microsoft.com/office/drawing/2014/main" id="{41614867-860E-2F20-655A-3DFFB3E566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630618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6" name="Rectangle 19465">
            <a:extLst>
              <a:ext uri="{FF2B5EF4-FFF2-40B4-BE49-F238E27FC236}">
                <a16:creationId xmlns:a16="http://schemas.microsoft.com/office/drawing/2014/main" id="{FD99B5B9-40F9-4953-A9A0-3EF068BC4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8" name="Rectangle 19467">
            <a:extLst>
              <a:ext uri="{FF2B5EF4-FFF2-40B4-BE49-F238E27FC236}">
                <a16:creationId xmlns:a16="http://schemas.microsoft.com/office/drawing/2014/main" id="{55C75F1C-FC4D-4122-B1CA-4649CD082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685800"/>
            <a:ext cx="6804836"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6" name="Title 1"/>
          <p:cNvSpPr>
            <a:spLocks noGrp="1"/>
          </p:cNvSpPr>
          <p:nvPr>
            <p:ph type="title"/>
          </p:nvPr>
        </p:nvSpPr>
        <p:spPr>
          <a:xfrm>
            <a:off x="1116420" y="1095152"/>
            <a:ext cx="6206154" cy="1181884"/>
          </a:xfrm>
        </p:spPr>
        <p:txBody>
          <a:bodyPr anchor="b">
            <a:noAutofit/>
          </a:bodyPr>
          <a:lstStyle/>
          <a:p>
            <a:pPr algn="ctr"/>
            <a:r>
              <a:rPr lang="en-US" sz="4000" b="1" dirty="0">
                <a:solidFill>
                  <a:srgbClr val="FF0000"/>
                </a:solidFill>
              </a:rPr>
              <a:t>Notify your alarm company …</a:t>
            </a:r>
          </a:p>
        </p:txBody>
      </p:sp>
      <p:sp>
        <p:nvSpPr>
          <p:cNvPr id="2" name="Content Placeholder 1">
            <a:extLst>
              <a:ext uri="{FF2B5EF4-FFF2-40B4-BE49-F238E27FC236}">
                <a16:creationId xmlns:a16="http://schemas.microsoft.com/office/drawing/2014/main" id="{855B28AC-F8BF-1775-4DC4-B4E430C5EB4A}"/>
              </a:ext>
            </a:extLst>
          </p:cNvPr>
          <p:cNvSpPr>
            <a:spLocks noGrp="1"/>
          </p:cNvSpPr>
          <p:nvPr>
            <p:ph idx="1"/>
          </p:nvPr>
        </p:nvSpPr>
        <p:spPr>
          <a:xfrm>
            <a:off x="1116420" y="2563907"/>
            <a:ext cx="5943599" cy="3092614"/>
          </a:xfrm>
        </p:spPr>
        <p:txBody>
          <a:bodyPr anchor="t">
            <a:normAutofit lnSpcReduction="10000"/>
          </a:bodyPr>
          <a:lstStyle/>
          <a:p>
            <a:r>
              <a:rPr lang="en-US" sz="3600" dirty="0">
                <a:solidFill>
                  <a:srgbClr val="595959"/>
                </a:solidFill>
              </a:rPr>
              <a:t>Before you test your system</a:t>
            </a:r>
          </a:p>
          <a:p>
            <a:r>
              <a:rPr lang="en-US" sz="3600" dirty="0">
                <a:solidFill>
                  <a:srgbClr val="595959"/>
                </a:solidFill>
              </a:rPr>
              <a:t>If your system is not working properly</a:t>
            </a:r>
          </a:p>
          <a:p>
            <a:r>
              <a:rPr lang="en-US" sz="3600" dirty="0">
                <a:solidFill>
                  <a:srgbClr val="595959"/>
                </a:solidFill>
              </a:rPr>
              <a:t>If you plan to remodel or install new wiring of any kind (telephone, DSL, VoIP, etc.)</a:t>
            </a:r>
          </a:p>
          <a:p>
            <a:endParaRPr lang="en-US" sz="2000" dirty="0">
              <a:solidFill>
                <a:srgbClr val="595959"/>
              </a:solidFill>
            </a:endParaRPr>
          </a:p>
        </p:txBody>
      </p:sp>
      <p:pic>
        <p:nvPicPr>
          <p:cNvPr id="19458" name="Picture 6" descr="MPj04383700000[1]"/>
          <p:cNvPicPr>
            <a:picLocks noChangeAspect="1" noChangeArrowheads="1"/>
          </p:cNvPicPr>
          <p:nvPr/>
        </p:nvPicPr>
        <p:blipFill rotWithShape="1">
          <a:blip r:embed="rId3">
            <a:extLst>
              <a:ext uri="{28A0092B-C50C-407E-A947-70E740481C1C}">
                <a14:useLocalDpi xmlns:a14="http://schemas.microsoft.com/office/drawing/2010/main" val="0"/>
              </a:ext>
            </a:extLst>
          </a:blip>
          <a:srcRect r="32869" b="2"/>
          <a:stretch/>
        </p:blipFill>
        <p:spPr bwMode="auto">
          <a:xfrm>
            <a:off x="8171120" y="10"/>
            <a:ext cx="4020880" cy="3428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descr="MPj04304920000[1]"/>
          <p:cNvPicPr>
            <a:picLocks noChangeAspect="1" noChangeArrowheads="1"/>
          </p:cNvPicPr>
          <p:nvPr/>
        </p:nvPicPr>
        <p:blipFill rotWithShape="1">
          <a:blip r:embed="rId4">
            <a:extLst>
              <a:ext uri="{28A0092B-C50C-407E-A947-70E740481C1C}">
                <a14:useLocalDpi xmlns:a14="http://schemas.microsoft.com/office/drawing/2010/main" val="0"/>
              </a:ext>
            </a:extLst>
          </a:blip>
          <a:srcRect t="837" r="-2" b="-2"/>
          <a:stretch/>
        </p:blipFill>
        <p:spPr bwMode="auto">
          <a:xfrm>
            <a:off x="8171120" y="3428998"/>
            <a:ext cx="4020880" cy="34290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3"/>
          <p:cNvSpPr>
            <a:spLocks noGrp="1"/>
          </p:cNvSpPr>
          <p:nvPr>
            <p:ph type="sldNum" sz="quarter" idx="12"/>
          </p:nvPr>
        </p:nvSpPr>
        <p:spPr>
          <a:xfrm>
            <a:off x="9180576"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58E31CBE-65D0-4EC7-931B-1A63E64A18F2}" type="slidenum">
              <a:rPr lang="en-US" sz="900">
                <a:solidFill>
                  <a:srgbClr val="FFFFFF"/>
                </a:solidFill>
              </a:rPr>
              <a:pPr eaLnBrk="1" hangingPunct="1">
                <a:spcAft>
                  <a:spcPts val="600"/>
                </a:spcAft>
              </a:pPr>
              <a:t>25</a:t>
            </a:fld>
            <a:endParaRPr lang="en-US" sz="900">
              <a:solidFill>
                <a:srgbClr val="FFFFFF"/>
              </a:solidFill>
            </a:endParaRPr>
          </a:p>
        </p:txBody>
      </p:sp>
      <p:pic>
        <p:nvPicPr>
          <p:cNvPr id="3" name="Picture 2" descr="Logo, company name&#10;&#10;Description automatically generated">
            <a:extLst>
              <a:ext uri="{FF2B5EF4-FFF2-40B4-BE49-F238E27FC236}">
                <a16:creationId xmlns:a16="http://schemas.microsoft.com/office/drawing/2014/main" id="{BF56A9E5-2F99-5F4D-0B19-3A43273CD9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443021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chemeClr val="accent5">
              <a:lumMod val="20000"/>
              <a:lumOff val="80000"/>
            </a:schemeClr>
          </a:solidFill>
        </p:spPr>
        <p:txBody>
          <a:bodyPr/>
          <a:lstStyle/>
          <a:p>
            <a:r>
              <a:rPr lang="en-US" b="0" kern="1200" dirty="0">
                <a:latin typeface="Calibri" pitchFamily="34" charset="0"/>
              </a:rPr>
              <a:t>Update Your Alarm Company</a:t>
            </a:r>
            <a:endParaRPr lang="en-US" b="0" dirty="0"/>
          </a:p>
        </p:txBody>
      </p:sp>
      <p:graphicFrame>
        <p:nvGraphicFramePr>
          <p:cNvPr id="20488" name="Content Placeholder 5">
            <a:extLst>
              <a:ext uri="{FF2B5EF4-FFF2-40B4-BE49-F238E27FC236}">
                <a16:creationId xmlns:a16="http://schemas.microsoft.com/office/drawing/2014/main" id="{DFFC16CA-2333-DE94-33E6-69E7837E32D3}"/>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8E0B48C3-8551-4B66-9D21-E96C472F1A6F}" type="slidenum">
              <a:rPr lang="en-US" smtClean="0">
                <a:solidFill>
                  <a:srgbClr val="CC3300"/>
                </a:solidFill>
              </a:rPr>
              <a:pPr eaLnBrk="1" hangingPunct="1"/>
              <a:t>26</a:t>
            </a:fld>
            <a:endParaRPr lang="en-US">
              <a:solidFill>
                <a:srgbClr val="CC3300"/>
              </a:solidFill>
            </a:endParaRPr>
          </a:p>
        </p:txBody>
      </p:sp>
      <p:pic>
        <p:nvPicPr>
          <p:cNvPr id="20486" name="Picture 7" descr="MPj04275940000[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642123" y="4462379"/>
            <a:ext cx="2590801" cy="169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4"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587500" y="-10461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REBUUEhQWFRUUFhwZFhgYFRkXGBYXGBYYGCAXFxkaHScfGBkjHBccIDAgIycpLCwtGx4xNTAqNSYrLCkBCQoKDgwOGg8PGiokHyQtLywsLCwqLCksLCktLCwsLCwsLCkpKSwsLCwsLCwsLCwsLCwsLCwsLCwpLCksLCwpLP/AABEIAOMA3gMBIgACEQEDEQH/xAAcAAEAAgMBAQEAAAAAAAAAAAAABAYDBQcBAgj/xABAEAACAQMCBQIEBAUBBgUFAAABAgMABBESIQUGEzFBIlEUMmFxByNCgTNSYpGhsRUkcoLB8BZTotHxQ3OSsuH/xAAaAQEAAwEBAQAAAAAAAAAAAAAAAQMEAgUG/8QALREAAgIBBAEDAwIHAQAAAAAAAAECAxEEEiExQQUTIjJRYVKxFEKBkaHB8CP/2gAMAwEAAhEDEQA/AO30pSgFKUoBSlKAUpSgFKUoD5ZAcZAODkZHY+49jvX1SlAKUpQClKUApSlAKUquc7cRukgMdgoa6dSVyVGhFwC/q2LZIUA+T9KAl8wcyR2wCal60npiUnALNkKWP6VLbZ8nYb1I4Fww28Cxs2t92kfGNcjEszfuT/pXDOR+LTvxOG2u4WW4M2qSVtUcrKCZSk6/LKuVXT/LjbwK/QdAKUpQChFKUB4iADAAAHgDAr2lKAVB4vxuG1j1zuqAnC5O7MdgqjuSTU6q/wAy8oR3YJOC22z5dCAewX9Df1rgj60BS+I8els7lzPIYZpJQ0LuX+GlhYD8p8ZRWRsrk4PntVz4VznHJL0JlME/hXxpf6xONnB/vVcurm4tR07iI3EBODHJhnAzgdGX5Zv+FwH9s1WpbfWf4M99EuFRomXrRKP/AKc8TgFZB2z7Y9q7hsfEngg7TSua8sc0XFurLOsxSHSGimC9dVb5XjYHEqeD5B81e+D8biuk1wtqAOGGMMp9mU7g1zgkn0pSoAr5kkCgsxwAMknsAN8mvqoPHeHfEWs0IbSZYmQN/KWUgH9s0BUpfxDkkLdCJFUH0GQtl1yRqKjSUyACBufVvpxWAc8XMUSyTvb6WcIWMUkYVyX9OdZGMKN2I3OPaq7Eyo7RzhYZVTDJIdOl8DdSSA8ZPZhkEfUkDmfOtuWu2dY20ltCkIMM6kghWVR1CPlydyQe9eXRZqLLJRm8Jfg9XUV6euuLgs5O8WH4mZXVJAZEABaS0kFyiEnB1IQkgxkE4VtiKl8I/EqC4XX0bmOLSGErxqU0k41ExuxVR5LAAb5xg1wKHlniNiFu0jaPSAdSMj4B3yyKTlcEZyCN98VbeE8bS80yBVHWDLcoF9InCM4kAOypKiOD7lR3Oo1rssnCOVyY664zlh8HfaVS+QOYtWbSRiWjBMLMRqkhGNj7vGTpPuug981dKursjZFSj0yqyuVcnGXaFKUrsrFccP4128V5ciSF2HUKJJGVbMceQgCtjGW1Hvj1Gut8RuRFDJIeyIzH7KpP/SvzHx7ks2Uscswaa1cqXaP0tuMlO/pyeze31rltdEpN8l4/C7iq33G7m8lTBkUrASw/LIUARkDuxiBwf6Xrtlfm/hPC7eRM2oIuLiRWhiSVytqiHHVnwdyBqbf+cgV2vknmX4pJI2dZJLdgjOmdMgxs+5OCSDncjz5qU8hxwWWgpSpIFKUoBSlKAUpSgNJznLELKYSkAOpVdsnqMMLpHfVqxjFcrThqdQT2cs63ESjqRszGYAHfaT5/I0tlT4xtVg57uXu7l4WTXDbEaolYiYllDidANmx2C/Q/atHbcVllu4I4mVmUammKsknSGMpLGR3YnY9sjIqicueC+uKxz5JdxzEt9GGkkjjkX0pcYJt5EJ/g3Kg5hYnffYEbE9q+5OF3trJG0aQ9SY6I5LeSQlXOCDKrnTJDpBJAG3vVi5a5PtprRsKqyGaU61ALRlmb0MGG64PynaveW+Ubi0vUJw8Coyg9QlUDad442GY2OgAgMVx2x2rQpPbjPBQ1hl5XON+/mvaUqAKUpQGi5ovYVCRyQJcSPqKI6gqAuA0jsykIg1qM4JJYAA5rnvFuTzPKJFSyh0q4EcVqVBL7BmmVlcuB2YINJzgeas/Ol6trdxSzMEinjEIc9klRmdVY/pV1dt+2UGcd69iOoBlIYEZBByCD5BGxH1rNbOSeEa6a4Sjlle5X4akMkoVGgbTGrwBg0QCgoksbBV16wpyxAOc5GarXNPLAsrpeIJKUhNxG06bg+qUaiuMBlILek/zEbjtdbnjS7rCBPLvhEYEAjxJJ8sQz7nPsDVf4xwKe/jSOYGBnfNwEJeLQoOgpryDLqCglcbMQc+Kk+cstnFbcImWluVmtipHUM69IjJ1ENhs7gaTF1Dv4BOO1dcrjPK1x8NxA63mufhI2iKyRrrRHKOJoXRSJTo20sQ+kkAeK7Fb3CyIroQyuAykdipGQR9CDVmlqVUNqZVq7ZWz3NGSlKVqMh8yxB1KsAysCCCMgg7EEeRXPuLcM+HnW1dRJbTxt0tQzoEQXMT5+YYIKnv6TnJGa6HVR5jlV7xR5ghJ+xmb/AF0xf5qq3G3kupb3pI53fcjXCZtuFyKomJMqFVDJGQd2nwWEeRgKd9zjzW+5R5fueABnn6ctvKUWVo9WqDGwc6sZjGo5wM753q58nW2FnkOMyTHB/pjVYwP2ZX/ufsNxxOyWaGSNxlJEZWHuGUiuoL4o5sfyeCQDncV7Ve/D++MvDbZmySIwpJ7nSSuT9SAD+9WGuysUpSgFKUoBSlKA4XzNy1N8SHdp/iteHaPUGddTENGyhsgqVAGMKQcirjwTkC6jh6jXfUndFLdSL2GRFqyCB3GcZ84roeKZrlxT7JUmuig2k8iP1I8xyqdMsZPpYj9L/XclWHuPFXLhfFUuE1JsdtSnZkJGdLDwa13MHAi560P8VRhl7CVf5T/UPDfcea0FtckMJoCNY2IOwcDvG/kEHz3BFU5dbw+jRhWrK7L5SonDeJLOmpcjwynZlPsRUutBmFKUoCn82wsL23kYkxGOSNB4WclW1d+7RB1Bxtgj9VVG2s0luGhuLFHmDO6OscWmWIMAHyzgs4DAMuCexxvgdT4pwxLiJo5BlT5BwysNwykbqwO4I7EVR3hdJBDM2ieL1xyLsJABo6sYOx2Yq6HONWOxUnPbHD3eDVTLK2rszxQSDEcNtJscAaOjGo9yWAAX/hDZ9q1p4A4v3keQdURRplBhFDGRjGcnL4zG2th3GwAyK3H/AIjvEAHRt5T2L9Z4f+Yx9N8fYOf2rX3M5t4pJXOuVjqYgAGSVsIqqPAzpRRvgYye5qp7Uvj2y6O9vM+EjDwPibzoHFrNqb9SRqySlWaPKvq0jBU+mQrp+vervyvYvDaRxyDDKG9O3pBdiF9JI2BA222rPwTh/Qtoov8Ay41Un3IABP7nJqdWmEFHoyTsc+GKUpVhUKocVyJJJpvDzNg/0xHpD9vQSPvVp5j40trbPISNQUiNe5eTHpVQN2JPgVRbqVo7F2CFWWInScAjbJJ0kgHcnvWe58JGnTrlyLzyzDptIv6l1n7uS/8Ab1V98wXpit30fxH/AC4h7yP6V/ycn6A1OhQKoA2AAAHsANqrPDZxxG6W4Vj8Nas6w/yzzY0tMDndEBZF9yWPtV6MzN1wLhQtbaKEHV00VdXbVpAGf371PpSpApSlAKUpQClKUB4Rmi9q9pQCqbzfYPA4uYQCjMq3CdgMnAmHsRkA++3tVyr5kjDAhhkEYIPYiuZRUlhnUZOLyiiPPNFKkluFJBxIrMVDx+RsD6s4IPjHsTW6/wDG0alRLFLGD3fSHRT9WU5x9cV7xDlMs4eKZkCjaIgFGOCBqONQH7+K1LqyELKpRj7/ACn/AIW7Ef5rP861+DViu1/Zl0t7hZFDIwZT2IOQayVzi9b4VXnhcwsoyQq6lkOcBWj2DEkgbYO/epkHMt9bozXQiYRwdWY6TGA2NXTjOcEgYyT5IFWxsTWSidbg8F7rUczcHM8QMYHWibXEScersUJ8K6kqe/fONqk8E4ut1AkyBgHGcMMMPoR4qZJKFBZiAAMknYADyT4FWNZK08cnObeNptMnVJibS6oAAwPfS7g+pQf0+4wSwGDuOB8O613rY5S3ClV8Gd9fqb30R6cDtmTPcDGt4dOH6uk5XrOUPujnqKfsVcEHyCKjcI5vWzuLoyqTAbmKJmUFnR2t4sHSN2Q7D0gnJ7GskElPnwbrXmvK8nS6VD4dxeK4BMThsY1DcMue2pSAV7HuPBqWzYGT2HeteTAfFxcLGpd2Cqu5JOAP3qrcQ58I0rBbys0pKo8mmOIYDHU25fGFJChcntsaj8U4v8ZIAgHw8TZDf+c4GQVGPkXOc+SPYVA48CIGkUamhxKo8t0zqKj7rqH7151uu22quP8Ac2V6bMd0jO8ukNLPJlgvrkbCAKN8DwiD2/uTUThvB7riKtr0wWbnAYauvPHkbqrDEaMNsn1Y3AGazctcsyX4jur4aYTh4LUHK4O6vc5/iNuCF2A8g1YOcePtbxLFblfirg9O2U9gxG8jDGyINz47DzWuFfmXZXZdxth0armXir3VyOF2bGM6Q13MBkQwkY6anO0rjA+gOat/D7COCJIolCRxqFVQMAAVruVeWI7GDQm7sdU0h3aWU7s7E+5JwPArc1eZxSlKAUr4lmVFLMQqqMkk4AA8k+BWgvuf7OIhTLrYnGEBYj6ke32oCxUrDZ3qTRrJEyujDIZTkEVmoCBxDivTOlI2lfvpUqMDwWLEAL9d/tWmkub5laQPBGUBPSDdQFhvpkkKjpjbGwOO9YecYfhp4uIKgbQvQuCSQEtnfUZcgE/ltv27Mard1wRkvXi+GErXNwZ4rhzJ0AgGsrMqEB5FOoKG2YFcmoIL/wAucwxX1us8JBVhuMglT5Vsef8AUYPmtnXNYOPvw69lW8kjIEcTAxwiINC7aGOhcljC49ydLmr3a8chkClWxrxp1KUznsMMAc7djTJK5J9KUqQKxz26upV1DKe4IyKi3/HYIP4s0aHGQCw1Ef0r3b9hVb4z+JcUUbNFFNIFIDO0bxxLqZV1FmGSo1ZOlT2qG0SkyDzby08DLPAZZIo8u0ABlPVVSYyv6tAYbjtnB+2C+4hFckWjZl60RaXOqMKgwSDqAJZiMaRv3zWbiFzeRRz9GV5HXR0ySGMm46hAbaM4yFGWG2agNy9cG4SeW/mlZdv4aRLJGrlgjqnpYZJycZ+2KwX2043Z5XWPuaqo2Zxg2z2pL6xJKuVZHVZHVXB0aScNsyhWAK4O/fbFanjPAYZEMbKpaX0mSXMzKv6tDzFtL6c437742yN5mvCK8X+Jsyvkz0PZhjo1tlEUuJ1wAhWFkAGMAR9EqB7AQp/+QqsT3seq4LiVVa/ilik6MvSc24gDDqKhHdHGfpnOKsnG7POhwSpLJCceY5pY0ZSO22QQcbEHvmtqgwBjbAwMbYA7D7Vr/ikq1uWc/wCit1ZeF4I/SSXDqcnBVZI3KsBncLIhzjI7ZxkVgk5djKqkstxMobURJcyyAn2YFsFR4Hap+kZzgZPfbvRlIHpwDjbyBgDGQPH7+KxxulHKi3gslWnhtHoUdh2HbxsPpWulhkvlkhsZolkRlWVydWhHBJ0gZy+B5x3ry/4ZJKhXrumrvpVCpBGCuGB9P7+a0/CORorJxPHLIsqZOsFVXTj5SmNOnvVun9lSzY/6HNvuNYiXIQpwey6k9xPMIYwih3GGPZUVAAM9gO5xUDkfluaWU8Rv89d89CIsdNvCdwoXwx7+/vvVIXmeC8vY7visjrbxIGgh6MgTqavmYgFZBtkHPjce/ZeFcbguYxJBKkiMMgqR2+o7j7GvpUeMybSgNKkClKUBTOcb6aa4gs7cqokZjI5AbT0114K53AOnI85A96pnEeUporlDPKHkAKRqGIZtasDNCZDpeUsM9LsAcCrxz8QiRtFgXTSqIgCAz7hW+vy7A+5FWCfhonhCTgMcA5GQVYfqQ9ww9xQg5Hy3zVPZ6tWk5IBUgqCx/TKoGYpcDAyME+TXVeA8yRXaZjJDD5kbZl/6EfUVWOYeA6cNMXyiFVuY1DEg9luI9J1DIBzg5+lfXKnAJArKxGBuexi1N6vyCFUhDknSc4yBmrp2RmuVz9wXDinD1uIJIXzplQo2Dg4YYOD71VeUuKSB57O5kQzW8jCIY0SPajASVgMK2e2V298GrVxLiSQRl5CcdgFBZ3Y9kRRu7HwBVA5j4uGmtr6FLiN4nEV1H0wZGgZto2QnSfVvkNlQc/ahtE4b6M3O+n4y0eZNUarL0tKmRuudJIKAE46YJBHkHPitdwjjIkklt5lKSa3YKSWDKcNhWxjWmoZXfSa2vPk8E0axJKGukcNEkRYzHGA6qY8mLWmV1MMDO/uNZwnkp7u4Hxdm0MMXyIzKQASGJ1q5LyOQAfZQdzk1TOG5l9dm1G0j5nZxhb1SNWPy1jL+2gt6snbcgA/asd3IsmGkeeQDcDMxUaT/ACpsRnbcHP1q/QWyoAEVVAGAFUAAewA7Vkrr22+2QrUuoo5+L5WGYwZXC5CIPzCDjbScEeM5wB5r45j5eubizliSBtUsRAzJEpViNgfWQdwM4PbtmuhYr0moVMUdS1EnwcttOZFRbWN0leZgY54kTXLA8ahcug30sw2bsQQd6labzMHVSOLWCZEGXdUA/U+QquxI9IDY332qfwrnyO7eX4bQhidklBU65FyoinU4GY2UN33yV8d4/EeKNHLErRySGfKxlBrZnQaipBIwNJyGO2zZIxXmamEItwrhmTNFMpNKU5YRNIpUG1umlkcNE8fRfSQ+jJfQCflZhhQ43zuT9N51ePOLg8Ps3xaksox3EQYbjOCrAf1IwcHuP1KD3x+1fSNkA4IyOxxkfQ4JGfsSPqaj3dxpkiBOFbUCe3qwukZ9z6vvg1Jo+kF2Ca9zv2pVc+F4hHDPJA4uOnPpeF4tUgTUjg2zKRq/JkX0uCchsZOKv09DuyovortsVeGzLxuzvATLazA6RkwOgIfA7KwwQT/7VW+Nc23K2cvWhBWSHQkkYLJrL6WMmcdP0MMKc7+au3DeJrOhkjzo3GGVldWRmDB1Py4wBj3z9Krk1lPczx3EvqsxLH/u2jLG3hVtMmO+pmcyGPGSNI3IC1v0STbjYlwZtRnGYMy8J5hiitoklhuIY1jUAywNoICgZ1KCu/ff3qbY2FjM/VgWFmHdoiB339QXGT966ZDIsiKVIZGUFSN1KkZBHuMVquI8rRudUWIHz6mRE9Y9nBG/0PevUlT+lmaN/wCpFSxc20geyaMK2epFLqMbHwyad0bxtsfarFb86YH+8QSR+7IOqn/p9WPuteDkwhiwuZMt3BRCoAzjSuNu/fO9fL8qzj5bhD/xQ9/uVcf3H9qJWRIk6pc8oyXPP9roBhkWaRmCrGh9ZJ8sDuqgbkkVDHM10jsSkMq4yEVmjcf8zZD/APpqDHYTRSMtwkWrYo8YOGU7YOrcMPb2xVdNyzTvOspCqxWEuR0TjCvG+N1JZcgk/X2rl2Szjo6VUNue8l14A0NzMJGVGuV9cupfVBkFVjXPy9jv5wT5q11WOSZXcSu4jAOlRocPkgEnLYHbI2+9Wer4vKyZ5LDwKUpXRyVT8QOWp7yOM20pjkiZjgEDWroVIBZWAPbuMEEjIzmuO3MbkN1RcZR9LrNPsMEpgxQRoNWQpAMnYjuDmv0bWn4vylbXRLSxZZgAWVmRiB4LIQf+8VxOOVx2W1TUX8ujkXBuPz2w0GZ4EGEGEQBXIbEax6M5OVOlQSMYwM5XrvKUUq2idcuZGyx6mNYBJIDY7EDG1cw4/wAqxWN0ERbdVUxXLXFxPIZ+hFcqTDGHJXKkKMgglcDBJzXWuGcbguVLW80cwHcxur4znGcHbse9c1w29vJ3dcrOopE2lKhX3GYYch3AYY9Iyz75xhFy2+Ntt6tM5NJqo8V4v8T6VyIPPgzf+0X/AO//AA/NGl5ha9U/ltFbn5Q+0kwGcl130xHwuctjJwDguHWz3ZYREoqOUeUp5U4ZYgww7DtqOVBz8xBAonNye2JprgorfM0HHeV5rmeGWx9F1CwHVyFjVPSenPjdlKnZFBOO4AIq5cr8rNbtJNO4eaU5ITWIYyQoboo7HSXI1Mds7DAArfWlosSBEGFH7/ckncknck7mskjhQSdgBk/Yb1ZGO1FM5bnkoXDZC6GVjkzO0px2w59IH0CBB+2fNS613LjZsrY+8EZ+v8Na2NfJ3Nuxt/c9uv6VgHf/AOP9felKVWdipXLdyEuZIznEqCRfYsnoffwdPS2+h+tRa1PMXC0uEjSSSSJWlSNjG2ksk0iRmMntpYlc/atmis2XL88GfUR3VsqvHOXk4rfyw8KaQRmYyXc/Wb4VJWBDdOMD1ufcHck9hvVqmtZuGskVwxltjpSG40gFG+UR3AGwycBXAwcgHB7zuW+cuH2854fbIIoocIrdw0hcodt206sDquQGLLgnUpN1vLJJo2jlVXRwVZSMhlPgivpJQUlhnkwslF5RUrLiT2z5Hqh36ke2U89SIAZJ8shO/cerZrfa3SSorxsHRwCrKcgg+Qa51wvhZtp7uEO7xpMvT1tqZVNvC2jJ3IUFQCd8d99zvuSZRJLcPGzdNSsZXBVOsC7u6hhuSrxgkbEg9+9V1yaexl1sYuKmvJbKUpV5mKt+IvBfiLM4Z45EI0SJqLR6iFLaU3YaSdqqPKXKF0MqFWEI3Td8Aw3Cqf4giOGDkH5ux3zXV6VDimSm10ROF8MS3iEcYwoyf3JyTt9TUulKkgUpSgFKUoDnvOL268RU3fTJEIe3MgGlAGIkwT6Q+rQcnfHbtUHg3E2aWWMSFWXDQTBUR5ISRkhdOlkWQac6cOMHHmrPz1aXHTWa1yWTIlVYhLI8WCfy1LLqYNj053BOASADQLC8E3ELRUkj65d8o7JJM46TlzO8BKQqgU6Y9yWxnSDmqJxe7KNMJx24Za5+Kk4iluXkc/oU6ZG/5IFDkDGdh79xUyDgU2g9KFI+5AchASSO6xhjuN89/fFWLgvA4rWIJEoH87YAaRvLuR8zE7kn3qfU+1n6nk597H0rBVeF8q3AjxcTxs+fnji07bbaWJGRuAcY7ZHfNmt4AihV7KMDfJ29ydyfqe9ZKVYoqPRVKcpdsicV4mtvE0jBmCKzaVGWIVSx0jIycKT/AP2q5f8APdrNb3CRGWR1hbUqW80mkvFqALohTswOdWN+9bjj6yKvWhjaWSNHAjDhNWrSw77E6o1HcHDNjfY0DhEs/CtUNzAJY7heoFjddalIre3ZZNbKmkhARpJO5zipbx2cpN9Ejlm8VbGzDuqlreLAJVdR6SfLnv37Ct0uPIP98f8ASuY8AvZ57aZNYjFi0cWoSssiKJJsFXjidQoVVRiykMIwcgj1WPi3P1ulijxalnEUUpEqmN3DSIHBGlUd2XUQyAjz6ds+NP0+T+SayejHVr6Wi1UrxDkAjcHcEdiD2Ir6K+K8fDN+Tyqz+JDkcMnZW0svTYHOCCs0bDB98jb61u+J8SjgTXI4RdSKScenW6pk5IAA1ZOTjANc95uhuViMF7KNRKK0cExkMwNypEsw+WGJQSqbBmZkyCE9O/RaaU5KzpJmXUXKK2eWdB5L4IkjPHIF02ht0ZAAetPHaxN15z3crqUKvYFCdzjTf81wngnJEV3e/Dh5bcLbGUNC2HZuuqZcnJfbPf32q4zfh2bWPW3Gr6JEGMyXCiNR2GdWFxX0MZblk8qS2vB7ZNma8kLel7uQ6vAWNUiP7DpH+1XPl200W6kjDSfmONsgvvg42JUYXPnTXKJJpE4IDGsjyTRNthpJWa4YkudI3YK7Ox2yQe2auPLlpxBreOSHidvcxsoZC9lgEfylo5gVxjB2yCDncVVWsybL7niMYl4pVVtOaLmCZYuI26RLIwSO4hkLwNI3ZGDKHiJ7AtkE7bZGbVV5nFKUoBSlKAUpSgFKUoBVO5p4QFuluI4g00iaUYKNXWty1wi6tJYB0WSM4wCMKf01ca1vMVg01s6x/wAQYeLx+bGwkTfx6lH+aAmWd0ssaSIcq6hlPurAEH+xrNWj5SvVeJlQ7I5IUjDRCT8zpMP0shcppHYKB4reUApSlAKon4rkpHbSomt+v0goIUkSo2cM2wIMYP7Ve6o34rHVFaRK+iR7tSrbekJFKWbdWGynyK5nja8nUe0clVIZLZy6wG4gSbK+g9Nw0xAxnSyAnYHK9vpWf4Qxlo2tD0QpY9G4cCRkVDho0cKWbA8E+RmvLnXJwW31Krm4uLjBJTLO9zAABlgVB9WcKewzpyDWL/Ysan8tpoRkkLHMyjf6MGG222BV+m9Pu1Cbr8fdnTsWeUSIrcfDdfS8euQLFDJc3KyAqunaMMA1uSCxlLpp0lf04bHNxNnlSGQdKJXDElxE0TtHN6OpGAfWMEB3Y4jyT6qzcM4NANYleQ9T5nkSGdvSPTh3TWmP6T4X2wcP+xLbOGWSRFBCB3Qac4ySEQKWOPmOTsu50gVrXpOpb27cfkr9zk1c01mkl2pCs7DTEQGkZmMAU4cZOoyHck9871JvGWeCa1s7crMFaSWPSsZiWEhmJJI6jjAwFzsc99q2lpwpFA6cKKFOQ2FBH3kPb7mvnjV10OjdRNmW2kV/TlRoYqjx4I7HOPGxOfArq70d1V73LLXgn3fCR0j8KbS3U3j2wyjTRFWJZnKNaQSDLOS+NTscE7ZPao/PXEorniNnaEdRY2meVWQmMSLbhoxkjSzqJNWBnGpc9xUXlKeKzutUTAWl7GkkIOf4byYVVwPnhlm0MudkljJ+RidPxqGdp3vFYRJHdXISZkEgKlhGBFF3naRThSO5iwSFG3ltZWEItJps2fFubEgQOrJgxs6ajjV05kjIX3xqJx7ConDudpuGWCjpoYZ3lFg51AxoZWcPcpnWYhG/V1KM4GCBlWMKx/CJ+jmR0hKj0fEYunTJ/UAywQqW3wBIck5Zu1bWw5cuRJDLFe21xNbQtH0SqC3w27RRCIhkOFGXK9tOdgRXEIKBZZa5mbi/M5vuGXUDNHJPHHE0UsWVjlMsqiF1BOYZda/I24IyCQRXUIVIUBjqYAZIGATjcgZOMnxmuB8qS9PiotZofgoEu3uZEY5BZVHQiLAFSindTnDZBByFFd8hmV1DKwZT2IIIP2I71aVH3SlKAUpSgFKUoBSlKAUpSgPAv+e/18b17SlAKUpQCuafi96pbRCNl6j5xnf0L/oSfNdLrQc3copfogMjxPGxKOgRiNQ0kEOCCpHjbx7VxZFyi0jqEtskzg/A7MfDRkFxqYO2JHAZ45GKkpq04HjK+TW0JqFwW3McAVs7O+kE5KoHICnYbghs1OA/7/7+1fd6GuEKItLGUslEnlnlLeZSNWzAEqRnG4JHj2IP+PekzKi6nYBfJzgDG+5+3tk/6VruE3fpcyRvEDPMRqRjn1limQvpdT6cMBk9vIHduphCcYN95GDaPMT57+AAB/YYHiofEf4E25H5TnYkfKpbx9VFSKicWOLeb/7T/wCUIru+K9maS8P9iEdd4n+Hsc6IEdoo9WsRoqKFMoCSlCBldcTSDSNtTau9a/hPLsacVdI2lMNlDGsEbSs6QzXCsGCajqGIVQBckKJDjGRW75l46LdLVRPDC8jenrNpRwkZJUnIIG67+Dj3qn8pc5NJxCSWdI4ku4swyRykwy/BSSI8mpgCuVOxYLtH9RXwBcbixsouIp8Xc/mQNkwQuT0EiQsBNJGTpeRwSxLjCAqAPSSY3GrfhdzbtKktvGYWGi4gKLJFMvyBGQamzgYVc6vHjGkk49H/ALLNlEMRFZLdbh29DRM7qjQIPzLqRkIwqLjUd2G9RpeWwCb2/kFmoGAXVFunRRpWOKNfTaqFAAWPXKc7vuKEGGbmi5uJbVmjaKeJFhuSjBWPxEiRFbgoPyY+p6hECJcklen8w7PwvhwgiCDfGSSFCgsTkkKNlyT2HauT8IupF4fb8NNpcwTzemORkXQSJFmadmL5VgvqK4JBAHYV2OpJFKUoBSlKAUpSgFKUoBSlKAUpSgFKUoBSlKA4Xx626dzcLt6LiUH/AJ5GmAxntokXeoFWz8V16d1F0l1mVWedQ6gro6aJIAxA1MNa4z6umO2kmqkhJG6lT/KcZH3wSM/vX2fpuoVtMV5RU0fE+QNSBTIu6FsjS38wwPH+fcVD4MvSRkUFgJZFL5AOpXILMu3pOFIwWO7bdq2FQIOIJmQkqimVwhzlZAgVWZSNicrnHf1DGciu74QV8Jylh8jwT8V83Nn1I2TzINCjOGdnBChR5OcdvcV9NWLhlmBf2LkszfGQgFmJ0jUdlGyqD32FWayycKZSis8BHReYLoWN5Hc30Ya3a3SNZgpkFpKmpmBQAkLL6fzFGcooO1aduAC9nEnDrFUQ6pBc3QkW3EjAfmQWbEanbC/mFQNtxsK6yUBGCAQfB3FfWK+FLTnFpy9c2UyXNxCL2XQVluevqmjABwIo5FRI0JYghWGF1Ek76oVrxl+JPZ3MdhN/u1w5LYUhYnjaMaGkKB2ZhGx05C6AdQHfqlMVGAajhvDnMnWmRVZdQiUNrKq2NTM2wLtpUYA9IGMnJrbilKkClKUApSlAKUpQClKUApSlAKUpQClKUApSlAcV5wvXk4hcF/TokCIM7hUjTB2P6tRcfRvByK0xGP8Av96s3PkmriLNCiSRGPpyu06wotwhOcMVYyMECKyop0nTkg5qmtfyIMy2zBe2pJUk3yBkphWA32zX1Xp+shGmMGnxx1wVtckiW31AjW4yMYTSD/fQWGf6T4I81g4bbLGjBNlMspUA5Cr1GAU+cgD6+K2HCrV7hNUHTm9WBokWNx39OiXAkfI7BhkeBjB16SyBnjRHnI6jLgaTGFbW6Sq2DCFZ+5BzqwBnANstVp4272+s5/77DDJek/6f57V9W7BLqxZiFX42HcnA2JJOe2B9/IrGLkDAOZWI1BYUZ8qf5AdlUYxrOMkE79q3UvAp2tMiK1tfiITG8jF7i5eM7MoJKpFsdwpP3GBmn1DWp1e3Fcy/wEjtYpVX5T4lL+VDNKs4eDqRS9MxSMEKK4lTUy6h1EwynfLbDGTaK+WawWClKUApSlAKUpQClKUApSlAKUpQClKUApSlAKUpQGG7uhFGztnCKWOBkkAZwANyfYDua5Pxznq+mcqubVDhemuOqSTjBlbzvuUAwdsn5qv/ADzFM1k/w4DSB4mwdWCqTI7Z0gtjSpzgE4zgGuP31xDGNDxOgXPyTxSnXjYhZjC6Rn1EqVycL2O1Z7/cx/5ltWzPzPmKYRlI47m+ijBII6+sDJJOImJjbfOe3cnvUm74zewqhS4i6XpAuIrSIOshGkC5B1dMk4GpdiT8w7Vhsb+FMHW5U5TQYotTdiVDifQCAVb5xjP1wfHh2/It7ojz1osRkNt2g6rSqBjsP2qiuepXEui6ap8MgyvM7s7iCZpNpPy0tzIAQQHAzG51DOohXHh12K4X5ijPEjIyyTFIhHFHLFqmLq3pWZVYidkB9Lsd9Kk5IBrNYW9z01zbmMK2Akkd1rAAGH9FuxK4wBuTsdu5rBDFdJd/EdJ1UwENItldSKO7BQGCFmwAM7J2+9aKZWxfzSZTYq/5TY2/CLmdC0kgtlb1aEIMpBHdpG2DdtlXx4qPLdSsGNvLcGMjpm4e5uG1AZIWJQ661XwzYXOcZ71suIXV4IWEWq6L+kRtwu6QMGHTyrE4+UnZsD2qIt66HRcwMCewEvRYAAA4S5WMuBsvlR4qbrdRP5N5f7HUfb6Z5ZNddSKUXN3JKmUjczM7DUo1YQggg4B3DZ0DOcVbuC8+X0TjrFbmEbNlVSYac6tBTSHcbekoM4wCCa0XD5PQweGcBgGVHspZIsMmzLJEXYHB8Y7+aG3dRGkcN1KFOQI7SaMFsEsXMyoO2B3O2MeaxxeoT5LZKlrg7Xw3iUdxEksLB45BlWHkfY7gg7EHcEGpNUn8L7pulcQsjL0rhiAdB0iQByhKMy6w+vIztqGau1eiujGKUpUgUpSgFKUoBSlKAUpSgFKUoBSlKAUpSgFeOgIwRkfWvKUBhtLKONcRoiDOcIoUZP0AqRSlAKUpQADFYbu2SRCsiq6nurKGU/cHY17SgK9xD8PuHupf4SJWxs0a9Ij7GPGD9ax8P/D2wU6vhY3KltPU1SgambOBIWArylT4K2/mix2e2pQAFQhVAAAA0IcADxuakUpUFgpSlAKUpQClKUApSlAf/9k="/>
          <p:cNvSpPr>
            <a:spLocks noChangeAspect="1" noChangeArrowheads="1"/>
          </p:cNvSpPr>
          <p:nvPr/>
        </p:nvSpPr>
        <p:spPr bwMode="auto">
          <a:xfrm>
            <a:off x="1739900" y="-893763"/>
            <a:ext cx="211455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atozhandymanservice.yolasite.com/resources/handyman.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956323" y="1665351"/>
            <a:ext cx="1828800" cy="18720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rad\Pictures\Photos\contactUs.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41433" y="3200400"/>
            <a:ext cx="1905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587500" y="-8477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2" descr="data:image/jpeg;base64,/9j/4AAQSkZJRgABAQAAAQABAAD/2wBDAAkGBwgHBgkIBwgKCgkLDRYPDQwMDRsUFRAWIB0iIiAdHx8kKDQsJCYxJx8fLT0tMTU3Ojo6Iys/RD84QzQ5Ojf/2wBDAQoKCg0MDRoPDxo3JR8lNzc3Nzc3Nzc3Nzc3Nzc3Nzc3Nzc3Nzc3Nzc3Nzc3Nzc3Nzc3Nzc3Nzc3Nzc3Nzc3Nzf/wAARCAC4APADASIAAhEBAxEB/8QAHAAAAQUBAQEAAAAAAAAAAAAABQABAwQGAgcI/8QAOBAAAQMDAwMDAwIFAwMFAAAAAQACAwQRIQUSMRNBUQZhcSIygRSRBxVCobEjwfAzUtEkJXLh8f/EABkBAAMBAQEAAAAAAAAAAAAAAAECAwAEBf/EACERAAICAwEAAgMBAAAAAAAAAAABAhEDITESE0EiMlFh/9oADAMBAAIRAxEAPwD2FNwbWukPhOkGElbjKRCf91hWxFK6QunA+VjWNdJI4IFl1bCwRgMJwm8JELBHx7pful2SGAsAdIhJJYwuyTeMpwl+6wLGXE0giZdNUzCGMuKBS1bnkkE2U5zUdFYQ9B2Odj3WByVMOMLOU0z3yABxHujbWf6WHOz3utjm2tmnCmWO6XIQ9++I3E7gB2JulFqIDg2QXF/uam+RfYvxv6CHFk3hJjmyN3MNx2ISuByU1i0P2SA90gcXCZYw7UrZynH5SPPdEUXhMUhnyoZp9mGi6F0FKxJJfuhj6ySkqyyQ7oC76r8x34Pws3QehQDynx4SBBFwcJIgHCQOE37pwPC1AGxfun5CQwl3WChd054TJxlALYwFkvwU/dOQUQDA3SPZK2U4QDY1iEvlOcqnq1SKLTp6hxtsYSPlZukaKt0Z/WNVMriGX2gmwPceVQirmtAAwsjoNdUajUVTpieix1g6/J8IhU1McbmtEzXEHgdlwSbbs9CMKVGsoajcD5NxyjD6sQwjzbhZKkm21DIx/UR/9q1XV26pbCwm91SM6iSlC5UFpKl8zsnF1yLds2QyKpY0hpJJ8K7HKZG/ZYDxlI5eh/NE0dWYXkAloPObk/hW4KsPdYnJ8lAamVshsC7eDi2CmfO6NjHMLgR2Jyl9tMPhNGvY87Po3X+cKtJWVTHC8Z2/AQvTNSaSDI8/hEppRKCAbjsRhXjP1HRCWPzKhjV1TxeItPtayhkr9QYAXMIHxdPHJtcGk3VttMyUh25wKybf2FpLqIaatM9urcfCt9Nr8skcFFLSxxsJAN/PZRQybAASeU1tdFpPgQ4ugesnZUteACC2xuOUe83WO16udLVyMhH0xjJvi6tMlBbCOkao1kv6Od/0HMLye3/afjt7I+LELx3Vq6QdNnU2vDi64d8K1ReuNQpomxBzJQ3ALghGQ8sf2j1n90gPlefUP8QXtv8ArYAfdmLI3Ueq4pKMPo2uMjhw4cJvaQniQfqayClH+tIAew5KelqYqqLqQuu29l59U1MkhL6mQ7++UV9Kam1ssscsn0AXuSpqe9jvFUbNmB5TqhJq1BGSH1MYPyqx9SaY3mcew7lUtEvLDFv2TgfKH0mqQVLNzHC17DKt/qIhYue0dxcogpkh/Kb8FUK3W9Nombqmqjb7XuVma/8AiBp7LNpdx3f12vYfCFoKi2bYHPuhfqaJ0+hVbGC7thIHwsHU/wAUIYAWwUr3m/3ON/z7qJ38UaeWJ8VRGWh7SMZI/wBv8pXtDxi07KjNH/lGhyNikeZyDK8g43WwAOywehw19dqGxz6lsnWBHUJP05vz+F6Dp2sN1NtnxvaXN3cdlqNC0uipD1eiwF9yTYX/ACueK+jrcvtg2h011LEKiRznuaMk90DrtQfRukqHWx3OF6VNDDPEYwBb2Xl38RdMmhgeyJp2OJubceClnCkg4pemyLQPUsFRMITJd9/uOVsw9xYHfa633NxdeJenqZ8WpM68Eh2biAwZc6xsB+bL1vTH1sFFC2sY4nYLlufwhkgocYYycuojrKkte6S/sb+VZfIZKWN4JvyQVmanVI/5tLSPa5wc3LCEdbII6O97gs+n54XO+lq0S0la2lqGOIO0nNjwtT+obPtdG8i7bj3WIpgZ5Ir8vcOfBta/91q3SNpWRtLfpbIWH29wmxtqxMqWiQAsl590VopyQAVSewPs4cqamFj7BVjpkJ7RfneCASSqL9odc3+VPMAW7icji/AQ2WY3s6x+FSYkEH62VlPTSSPdZrWkk+F5PqtZUOillYHdIuA+nlxdwt168qjSaSTtBGSbnFh5Xl2leoJtUr6ilqI2/wCiDKx7G2G5va3jK6JK2ShoDVE5keYXPG7qODzxYAqR13dOnpd7nuzuIsLY4Reg0aKrr2SvYSS8u2dnfP7pQ0cRqKhsVRHU10j3AtjkxE2+ALIFSbSKSnlkbHL/ANRh7m9z5IU7agaZVzPmEpjEmBa7nO4wqtPSyUNRvkBa6+QEQ6sMz2TzOxFc2J590mmUoDV+tS1dQY4GEEnaGXuUeoWGj0Zzqg7XySBpznF1l9JeNX9TyTxNEdPATY2tlHfU0jHgy0xvG6a9+xs0D/ys1bM2uFmZkErdu4hx8Kp0+lG57XEAG1+6FUVQ9kgLw4m9h7I7MRPGxsQIdfgeUNoB1R1MkLcyuv8A0gE4VTVRWB5mZVS3INy6TgLl7pGX3uDS3glSUxFVEd7C8i9t3F/ha6NSZk62onklu95dnkm5KeB7nNILXEdxe2ff2RGrpHOqCOmLk8DCP6b6SqaynDgwEEYa0/8AMqnRXoxMzS8O3MAI+0/8KFzR9M79uwH+onJXpdR6LrIz/qU5bbi4ustrHpirpy4yU7s991wUUI9l3+H2pvlqX0dRI5xY3dGHG+L5F1D609X19Drzqelkc2JjQXNDiLlZSWnr9Mqo6iPqMcwggi//AAqbU66l1mSndVtNNVfbJMMtcOxPcFCldhTPRPQvres1GpdT1B3N23Dg3LPlaXVpGV145DuuCBuCw/pOPTdOjbDTTNllcd7pBwTbhGavWtPontZV1DRK/wC1oNyoZU3pFo6dsLaXp9JGeoImhw8jhGOo1wsRcdisH6n15lJo4dp9Ux08jgLNcCQ3OVN6J1easiMNVJfuD+OEijLzYXJNkNZSbvVvW2/TtwT5RKUuaBERe4cT7D3ROo05kh3MO1wN93dUnUjoQ+7XPNrFx4IUJRfS0ZqifRGBwjc4DB+knuFoKxola4AYJB/NuUKo6dscDA07jfFjwix/6HFz3smgtUTm7dk+nTh0QZJ9w4v3CusYA8eENpYTG0yOB3uPCKQNO3PPzwrxRGTO5GtPIwPKHysDjcCwV99i3m6pSWuFpghoE/xIeL0jHgvifua9n9JHuVjNN0umppZpqcyRwujDD1H7jzc29sBeqeqKH9Zp4ZsDrSAkluQO68krfTNZN6nqIqerbBTSHqOJcftPYD2yuiXSeOmhalqMj4JdP0IF1bUM2dRpADW2OAfJysxpWl6lHWlraeojl2hjY3NLOk6/3buPytbqujNoKpsVDA6RuzbuDrFx7myr02lavI7ZNFM2IZ3XJJHhD1Q7imWa9lVBVtdUzMq4tou6PkebhWNLp4w98sbt8T8j2V7TIKKmkEEj5WykW2ytI3fnuqsenVGnzyiAEsc4nbutZTKWWX01KwuLImRuf9xaLb0I1OtYattOIw1kTbNCuufK+XbYeAfHlAKwB1R1H4fc9+VSIpLKwEB8dr/5V7RZheznE3NrlD6cuvteMXwrcEbYZrizSM57LNGCWq0bpGmRpA3YtdD42SRSta3cwcDajEH+qw73F24YaBwh88pieGuabjINkK0ZMiqIh1NxJMnnklb30XUA02x7i3bjOR+/ZYHceu0vjv4H+69E9DwO6DnBtmHvflNATJw1u0ObkAqGpoKapbtlgY6/kKy0WthPZVo57MtqXorSqyJ0ckADD4/p+F896/BBHqNTTticWRSFmBZwIuL/AO6+rC3FuQsT6l/hxpOt1TqsxmOd33OYbX+Ukl/CuKaT/I+emUoDRLFKTtOTlpH/ACy6qqWdpZJJdwJvu75Xvukfw00mhka90DXkcb8297eVW9R+hKASb6OLpxu+6PsD5CXY7lFvR4ZQw75C2QWa7GVt/RNFVR1bWgAxtN7nOFpKf0VRMzNFcHkX4PkI9p1DTUUYZBG0BosCeUjkFKieMtc4sOH2/BUFQxogduaCSumnAfkEXXG8vA3iwB8qEh4kVJGIh9Xz8oxTbXRgluPCo7buFiC35VqJ7W2xxwEIqgy2Xmxgnce3AU0bQcWyqjXuIGR8KzA6xG7/ACqom0duiLQbCxKquuHYbi/JRJn1AG2PdcSwAZ7ppRsWMgptB5F7oBqfpuGeq/V0zdkvctWgskulxTIptcMqNLiDgKhzC9vburPRibHtjYD7Ibr1RLDX7mE23ZuLWC6pK7dh4sVB0nRVW1Y1ZpzKr7422B79vhUqilZSxnpgk9yXco86Tcy9+11mtZne5r2sNrf3QaSGTbA0kzBLZhtt5HdC63pPe8XJJ4Kjmh2wPkmBBc76ST/yyagHUiMkrScm1zkD/dH/AEdFSndaYZIscj/dEmbTP9LCbZFxbP5VQxNe5zmj4KmpJXfrbA3bjwmAERK6EZF3Ozwq9U5xeJCy5cM3Nj/+K5LTl8rRazfNwpZqYdNoB/N+EAXsGljnuaCSGeBiy9O9FU5h0zdawkO4XFl56WOBthwb4wvUPTWNHp2kHDbZ5TxJ5HoKhOufC6VCIkrJk91jCVTUY2up3XFyOFbXEjQ5pBF0GtBXTMSsxkWVTplpItgnAVurJZKQ7AByoYnNlObAXXM0rLplT9OGtOMlRdIuOL4RCQh1w21iq0zXAi2AkaGTOGC17dlIz6jYA3UcZLTwCPdTtc6xIAshQ1krLsbm3wrFOS76hYN91WD2kWN7qWkftJY1t/lED4EY5Hf1NA97qVx4KqREWs4WI8qxKdsDSVVEmFbJEfukl8q5EyfqSBxqAcWvhCYCYn2dnPK0/qWNvRY/g7uyzt2lzRa2VzZFs6cb/EuipaBtFuEI1Coox9bi390UayNzSbDwqU2mU0l29IEE8IIOrMZrdYKiRsNHuFzYkDj5U0FO9kGwtacWHlaP+VRNksyIN7E25UVVp7QLMNtvjJKZMYzkMVi4XBPYZVR744nFzYx1GkXBWhFIWEO2k35JQyuoL72x5lOcf4Ti2E6J/WjY4szZKpcG2Dn8ecLnTH2oLyfS5uCLqkZ45nHcT1B9pHdAyRbh2ySknt4C9O9Nj/2mHJOO+CvKaQFsmTn3Xqvpxx/lkYPb2smgyeUKDldErnunCoRGT5SSWMLN0vlLKSxjMa7C4VJ52nKDukfERtxla3WoWuha+2QSFl5IwXWXNNUzog7QzKg9MXGeysNBkLQMqttF7EIzoNKHyuc8XaG4QSt0GWlZR6BNvCmZTuI4wtF+ihIttFuy7ZSxMFg0Knxk/kMrPC6F4DhYHKeEhrhe9vKN67A00fUAALD/AGQKE3NikkqY8XaCLGh+0g4CvNh68JaOQh8F8d0VpCGg4ymiLItcJXS7pWVyIP1uLq0Zzwb8LIubITtaGgDkkrcVQDoH3FxbhYKoqo4ZHnpvkdc/SBgfJUsiK42WoXbbDkDkhWHgtJkZkEoVTanBUOcwODXA8FFtNY+Vr2M+ojNlJbKPRSlmcDss7c44ISs0R2DSXjJPZXH00m42jN1KzTpekXujNvCPkHpAKr3vdZhHueLKjUQ9KEhrx1D3ccq/WMmqHGNjBEwEgkjlVp4WUNJYM6rvc8pg2RUtG5+nOfwSbYzf3QiVn6eXpMA3kA7v7LSac2qdQufIxsTbX2gIJq1IIohLJJtN+fISsaJDSxyxztcXNIJ4BuSvVPS0nU0uO4aC3BsV5josVO6UjqFzm+V6F6WlEbHQXuL3BTxexMi0aPun+U1z7JXVbOceycJrps+AtZjrhK65+UkbMVNXv+ieR2IWVe4B9xz4Wt1BhlopWtte1x+FkNxyLZUcnSuPg5aTZaHQCBCb/cUChs7bbutBpA2QtFu6WH7DTegmnyudx7Jw4+yvZAr6iwPoZ2kX+g/4WSpjkEZWzks9jmm1iCFiY29CpdG4WLXEG6lk6VxhqnbuaD3V+lBBBJwEMgmyBwr7TZm82x7rIMggT7JXN1zu9k2+3ZVsiPJbpuPKwkr2ukcNgb9ZW3e4kH6F5n6mfW/rpYYG2bc5A4UpsrjRFXaO99UZ6SQNLs2Hlaz0bBO0O/U2L2915xR61VUtRtmu+MZA9v8AyvTvRtU2rpXzsGCbZQilZSd0aHptvfaLrraLWwlfhP8AAVTn2AfUtM2GhdPGxoLeQvN26y+V4EzdrWOPBxZevajC2oo5Y3jBaV5UaOiZVSB7HFzXG47HKnPRbFtbDOl6i+tBiZFaLb9y41CkZVQn6Q7b9oPF11p+oRfqGUsbNm4cHGFOz6ZHt8EqbHXQNRR00E4EkLY823M7fK2GhxsNUx0RuB4OFjZxK6pftLdpPB7rU+kpHGoALRbOUV0M/wBTYgYSuluHlc7grnKdApX+FwX5TbrrBJNw9k24KLeh9dqApjta27rXPshdGSsu11QIqZ7sXIsAshK67iLXVyprTMSXk37gZsqhcHEkW9sKUnZWEaJ6JpfIBbutNAQxjWi2FmtFL5Z39QBuw8jujolaALFGD0Ca2XOqExl4yqRnHZc9ZPYvkumUeVltWAGqvNhbBRzrANubW8oHO8PqXyu2ix+4nACSbGgtlulIda2fxdFomgxEEY8FDKLk4aHeLIow3j3NAJ/ZaIZFy90lzusluVSJ0SQvPNcdIdSqGhzWtLuT2XoBcsJ6iaGanOQxpkcfpDjZo90k+FMfSvptPRz7G9EP2/1kLZ6JSx00BMTGtDzfCyWmPm4a0SDFzx+wW1pHtbTssAMcIQGyFwHylfHZQGQey56w4wnJE0r7RuJ4AK8qrHOZVutUsA3lzmuHa69MfKC0gkWWI16kdFUukjiDgTjFwkmVx6H0SGP9U2QPEhPLvCJ6lSmOYyMILHi91naCrdFMC94b+bf2WkjrWzsDJLOHfKQo+gJsI67jhwK0fp6IMmLmi1hexQd9FJHVSlhBY2zmjyEZ0Zzr3NgbA88LRewT4aIv+Fzvv4VfcfISBKsc9ExdnBSLr91FlOOVg0dEk9wgWoUVbNOXRPiDSb2cTlHQMdkwA72QasZOjJS6XqvVDoX0+wn6g4kf4CkbpVc5tpJomm/9IJWpLAewSEY8BL4Q3yMBUWnSwEkzEk8nhXhC8DJJV8RNB7LoR/CKjQrlYPET/CRhefCJBg5wkGDwjQPQCrmVMcRMcbpL/wDagb5pZYQ00VSBHKHPBiN3NGbDGbrcmMEZCfYOwSuFjKdGfpaiomaHNo5w4cb2Fufz2RHTv1b2f+oh6ee7gT/ZEGsC7DPCKjQrlZCXhM54J5UTjcqJzrHKcVE7pAASSLLz7X6hs+pSPDw1hNr2uVqaqe4zexJAQKqhop5y1zGiZubNdtP5UZystjjRY0RjBGCwntkrRtcWtt4Wb08OjkETcMvYDwjpJIsLFGBpokdIbrh0jh3UZZKeLrk08x/qVBKO957kKrWRxzxOY9wFxzdTGild9z038sa773Epdh4YTVY4qCpvK5rGE/dfBRLTJWzvYIJARjIIK1B0ilc76oWu/wDkLq1T0cUIAjijbns0BL4Y/vRnaPUag6lNHLptX0g4BkgjNjblGtGhkijcZYwxxcbNvfF8ImxlvCkZHjKaMKElOzlrVIGd120Lu3hOTsjDLnIsuwwYxddWOMBd2NlqNZxtGLBOGY7LsD4TlE1kewW7JbAu7H2SAKFGONgvwnAA7LqycLUA52+LJ9uOAuk5+VqM2cAdkwae66+ClY4Wo1jAccJ7fCcDKchGjWUum0nNlHJA1+L290kkAgefR6o36FdsG69nRB1v7qu/QZ3yNeapjXju2AZHjlJJK4odTZeptL6Tg58pe61rmw/wr7YA0YASSTJJCttnQjPsuun5SSWALp+yWz2ukksY52m/2my7EZ7BJJAJ22M+ApAz2SSRAd7bJwPZJJEVnVuMJ7JJImFZIpJLGGvhPhJJYw17cJwkksYcJCySSxh7eyVikksYWUjjmySSxj//2Q=="/>
          <p:cNvSpPr>
            <a:spLocks noChangeAspect="1" noChangeArrowheads="1"/>
          </p:cNvSpPr>
          <p:nvPr/>
        </p:nvSpPr>
        <p:spPr bwMode="auto">
          <a:xfrm>
            <a:off x="1739900" y="-695325"/>
            <a:ext cx="22860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dog and cat playing">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318524" y="1736559"/>
            <a:ext cx="2182467" cy="1673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company name&#10;&#10;Description automatically generated">
            <a:extLst>
              <a:ext uri="{FF2B5EF4-FFF2-40B4-BE49-F238E27FC236}">
                <a16:creationId xmlns:a16="http://schemas.microsoft.com/office/drawing/2014/main" id="{3235BAE9-8CE2-1EEE-F052-71DE1BAAAAF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ssolve">
                                      <p:cBhvr>
                                        <p:cTn id="7"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C:\Documents and Settings\scouey\Local Settings\Temporary Internet Files\Content.IE5\YLWCMAJC\MP900386162[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15401" y="3910744"/>
            <a:ext cx="1371601" cy="20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Documents and Settings\scouey\Local Settings\Temporary Internet Files\Content.IE5\7D7ZU2MG\MP900442203[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22474" y="3972183"/>
            <a:ext cx="1539876" cy="198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a:solidFill>
            <a:schemeClr val="accent6">
              <a:lumMod val="40000"/>
              <a:lumOff val="60000"/>
            </a:schemeClr>
          </a:solidFill>
        </p:spPr>
        <p:txBody>
          <a:bodyPr/>
          <a:lstStyle/>
          <a:p>
            <a:r>
              <a:rPr lang="en-US" sz="4400" b="1" dirty="0"/>
              <a:t>Request ECV!</a:t>
            </a:r>
          </a:p>
        </p:txBody>
      </p:sp>
      <p:sp>
        <p:nvSpPr>
          <p:cNvPr id="2150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986CD4B-F400-488E-A7BF-C8493AF6FCB0}" type="slidenum">
              <a:rPr lang="en-US" smtClean="0">
                <a:solidFill>
                  <a:srgbClr val="CC3300"/>
                </a:solidFill>
              </a:rPr>
              <a:pPr eaLnBrk="1" hangingPunct="1"/>
              <a:t>27</a:t>
            </a:fld>
            <a:endParaRPr lang="en-US">
              <a:solidFill>
                <a:srgbClr val="CC3300"/>
              </a:solidFill>
            </a:endParaRPr>
          </a:p>
        </p:txBody>
      </p:sp>
      <p:sp>
        <p:nvSpPr>
          <p:cNvPr id="21510" name="Rounded Rectangle 4"/>
          <p:cNvSpPr>
            <a:spLocks noChangeArrowheads="1"/>
          </p:cNvSpPr>
          <p:nvPr/>
        </p:nvSpPr>
        <p:spPr bwMode="auto">
          <a:xfrm>
            <a:off x="4038600" y="1905002"/>
            <a:ext cx="6400800" cy="1219199"/>
          </a:xfrm>
          <a:prstGeom prst="roundRect">
            <a:avLst>
              <a:gd name="adj" fmla="val 16667"/>
            </a:avLst>
          </a:prstGeom>
          <a:solidFill>
            <a:schemeClr val="accent1"/>
          </a:solidFill>
          <a:ln w="9525" algn="ctr">
            <a:solidFill>
              <a:schemeClr val="tx1"/>
            </a:solidFill>
            <a:round/>
            <a:headEnd/>
            <a:tailEnd/>
          </a:ln>
        </p:spPr>
        <p:txBody>
          <a:bodyPr/>
          <a:lstStyle/>
          <a:p>
            <a:r>
              <a:rPr lang="en-US" sz="3000" dirty="0">
                <a:latin typeface="+mj-lt"/>
              </a:rPr>
              <a:t>Tell your monitoring company to use Enhanced Call Verification (ECV)</a:t>
            </a:r>
          </a:p>
        </p:txBody>
      </p:sp>
      <p:pic>
        <p:nvPicPr>
          <p:cNvPr id="21511" name="Picture 18" descr="C:\Documents and Settings\scouey\Local Settings\Temporary Internet Files\Content.IE5\W3OUBO2H\MP900407165[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55775" y="1676401"/>
            <a:ext cx="2187575" cy="18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a:spLocks noChangeArrowheads="1"/>
          </p:cNvSpPr>
          <p:nvPr/>
        </p:nvSpPr>
        <p:spPr bwMode="auto">
          <a:xfrm>
            <a:off x="4026568" y="3855521"/>
            <a:ext cx="4584032" cy="2157185"/>
          </a:xfrm>
          <a:prstGeom prst="roundRect">
            <a:avLst>
              <a:gd name="adj" fmla="val 16667"/>
            </a:avLst>
          </a:prstGeom>
          <a:solidFill>
            <a:schemeClr val="accent1"/>
          </a:solidFill>
          <a:ln w="9525" algn="ctr">
            <a:solidFill>
              <a:schemeClr val="tx1"/>
            </a:solidFill>
            <a:round/>
            <a:headEnd/>
            <a:tailEnd/>
          </a:ln>
        </p:spPr>
        <p:txBody>
          <a:bodyPr/>
          <a:lstStyle/>
          <a:p>
            <a:r>
              <a:rPr lang="en-US" sz="3000" dirty="0">
                <a:cs typeface="Arial" pitchFamily="34" charset="0"/>
              </a:rPr>
              <a:t>ECV requires making two calls to a responsible party prior to requesting a dispatch</a:t>
            </a:r>
          </a:p>
        </p:txBody>
      </p:sp>
      <p:pic>
        <p:nvPicPr>
          <p:cNvPr id="2" name="Picture 1" descr="Logo, company name&#10;&#10;Description automatically generated">
            <a:extLst>
              <a:ext uri="{FF2B5EF4-FFF2-40B4-BE49-F238E27FC236}">
                <a16:creationId xmlns:a16="http://schemas.microsoft.com/office/drawing/2014/main" id="{104D5658-F5AF-1FB0-3450-CF996D6B20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810138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Scale>
                                      <p:cBhvr>
                                        <p:cTn id="7" dur="1000" decel="50000" fill="hold">
                                          <p:stCondLst>
                                            <p:cond delay="0"/>
                                          </p:stCondLst>
                                        </p:cTn>
                                        <p:tgtEl>
                                          <p:spTgt spid="204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4"/>
                                        </p:tgtEl>
                                        <p:attrNameLst>
                                          <p:attrName>ppt_x</p:attrName>
                                          <p:attrName>ppt_y</p:attrName>
                                        </p:attrNameLst>
                                      </p:cBhvr>
                                    </p:animMotion>
                                    <p:animEffect transition="in" filter="fade">
                                      <p:cBhvr>
                                        <p:cTn id="9"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4134" y="1396289"/>
            <a:ext cx="5006336" cy="1325563"/>
          </a:xfrm>
        </p:spPr>
        <p:txBody>
          <a:bodyPr vert="horz" lIns="91440" tIns="45720" rIns="91440" bIns="45720" rtlCol="0" anchor="ctr">
            <a:normAutofit/>
          </a:bodyPr>
          <a:lstStyle/>
          <a:p>
            <a:r>
              <a:rPr lang="en-US" b="0" dirty="0"/>
              <a:t>Cancel False Alarms</a:t>
            </a:r>
          </a:p>
        </p:txBody>
      </p:sp>
      <p:sp>
        <p:nvSpPr>
          <p:cNvPr id="11" name="Freeform: Shape 1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C:\Users\Brad\Documents\FARA\Training &amp; Certification\Online Training\False Alarm Reduction 101\Images\Falsealarm[1].jpg">
            <a:extLst>
              <a:ext uri="{FF2B5EF4-FFF2-40B4-BE49-F238E27FC236}">
                <a16:creationId xmlns:a16="http://schemas.microsoft.com/office/drawing/2014/main" id="{E3913CFC-6EBA-3B6B-E8D4-4138E7835F1E}"/>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l="32092" r="14545" b="-1"/>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000232" y="599325"/>
            <a:ext cx="548640" cy="548640"/>
          </a:xfrm>
          <a:prstGeom prst="ellipse">
            <a:avLst/>
          </a:prstGeom>
          <a:solidFill>
            <a:srgbClr val="4D3648"/>
          </a:solidFill>
        </p:spPr>
        <p:txBody>
          <a:bodyPr vert="horz" lIns="91440" tIns="45720" rIns="91440" bIns="45720" rtlCol="0" anchor="ctr">
            <a:normAutofit/>
          </a:bodyPr>
          <a:lstStyle/>
          <a:p>
            <a:pPr algn="ctr">
              <a:spcAft>
                <a:spcPts val="600"/>
              </a:spcAft>
              <a:defRPr/>
            </a:pPr>
            <a:fld id="{7D2B1549-1322-4C6D-8438-A27A568E9BF2}" type="slidenum">
              <a:rPr lang="en-US" sz="1500">
                <a:solidFill>
                  <a:srgbClr val="FFFFFF"/>
                </a:solidFill>
                <a:latin typeface="Calibri" panose="020F0502020204030204"/>
              </a:rPr>
              <a:pPr algn="ctr">
                <a:spcAft>
                  <a:spcPts val="600"/>
                </a:spcAft>
                <a:defRPr/>
              </a:pPr>
              <a:t>28</a:t>
            </a:fld>
            <a:endParaRPr lang="en-US" sz="1500">
              <a:solidFill>
                <a:srgbClr val="FFFFFF"/>
              </a:solidFill>
              <a:latin typeface="Calibri" panose="020F0502020204030204"/>
            </a:endParaRPr>
          </a:p>
        </p:txBody>
      </p:sp>
      <p:sp>
        <p:nvSpPr>
          <p:cNvPr id="5" name="Content Placeholder 4">
            <a:extLst>
              <a:ext uri="{FF2B5EF4-FFF2-40B4-BE49-F238E27FC236}">
                <a16:creationId xmlns:a16="http://schemas.microsoft.com/office/drawing/2014/main" id="{2BF85AE0-3872-5753-4F14-DF04D8F45727}"/>
              </a:ext>
            </a:extLst>
          </p:cNvPr>
          <p:cNvSpPr>
            <a:spLocks noGrp="1"/>
          </p:cNvSpPr>
          <p:nvPr>
            <p:ph sz="half" idx="2"/>
          </p:nvPr>
        </p:nvSpPr>
        <p:spPr>
          <a:xfrm>
            <a:off x="6638578" y="2871982"/>
            <a:ext cx="5004073" cy="3181684"/>
          </a:xfrm>
        </p:spPr>
        <p:txBody>
          <a:bodyPr vert="horz" lIns="91440" tIns="45720" rIns="91440" bIns="45720" rtlCol="0" anchor="t">
            <a:normAutofit/>
          </a:bodyPr>
          <a:lstStyle/>
          <a:p>
            <a:r>
              <a:rPr lang="en-US" sz="4000" dirty="0"/>
              <a:t>Follow your alarm companies instructions to cancel all false alarms</a:t>
            </a:r>
          </a:p>
          <a:p>
            <a:endParaRPr lang="en-US" sz="1800" dirty="0"/>
          </a:p>
        </p:txBody>
      </p:sp>
      <p:pic>
        <p:nvPicPr>
          <p:cNvPr id="8" name="Picture 7" descr="Logo, company name&#10;&#10;Description automatically generated">
            <a:extLst>
              <a:ext uri="{FF2B5EF4-FFF2-40B4-BE49-F238E27FC236}">
                <a16:creationId xmlns:a16="http://schemas.microsoft.com/office/drawing/2014/main" id="{D496AB0D-B1D5-01B3-2FD1-B35AC02697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914558004"/>
      </p:ext>
    </p:extLst>
  </p:cSld>
  <p:clrMapOvr>
    <a:overrideClrMapping bg1="dk1" tx1="lt1" bg2="dk2" tx2="lt2" accent1="accent1" accent2="accent2" accent3="accent3" accent4="accent4" accent5="accent5" accent6="accent6" hlink="hlink" folHlink="folHlink"/>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b="1" dirty="0"/>
              <a:t>Ask For Help!</a:t>
            </a:r>
          </a:p>
        </p:txBody>
      </p:sp>
      <p:pic>
        <p:nvPicPr>
          <p:cNvPr id="1026" name="Picture 2" descr="C:\Users\Brad\Pictures\Photos\Alarm User\user -tech keypad.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400801" y="2438400"/>
            <a:ext cx="3796545" cy="21913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5"/>
          <p:cNvSpPr>
            <a:spLocks noChangeArrowheads="1"/>
          </p:cNvSpPr>
          <p:nvPr/>
        </p:nvSpPr>
        <p:spPr bwMode="auto">
          <a:xfrm>
            <a:off x="1981200" y="1981200"/>
            <a:ext cx="4267200" cy="3657600"/>
          </a:xfrm>
          <a:prstGeom prst="roundRect">
            <a:avLst>
              <a:gd name="adj" fmla="val 16667"/>
            </a:avLst>
          </a:prstGeom>
          <a:solidFill>
            <a:schemeClr val="accent1"/>
          </a:solidFill>
          <a:ln w="9525" algn="ctr">
            <a:solidFill>
              <a:schemeClr val="tx1"/>
            </a:solidFill>
            <a:round/>
            <a:headEnd/>
            <a:tailEnd/>
          </a:ln>
        </p:spPr>
        <p:txBody>
          <a:bodyPr/>
          <a:lstStyle/>
          <a:p>
            <a:pPr algn="l"/>
            <a:r>
              <a:rPr lang="en-US" sz="3000" dirty="0"/>
              <a:t>Ask your alarm company for help</a:t>
            </a:r>
          </a:p>
          <a:p>
            <a:pPr marL="457200" indent="-457200">
              <a:buFont typeface="Arial" pitchFamily="34" charset="0"/>
              <a:buChar char="•"/>
            </a:pPr>
            <a:r>
              <a:rPr lang="en-US" sz="3000" dirty="0"/>
              <a:t>To train new users</a:t>
            </a:r>
          </a:p>
          <a:p>
            <a:pPr marL="457200" indent="-457200">
              <a:buFont typeface="Arial" pitchFamily="34" charset="0"/>
              <a:buChar char="•"/>
            </a:pPr>
            <a:r>
              <a:rPr lang="en-US" sz="3000" dirty="0"/>
              <a:t>Find the cause for each false alarm</a:t>
            </a:r>
          </a:p>
          <a:p>
            <a:pPr marL="457200" indent="-457200">
              <a:buFont typeface="Arial" pitchFamily="34" charset="0"/>
              <a:buChar char="•"/>
            </a:pPr>
            <a:r>
              <a:rPr lang="en-US" sz="3000" dirty="0"/>
              <a:t>Plan for a new addition or remodel</a:t>
            </a:r>
          </a:p>
        </p:txBody>
      </p:sp>
      <p:sp>
        <p:nvSpPr>
          <p:cNvPr id="3" name="Slide Number Placeholder 2">
            <a:extLst>
              <a:ext uri="{FF2B5EF4-FFF2-40B4-BE49-F238E27FC236}">
                <a16:creationId xmlns:a16="http://schemas.microsoft.com/office/drawing/2014/main" id="{6AD952FF-8882-60DE-1F35-FDC299ADD152}"/>
              </a:ext>
            </a:extLst>
          </p:cNvPr>
          <p:cNvSpPr>
            <a:spLocks noGrp="1"/>
          </p:cNvSpPr>
          <p:nvPr>
            <p:ph type="sldNum" sz="quarter" idx="12"/>
          </p:nvPr>
        </p:nvSpPr>
        <p:spPr/>
        <p:txBody>
          <a:bodyPr/>
          <a:lstStyle/>
          <a:p>
            <a:fld id="{D82C7315-8CD4-486C-8F67-87091EC90089}" type="slidenum">
              <a:rPr lang="en-US" smtClean="0"/>
              <a:t>29</a:t>
            </a:fld>
            <a:endParaRPr lang="en-US"/>
          </a:p>
        </p:txBody>
      </p:sp>
      <p:pic>
        <p:nvPicPr>
          <p:cNvPr id="5" name="Picture 4" descr="Logo, company name&#10;&#10;Description automatically generated">
            <a:extLst>
              <a:ext uri="{FF2B5EF4-FFF2-40B4-BE49-F238E27FC236}">
                <a16:creationId xmlns:a16="http://schemas.microsoft.com/office/drawing/2014/main" id="{0532AE3D-AFDB-6437-51F9-3862196032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018651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0" name="Rectangle 819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4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b="1">
                <a:solidFill>
                  <a:srgbClr val="FFFFFF"/>
                </a:solidFill>
              </a:rPr>
              <a:t>What is a False Alarm?</a:t>
            </a:r>
          </a:p>
        </p:txBody>
      </p:sp>
      <p:sp>
        <p:nvSpPr>
          <p:cNvPr id="8202" name="Rectangle 820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C8482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195" name="Picture 12" descr="C:\Documents and Settings\scouey\Local Settings\Temporary Internet Files\Content.IE5\YLWCMAJC\MP900407480[1].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24256" y="3147892"/>
            <a:ext cx="3067356" cy="26754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ectangle 820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C84828">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194" name="Picture 13" descr="C:\Documents and Settings\scouey\Local Settings\Temporary Internet Files\Content.IE5\TP5F4RMM\MP900178945[1].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138970" y="3618738"/>
            <a:ext cx="3067358" cy="1733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820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401DCBC9-EA96-7428-9AB7-C63C633F9FA6}"/>
              </a:ext>
            </a:extLst>
          </p:cNvPr>
          <p:cNvSpPr>
            <a:spLocks noGrp="1"/>
          </p:cNvSpPr>
          <p:nvPr>
            <p:ph idx="1"/>
          </p:nvPr>
        </p:nvSpPr>
        <p:spPr>
          <a:xfrm>
            <a:off x="7956057" y="762983"/>
            <a:ext cx="3515128" cy="5330923"/>
          </a:xfrm>
        </p:spPr>
        <p:txBody>
          <a:bodyPr anchor="ctr">
            <a:normAutofit/>
          </a:bodyPr>
          <a:lstStyle/>
          <a:p>
            <a:r>
              <a:rPr lang="en-US" sz="2400" b="1">
                <a:solidFill>
                  <a:srgbClr val="FFFFFF"/>
                </a:solidFill>
                <a:cs typeface="Times New Roman" pitchFamily="18" charset="0"/>
              </a:rPr>
              <a:t>False Burglar Alarm - </a:t>
            </a:r>
            <a:r>
              <a:rPr lang="en-US" sz="2400">
                <a:solidFill>
                  <a:srgbClr val="FFFFFF"/>
                </a:solidFill>
                <a:cs typeface="Times New Roman" pitchFamily="18" charset="0"/>
              </a:rPr>
              <a:t>A notification of an alarm to law enforcement when the responding authority finds no evidence of criminal offense or attempted criminal offense</a:t>
            </a:r>
          </a:p>
          <a:p>
            <a:r>
              <a:rPr lang="en-US" sz="2400" b="1">
                <a:solidFill>
                  <a:srgbClr val="FFFFFF"/>
                </a:solidFill>
                <a:cs typeface="Times New Roman" pitchFamily="18" charset="0"/>
              </a:rPr>
              <a:t>False Fire Alarm - </a:t>
            </a:r>
            <a:r>
              <a:rPr lang="en-US" sz="2400">
                <a:solidFill>
                  <a:srgbClr val="FFFFFF"/>
                </a:solidFill>
                <a:cs typeface="Times New Roman" pitchFamily="18" charset="0"/>
              </a:rPr>
              <a:t>A notification of a fire signal, resulting from a cause other than an actual fire</a:t>
            </a:r>
          </a:p>
        </p:txBody>
      </p:sp>
      <p:sp>
        <p:nvSpPr>
          <p:cNvPr id="6" name="Slide Number Placeholder 5">
            <a:extLst>
              <a:ext uri="{FF2B5EF4-FFF2-40B4-BE49-F238E27FC236}">
                <a16:creationId xmlns:a16="http://schemas.microsoft.com/office/drawing/2014/main" id="{F0FF55B2-1603-17DC-FEE0-6E2FE49B1687}"/>
              </a:ext>
            </a:extLst>
          </p:cNvPr>
          <p:cNvSpPr>
            <a:spLocks noGrp="1"/>
          </p:cNvSpPr>
          <p:nvPr>
            <p:ph type="sldNum" sz="quarter" idx="12"/>
          </p:nvPr>
        </p:nvSpPr>
        <p:spPr>
          <a:xfrm>
            <a:off x="10830150" y="6535157"/>
            <a:ext cx="641035" cy="274320"/>
          </a:xfrm>
        </p:spPr>
        <p:txBody>
          <a:bodyPr>
            <a:normAutofit/>
          </a:bodyPr>
          <a:lstStyle/>
          <a:p>
            <a:pPr>
              <a:spcAft>
                <a:spcPts val="600"/>
              </a:spcAft>
            </a:pPr>
            <a:fld id="{A5D3B997-F503-48FB-A8DF-43BFE5A9E602}" type="slidenum">
              <a:rPr lang="en-US" sz="1050">
                <a:solidFill>
                  <a:schemeClr val="tx1">
                    <a:lumMod val="50000"/>
                    <a:lumOff val="50000"/>
                  </a:schemeClr>
                </a:solidFill>
              </a:rPr>
              <a:pPr>
                <a:spcAft>
                  <a:spcPts val="600"/>
                </a:spcAft>
              </a:pPr>
              <a:t>3</a:t>
            </a:fld>
            <a:endParaRPr lang="en-US" sz="1050">
              <a:solidFill>
                <a:schemeClr val="tx1">
                  <a:lumMod val="50000"/>
                  <a:lumOff val="50000"/>
                </a:schemeClr>
              </a:solidFill>
            </a:endParaRPr>
          </a:p>
        </p:txBody>
      </p:sp>
      <p:pic>
        <p:nvPicPr>
          <p:cNvPr id="4" name="Picture 3" descr="Logo, company name&#10;&#10;Description automatically generated">
            <a:extLst>
              <a:ext uri="{FF2B5EF4-FFF2-40B4-BE49-F238E27FC236}">
                <a16:creationId xmlns:a16="http://schemas.microsoft.com/office/drawing/2014/main" id="{AE650DAC-BFB9-E3AA-E473-0105048BB5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50212440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1730"/>
          <a:stretch/>
        </p:blipFill>
        <p:spPr bwMode="auto">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Freeform: Shape 16391">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394" name="Freeform: Shape 16393">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87" name="Title 1"/>
          <p:cNvSpPr>
            <a:spLocks noGrp="1"/>
          </p:cNvSpPr>
          <p:nvPr>
            <p:ph type="title"/>
          </p:nvPr>
        </p:nvSpPr>
        <p:spPr>
          <a:xfrm>
            <a:off x="6801436" y="1396289"/>
            <a:ext cx="4819952" cy="1325563"/>
          </a:xfrm>
        </p:spPr>
        <p:txBody>
          <a:bodyPr vert="horz" lIns="91440" tIns="45720" rIns="91440" bIns="45720" rtlCol="0" anchor="ctr">
            <a:normAutofit/>
          </a:bodyPr>
          <a:lstStyle/>
          <a:p>
            <a:r>
              <a:rPr lang="en-US" b="0"/>
              <a:t>Maintain Your Alarm</a:t>
            </a:r>
          </a:p>
        </p:txBody>
      </p:sp>
      <p:sp>
        <p:nvSpPr>
          <p:cNvPr id="3" name="Slide Number Placeholder 2"/>
          <p:cNvSpPr>
            <a:spLocks noGrp="1"/>
          </p:cNvSpPr>
          <p:nvPr>
            <p:ph type="sldNum" sz="quarter" idx="12"/>
          </p:nvPr>
        </p:nvSpPr>
        <p:spPr>
          <a:xfrm>
            <a:off x="11155090" y="5990275"/>
            <a:ext cx="548640" cy="548640"/>
          </a:xfrm>
          <a:prstGeom prst="ellipse">
            <a:avLst/>
          </a:prstGeom>
          <a:solidFill>
            <a:srgbClr val="3F5256"/>
          </a:solidFill>
        </p:spPr>
        <p:txBody>
          <a:bodyPr vert="horz" lIns="91440" tIns="45720" rIns="91440" bIns="45720" rtlCol="0" anchor="ctr">
            <a:normAutofit/>
          </a:bodyPr>
          <a:lstStyle/>
          <a:p>
            <a:pPr algn="ctr">
              <a:spcAft>
                <a:spcPts val="600"/>
              </a:spcAft>
              <a:defRPr/>
            </a:pPr>
            <a:fld id="{7D2B1549-1322-4C6D-8438-A27A568E9BF2}" type="slidenum">
              <a:rPr lang="en-US" sz="1500">
                <a:solidFill>
                  <a:srgbClr val="FFFFFF"/>
                </a:solidFill>
                <a:latin typeface="Calibri" panose="020F0502020204030204"/>
              </a:rPr>
              <a:pPr algn="ctr">
                <a:spcAft>
                  <a:spcPts val="600"/>
                </a:spcAft>
                <a:defRPr/>
              </a:pPr>
              <a:t>30</a:t>
            </a:fld>
            <a:endParaRPr lang="en-US" sz="1500">
              <a:solidFill>
                <a:srgbClr val="FFFFFF"/>
              </a:solidFill>
              <a:latin typeface="Calibri" panose="020F0502020204030204"/>
            </a:endParaRPr>
          </a:p>
        </p:txBody>
      </p:sp>
      <p:sp>
        <p:nvSpPr>
          <p:cNvPr id="14340" name="Rounded Rectangle 9"/>
          <p:cNvSpPr>
            <a:spLocks noChangeArrowheads="1"/>
          </p:cNvSpPr>
          <p:nvPr/>
        </p:nvSpPr>
        <p:spPr bwMode="auto">
          <a:xfrm>
            <a:off x="6801435" y="2871982"/>
            <a:ext cx="4819951" cy="3181684"/>
          </a:xfrm>
          <a:prstGeom prst="roundRect">
            <a:avLst>
              <a:gd name="adj" fmla="val 16667"/>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3200" dirty="0"/>
              <a:t>Keep your alarm system in proper operating condition</a:t>
            </a:r>
          </a:p>
          <a:p>
            <a:pPr marL="457200" indent="-228600">
              <a:lnSpc>
                <a:spcPct val="90000"/>
              </a:lnSpc>
              <a:spcAft>
                <a:spcPts val="600"/>
              </a:spcAft>
              <a:buFont typeface="Arial" panose="020B0604020202020204" pitchFamily="34" charset="0"/>
              <a:buChar char="•"/>
            </a:pPr>
            <a:r>
              <a:rPr lang="en-US" sz="3200" dirty="0"/>
              <a:t>Upgrade old systems</a:t>
            </a:r>
          </a:p>
        </p:txBody>
      </p:sp>
      <p:pic>
        <p:nvPicPr>
          <p:cNvPr id="2" name="Picture 1" descr="Logo, company name&#10;&#10;Description automatically generated">
            <a:extLst>
              <a:ext uri="{FF2B5EF4-FFF2-40B4-BE49-F238E27FC236}">
                <a16:creationId xmlns:a16="http://schemas.microsoft.com/office/drawing/2014/main" id="{57753D46-34FB-221E-2498-5159A46CC9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02003281"/>
      </p:ext>
    </p:extLst>
  </p:cSld>
  <p:clrMapOvr>
    <a:overrideClrMapping bg1="dk1" tx1="lt1" bg2="dk2" tx2="lt2" accent1="accent1" accent2="accent2" accent3="accent3" accent4="accent4" accent5="accent5" accent6="accent6" hlink="hlink" folHlink="folHlink"/>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2" name="Rectangle 2356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15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6" name="Title 1"/>
          <p:cNvSpPr>
            <a:spLocks noGrp="1"/>
          </p:cNvSpPr>
          <p:nvPr>
            <p:ph type="title"/>
          </p:nvPr>
        </p:nvSpPr>
        <p:spPr>
          <a:xfrm>
            <a:off x="524256" y="491260"/>
            <a:ext cx="6594189" cy="1625210"/>
          </a:xfrm>
        </p:spPr>
        <p:txBody>
          <a:bodyPr>
            <a:normAutofit/>
          </a:bodyPr>
          <a:lstStyle/>
          <a:p>
            <a:r>
              <a:rPr lang="en-US">
                <a:solidFill>
                  <a:srgbClr val="FFFFFF"/>
                </a:solidFill>
              </a:rPr>
              <a:t>Why?</a:t>
            </a:r>
          </a:p>
        </p:txBody>
      </p:sp>
      <p:pic>
        <p:nvPicPr>
          <p:cNvPr id="23555" name="Picture 14" descr="C:\Documents and Settings\scouey\Local Settings\Temporary Internet Files\Content.IE5\W3OUBO2H\MP900402677[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330" r="1" b="1330"/>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817" r="-3" b="-3"/>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2356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85548BF2-A429-58EF-38F4-90506365ABA7}"/>
              </a:ext>
            </a:extLst>
          </p:cNvPr>
          <p:cNvSpPr>
            <a:spLocks noGrp="1"/>
          </p:cNvSpPr>
          <p:nvPr>
            <p:ph idx="1"/>
          </p:nvPr>
        </p:nvSpPr>
        <p:spPr>
          <a:xfrm>
            <a:off x="7957973" y="763523"/>
            <a:ext cx="3511296" cy="5330952"/>
          </a:xfrm>
        </p:spPr>
        <p:txBody>
          <a:bodyPr anchor="ctr">
            <a:normAutofit/>
          </a:bodyPr>
          <a:lstStyle/>
          <a:p>
            <a:pPr marL="457200" indent="-457200">
              <a:buFont typeface="Arial" pitchFamily="34" charset="0"/>
              <a:buChar char="•"/>
            </a:pPr>
            <a:r>
              <a:rPr lang="en-US" sz="3200" dirty="0">
                <a:solidFill>
                  <a:srgbClr val="FFFFFF"/>
                </a:solidFill>
              </a:rPr>
              <a:t>Public safety resources are limited and should never be wasted</a:t>
            </a:r>
          </a:p>
          <a:p>
            <a:pPr marL="457200" indent="-457200">
              <a:buFont typeface="Arial" pitchFamily="34" charset="0"/>
              <a:buChar char="•"/>
            </a:pPr>
            <a:r>
              <a:rPr lang="en-US" sz="3200" dirty="0">
                <a:solidFill>
                  <a:srgbClr val="FFFFFF"/>
                </a:solidFill>
              </a:rPr>
              <a:t>Thousands of hours are spent investigating alarm reports that turn out to be “false alarms”</a:t>
            </a:r>
          </a:p>
        </p:txBody>
      </p:sp>
      <p:sp>
        <p:nvSpPr>
          <p:cNvPr id="23557" name="Slide Number Placeholder 3"/>
          <p:cNvSpPr>
            <a:spLocks noGrp="1"/>
          </p:cNvSpPr>
          <p:nvPr>
            <p:ph type="sldNum" sz="quarter" idx="12"/>
          </p:nvPr>
        </p:nvSpPr>
        <p:spPr>
          <a:xfrm>
            <a:off x="10655806" y="6535157"/>
            <a:ext cx="813463"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22FDD0B-1108-4FE6-91E6-7B21DA1B5A98}" type="slidenum">
              <a:rPr lang="en-US" sz="1050">
                <a:solidFill>
                  <a:schemeClr val="tx1">
                    <a:lumMod val="50000"/>
                    <a:lumOff val="50000"/>
                  </a:schemeClr>
                </a:solidFill>
              </a:rPr>
              <a:pPr>
                <a:spcAft>
                  <a:spcPts val="600"/>
                </a:spcAft>
              </a:pPr>
              <a:t>31</a:t>
            </a:fld>
            <a:endParaRPr lang="en-US" sz="1050">
              <a:solidFill>
                <a:schemeClr val="tx1">
                  <a:lumMod val="50000"/>
                  <a:lumOff val="50000"/>
                </a:schemeClr>
              </a:solidFill>
            </a:endParaRPr>
          </a:p>
        </p:txBody>
      </p:sp>
      <p:pic>
        <p:nvPicPr>
          <p:cNvPr id="16" name="Picture 15" descr="Logo, company name&#10;&#10;Description automatically generated">
            <a:extLst>
              <a:ext uri="{FF2B5EF4-FFF2-40B4-BE49-F238E27FC236}">
                <a16:creationId xmlns:a16="http://schemas.microsoft.com/office/drawing/2014/main" id="{47E37441-74E3-E3C1-535E-84E4DD69ED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Tree>
    <p:extLst>
      <p:ext uri="{BB962C8B-B14F-4D97-AF65-F5344CB8AC3E}">
        <p14:creationId xmlns:p14="http://schemas.microsoft.com/office/powerpoint/2010/main" val="292838693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421C7-41DE-E007-1C12-7458B83EAF3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Remember</a:t>
            </a:r>
          </a:p>
        </p:txBody>
      </p:sp>
      <p:pic>
        <p:nvPicPr>
          <p:cNvPr id="4" name="Content Placeholder 4" descr="A stop sign with black text&#10;&#10;Description automatically generated with low confidence">
            <a:extLst>
              <a:ext uri="{FF2B5EF4-FFF2-40B4-BE49-F238E27FC236}">
                <a16:creationId xmlns:a16="http://schemas.microsoft.com/office/drawing/2014/main" id="{51C48691-E389-D170-A872-5D33D25E83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973222"/>
            <a:ext cx="6780700" cy="4909226"/>
          </a:xfrm>
          <a:prstGeom prst="rect">
            <a:avLst/>
          </a:prstGeom>
        </p:spPr>
      </p:pic>
      <p:sp>
        <p:nvSpPr>
          <p:cNvPr id="5" name="Slide Number Placeholder 4">
            <a:extLst>
              <a:ext uri="{FF2B5EF4-FFF2-40B4-BE49-F238E27FC236}">
                <a16:creationId xmlns:a16="http://schemas.microsoft.com/office/drawing/2014/main" id="{80B0A359-A390-4933-C0CB-77566C9FEE89}"/>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5A92615F-889F-4C08-BF69-BEF13233377D}" type="slidenum">
              <a:rPr lang="en-US">
                <a:solidFill>
                  <a:schemeClr val="tx1">
                    <a:alpha val="80000"/>
                  </a:schemeClr>
                </a:solidFill>
              </a:rPr>
              <a:pPr>
                <a:spcAft>
                  <a:spcPts val="600"/>
                </a:spcAft>
              </a:pPr>
              <a:t>32</a:t>
            </a:fld>
            <a:endParaRPr lang="en-US">
              <a:solidFill>
                <a:schemeClr val="tx1">
                  <a:alpha val="80000"/>
                </a:schemeClr>
              </a:solidFill>
            </a:endParaRPr>
          </a:p>
        </p:txBody>
      </p:sp>
      <p:pic>
        <p:nvPicPr>
          <p:cNvPr id="8" name="Picture 7" descr="Logo, company name&#10;&#10;Description automatically generated">
            <a:extLst>
              <a:ext uri="{FF2B5EF4-FFF2-40B4-BE49-F238E27FC236}">
                <a16:creationId xmlns:a16="http://schemas.microsoft.com/office/drawing/2014/main" id="{F5A02909-3891-9623-28BA-55B96B8DA1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31671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21" name="Group 1332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32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26" name="Rectangle 1332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a:solidFill>
                  <a:srgbClr val="FFFFFF"/>
                </a:solidFill>
                <a:latin typeface="+mj-lt"/>
                <a:ea typeface="+mj-ea"/>
                <a:cs typeface="+mj-cs"/>
              </a:rPr>
              <a:t>Contact Us</a:t>
            </a:r>
          </a:p>
        </p:txBody>
      </p:sp>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1424904" y="2494450"/>
            <a:ext cx="4668205" cy="3563159"/>
          </a:xfrm>
        </p:spPr>
        <p:txBody>
          <a:bodyPr vert="horz" lIns="91440" tIns="45720" rIns="91440" bIns="45720" rtlCol="0">
            <a:normAutofit/>
          </a:bodyPr>
          <a:lstStyle/>
          <a:p>
            <a:pPr marL="0" indent="0" algn="ctr">
              <a:spcAft>
                <a:spcPts val="600"/>
              </a:spcAft>
              <a:buNone/>
            </a:pPr>
            <a:r>
              <a:rPr lang="en-US" sz="2400" b="1" dirty="0"/>
              <a:t>False Alarm Reduction Association</a:t>
            </a:r>
            <a:br>
              <a:rPr lang="en-US" sz="2400" b="1" dirty="0"/>
            </a:br>
            <a:r>
              <a:rPr lang="en-US" sz="2400" dirty="0"/>
              <a:t>10024 Vanderbilt Circle #4</a:t>
            </a:r>
            <a:br>
              <a:rPr lang="en-US" sz="2400" dirty="0"/>
            </a:br>
            <a:r>
              <a:rPr lang="en-US" sz="2400" dirty="0"/>
              <a:t>Rockville MD 20850</a:t>
            </a:r>
          </a:p>
          <a:p>
            <a:pPr marL="0" indent="0" algn="ctr">
              <a:spcAft>
                <a:spcPts val="600"/>
              </a:spcAft>
              <a:buNone/>
            </a:pPr>
            <a:r>
              <a:rPr lang="en-US" sz="2400" dirty="0"/>
              <a:t>301- 519-9237 </a:t>
            </a:r>
          </a:p>
          <a:p>
            <a:pPr marL="0" indent="0" algn="ctr">
              <a:spcAft>
                <a:spcPts val="600"/>
              </a:spcAft>
              <a:buNone/>
            </a:pPr>
            <a:r>
              <a:rPr lang="en-US" sz="2400" dirty="0"/>
              <a:t>Brad Shipp, Executive Director</a:t>
            </a:r>
            <a:br>
              <a:rPr lang="en-US" sz="2400" dirty="0"/>
            </a:br>
            <a:r>
              <a:rPr lang="en-US" sz="2400" dirty="0">
                <a:hlinkClick r:id="rId2"/>
              </a:rPr>
              <a:t>bradshipp@4yoursolution.com</a:t>
            </a:r>
            <a:endParaRPr lang="en-US" sz="2400" dirty="0"/>
          </a:p>
          <a:p>
            <a:pPr marL="0" indent="0" algn="ctr">
              <a:spcAft>
                <a:spcPts val="600"/>
              </a:spcAft>
              <a:buNone/>
            </a:pPr>
            <a:r>
              <a:rPr lang="en-US" sz="2400" dirty="0">
                <a:hlinkClick r:id="rId3"/>
              </a:rPr>
              <a:t>www.faraonline.org</a:t>
            </a:r>
            <a:endParaRPr lang="en-US" sz="2400" dirty="0"/>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098892" y="3355602"/>
            <a:ext cx="4802404" cy="1836919"/>
          </a:xfrm>
          <a:prstGeom prst="rect">
            <a:avLst/>
          </a:prstGeom>
        </p:spPr>
      </p:pic>
      <p:sp>
        <p:nvSpPr>
          <p:cNvPr id="13314" name="Slide Number Placeholder 3"/>
          <p:cNvSpPr>
            <a:spLocks noGrp="1"/>
          </p:cNvSpPr>
          <p:nvPr>
            <p:ph type="sldNum" sz="quarter" idx="12"/>
          </p:nvPr>
        </p:nvSpPr>
        <p:spPr>
          <a:xfrm>
            <a:off x="10707624" y="6382512"/>
            <a:ext cx="685800" cy="320040"/>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3CD6B83C-67E5-43AF-926F-E3AAA8AE0EFE}" type="slidenum">
              <a:rPr lang="en-US" sz="1000">
                <a:solidFill>
                  <a:schemeClr val="tx1">
                    <a:tint val="75000"/>
                  </a:schemeClr>
                </a:solidFill>
                <a:latin typeface="+mn-lt"/>
              </a:rPr>
              <a:pPr eaLnBrk="1" hangingPunct="1">
                <a:spcAft>
                  <a:spcPts val="600"/>
                </a:spcAft>
              </a:pPr>
              <a:t>33</a:t>
            </a:fld>
            <a:endParaRPr lang="en-US" sz="1000">
              <a:solidFill>
                <a:schemeClr val="tx1">
                  <a:tint val="75000"/>
                </a:schemeClr>
              </a:solidFill>
              <a:latin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solidFill>
                  <a:srgbClr val="FF0000"/>
                </a:solidFill>
              </a:rPr>
              <a:t>Impacts of False Alarms</a:t>
            </a:r>
          </a:p>
        </p:txBody>
      </p:sp>
      <p:sp>
        <p:nvSpPr>
          <p:cNvPr id="92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481615D9-9E23-E6B7-DDC3-09D0CACAB79D}"/>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dirty="0"/>
              <a:t>Takes officers and fire fighters away from real emergencies</a:t>
            </a:r>
          </a:p>
          <a:p>
            <a:r>
              <a:rPr lang="en-US" dirty="0"/>
              <a:t>Delay response when you really need it</a:t>
            </a:r>
          </a:p>
          <a:p>
            <a:r>
              <a:rPr lang="en-US" dirty="0"/>
              <a:t>Wastes public resources</a:t>
            </a:r>
          </a:p>
          <a:p>
            <a:endParaRPr lang="en-US" sz="2200" dirty="0"/>
          </a:p>
          <a:p>
            <a:endParaRPr lang="en-US" sz="2200" dirty="0"/>
          </a:p>
        </p:txBody>
      </p:sp>
      <p:pic>
        <p:nvPicPr>
          <p:cNvPr id="6" name="Content Placeholder 5" descr="A picture containing person, standing, outdoor, posing&#10;&#10;Description automatically generated">
            <a:extLst>
              <a:ext uri="{FF2B5EF4-FFF2-40B4-BE49-F238E27FC236}">
                <a16:creationId xmlns:a16="http://schemas.microsoft.com/office/drawing/2014/main" id="{3AAB21DE-37B6-669C-E498-F3F577EF149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4C820A2F-D5B4-507D-B4CF-3F41EF9DD82F}"/>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A5D3B997-F503-48FB-A8DF-43BFE5A9E602}"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pic>
        <p:nvPicPr>
          <p:cNvPr id="4" name="Picture 3" descr="Logo, company name&#10;&#10;Description automatically generated">
            <a:extLst>
              <a:ext uri="{FF2B5EF4-FFF2-40B4-BE49-F238E27FC236}">
                <a16:creationId xmlns:a16="http://schemas.microsoft.com/office/drawing/2014/main" id="{E6E0BF5C-FBEA-46BC-E920-252226B93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8578056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6" name="Rectangle 9225">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9" name="Title 1"/>
          <p:cNvSpPr>
            <a:spLocks noGrp="1"/>
          </p:cNvSpPr>
          <p:nvPr>
            <p:ph type="title"/>
          </p:nvPr>
        </p:nvSpPr>
        <p:spPr>
          <a:xfrm>
            <a:off x="649270" y="4615840"/>
            <a:ext cx="3885141" cy="1526741"/>
          </a:xfrm>
        </p:spPr>
        <p:txBody>
          <a:bodyPr vert="horz" lIns="91440" tIns="45720" rIns="91440" bIns="45720" rtlCol="0" anchor="ctr">
            <a:normAutofit/>
          </a:bodyPr>
          <a:lstStyle/>
          <a:p>
            <a:pPr algn="r"/>
            <a:r>
              <a:rPr lang="en-US" sz="3000" b="0" kern="1200">
                <a:solidFill>
                  <a:schemeClr val="bg1"/>
                </a:solidFill>
                <a:latin typeface="+mj-lt"/>
                <a:ea typeface="+mj-ea"/>
                <a:cs typeface="+mj-cs"/>
              </a:rPr>
              <a:t>False Alarm Effects</a:t>
            </a:r>
          </a:p>
        </p:txBody>
      </p:sp>
      <p:pic>
        <p:nvPicPr>
          <p:cNvPr id="1027" name="Picture 3" descr="C:\Users\Brad\Pictures\Photos\Fire\FireTruckCollision-06.jpg"/>
          <p:cNvPicPr>
            <a:picLocks noChangeAspect="1" noChangeArrowheads="1"/>
          </p:cNvPicPr>
          <p:nvPr/>
        </p:nvPicPr>
        <p:blipFill rotWithShape="1">
          <a:blip r:embed="rId3">
            <a:extLst>
              <a:ext uri="{28A0092B-C50C-407E-A947-70E740481C1C}">
                <a14:useLocalDpi xmlns:a14="http://schemas.microsoft.com/office/drawing/2010/main"/>
              </a:ext>
            </a:extLst>
          </a:blip>
          <a:srcRect l="645"/>
          <a:stretch/>
        </p:blipFill>
        <p:spPr bwMode="auto">
          <a:xfrm>
            <a:off x="393308" y="352931"/>
            <a:ext cx="55594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dia.katu.com/images/patrol_car_crash405.jpg"/>
          <p:cNvPicPr>
            <a:picLocks noChangeAspect="1" noChangeArrowheads="1"/>
          </p:cNvPicPr>
          <p:nvPr/>
        </p:nvPicPr>
        <p:blipFill rotWithShape="1">
          <a:blip r:embed="rId4">
            <a:extLst>
              <a:ext uri="{28A0092B-C50C-407E-A947-70E740481C1C}">
                <a14:useLocalDpi xmlns:a14="http://schemas.microsoft.com/office/drawing/2010/main"/>
              </a:ext>
            </a:extLst>
          </a:blip>
          <a:srcRect t="9884" r="-3" b="-3"/>
          <a:stretch/>
        </p:blipFill>
        <p:spPr bwMode="auto">
          <a:xfrm>
            <a:off x="6251736" y="357013"/>
            <a:ext cx="5546955" cy="3749040"/>
          </a:xfrm>
          <a:prstGeom prst="rect">
            <a:avLst/>
          </a:prstGeom>
          <a:noFill/>
          <a:extLst>
            <a:ext uri="{909E8E84-426E-40DD-AFC4-6F175D3DCCD1}">
              <a14:hiddenFill xmlns:a14="http://schemas.microsoft.com/office/drawing/2010/main">
                <a:solidFill>
                  <a:srgbClr val="FFFFFF"/>
                </a:solidFill>
              </a14:hiddenFill>
            </a:ext>
          </a:extLst>
        </p:spPr>
      </p:pic>
      <p:cxnSp>
        <p:nvCxnSpPr>
          <p:cNvPr id="9228" name="Straight Connector 9227">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9221" name="Rounded Rectangle 4"/>
          <p:cNvSpPr>
            <a:spLocks noChangeArrowheads="1"/>
          </p:cNvSpPr>
          <p:nvPr/>
        </p:nvSpPr>
        <p:spPr bwMode="auto">
          <a:xfrm>
            <a:off x="4945336" y="4615840"/>
            <a:ext cx="6609921" cy="1526741"/>
          </a:xfrm>
          <a:prstGeom prst="roundRect">
            <a:avLst>
              <a:gd name="adj" fmla="val 16667"/>
            </a:avLst>
          </a:prstGeom>
        </p:spPr>
        <p:txBody>
          <a:bodyPr vert="horz" lIns="91440" tIns="45720" rIns="91440" bIns="45720" rtlCol="0" anchor="ctr">
            <a:normAutofit/>
          </a:bodyPr>
          <a:lstStyle/>
          <a:p>
            <a:pPr algn="ctr">
              <a:lnSpc>
                <a:spcPct val="90000"/>
              </a:lnSpc>
              <a:spcAft>
                <a:spcPts val="600"/>
              </a:spcAft>
            </a:pPr>
            <a:r>
              <a:rPr lang="en-US" sz="3200" dirty="0">
                <a:solidFill>
                  <a:schemeClr val="bg1"/>
                </a:solidFill>
              </a:rPr>
              <a:t>Endangers responding authorities and the whole community</a:t>
            </a:r>
          </a:p>
        </p:txBody>
      </p:sp>
      <p:sp>
        <p:nvSpPr>
          <p:cNvPr id="9220" name="Slide Number Placeholder 3"/>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51CB5C6E-EBD8-48AA-9EF1-8C0740578CC2}" type="slidenum">
              <a:rPr lang="en-US" smtClean="0">
                <a:solidFill>
                  <a:schemeClr val="tx1">
                    <a:tint val="75000"/>
                  </a:schemeClr>
                </a:solidFill>
                <a:latin typeface="+mn-lt"/>
              </a:rPr>
              <a:pPr eaLnBrk="1" hangingPunct="1">
                <a:spcAft>
                  <a:spcPts val="600"/>
                </a:spcAft>
              </a:pPr>
              <a:t>5</a:t>
            </a:fld>
            <a:endParaRPr lang="en-US">
              <a:solidFill>
                <a:schemeClr val="tx1">
                  <a:tint val="75000"/>
                </a:schemeClr>
              </a:solidFill>
              <a:latin typeface="+mn-lt"/>
            </a:endParaRPr>
          </a:p>
        </p:txBody>
      </p:sp>
      <p:pic>
        <p:nvPicPr>
          <p:cNvPr id="2" name="Picture 1" descr="Logo, company name&#10;&#10;Description automatically generated">
            <a:extLst>
              <a:ext uri="{FF2B5EF4-FFF2-40B4-BE49-F238E27FC236}">
                <a16:creationId xmlns:a16="http://schemas.microsoft.com/office/drawing/2014/main" id="{AF20F9C7-8CE3-8D8B-B149-1AAB2DFA60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2" name="Rectangle 922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2493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Effects Continued…</a:t>
            </a:r>
          </a:p>
        </p:txBody>
      </p:sp>
      <p:pic>
        <p:nvPicPr>
          <p:cNvPr id="12" name="Picture 23" descr="C:\Documents and Settings\scouey\Local Settings\Temporary Internet Files\Content.IE5\YLWCMAJC\MP900430908[1].jpg">
            <a:extLst>
              <a:ext uri="{FF2B5EF4-FFF2-40B4-BE49-F238E27FC236}">
                <a16:creationId xmlns:a16="http://schemas.microsoft.com/office/drawing/2014/main" id="{2D17570E-9A13-2C04-D94C-4A3BFB68C8F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a:ext>
            </a:extLst>
          </a:blip>
          <a:srcRect l="15007" r="12338" b="-1"/>
          <a:stretch/>
        </p:blipFill>
        <p:spPr>
          <a:xfrm>
            <a:off x="327547" y="2454903"/>
            <a:ext cx="7058306" cy="4080254"/>
          </a:xfrm>
          <a:prstGeom prst="rect">
            <a:avLst/>
          </a:prstGeom>
        </p:spPr>
      </p:pic>
      <p:sp>
        <p:nvSpPr>
          <p:cNvPr id="9227" name="Rectangle 92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033AA658-8B2C-9267-E623-39CBDC4A3206}"/>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3600" dirty="0">
                <a:solidFill>
                  <a:srgbClr val="FFFFFF"/>
                </a:solidFill>
              </a:rPr>
              <a:t>Can lead to neighbors ignoring your alarm when it activates, making you’re alarm system less reliable and credible</a:t>
            </a:r>
            <a:endParaRPr lang="en-US" sz="2000" dirty="0">
              <a:solidFill>
                <a:srgbClr val="FFFFFF"/>
              </a:solidFill>
            </a:endParaRPr>
          </a:p>
        </p:txBody>
      </p:sp>
      <p:sp>
        <p:nvSpPr>
          <p:cNvPr id="9220" name="Slide Number Placeholder 3"/>
          <p:cNvSpPr>
            <a:spLocks noGrp="1"/>
          </p:cNvSpPr>
          <p:nvPr>
            <p:ph type="sldNum" sz="quarter" idx="12"/>
          </p:nvPr>
        </p:nvSpPr>
        <p:spPr>
          <a:xfrm>
            <a:off x="10480391" y="6535157"/>
            <a:ext cx="973667" cy="274320"/>
          </a:xfrm>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defRPr/>
            </a:pPr>
            <a:fld id="{51CB5C6E-EBD8-48AA-9EF1-8C0740578CC2}" type="slidenum">
              <a:rPr lang="en-US" sz="1050">
                <a:solidFill>
                  <a:schemeClr val="tx1">
                    <a:lumMod val="50000"/>
                    <a:lumOff val="50000"/>
                  </a:schemeClr>
                </a:solidFill>
                <a:latin typeface="Calibri" panose="020F0502020204030204"/>
              </a:rPr>
              <a:pPr eaLnBrk="1" hangingPunct="1">
                <a:spcAft>
                  <a:spcPts val="600"/>
                </a:spcAft>
                <a:defRPr/>
              </a:pPr>
              <a:t>6</a:t>
            </a:fld>
            <a:endParaRPr lang="en-US" sz="1050">
              <a:solidFill>
                <a:schemeClr val="tx1">
                  <a:lumMod val="50000"/>
                  <a:lumOff val="50000"/>
                </a:schemeClr>
              </a:solidFill>
              <a:latin typeface="Calibri" panose="020F0502020204030204"/>
            </a:endParaRPr>
          </a:p>
        </p:txBody>
      </p:sp>
      <p:pic>
        <p:nvPicPr>
          <p:cNvPr id="17" name="Picture 16" descr="Logo, company name&#10;&#10;Description automatically generated">
            <a:extLst>
              <a:ext uri="{FF2B5EF4-FFF2-40B4-BE49-F238E27FC236}">
                <a16:creationId xmlns:a16="http://schemas.microsoft.com/office/drawing/2014/main" id="{49ED60EA-43E8-17F3-DB21-27769991DF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4276897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3" name="Rectangle 1025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EE63F7-C4B4-E9DC-FC12-C8B956F35CC4}"/>
              </a:ext>
            </a:extLst>
          </p:cNvPr>
          <p:cNvSpPr>
            <a:spLocks noGrp="1"/>
          </p:cNvSpPr>
          <p:nvPr>
            <p:ph type="title"/>
          </p:nvPr>
        </p:nvSpPr>
        <p:spPr>
          <a:xfrm>
            <a:off x="524256" y="516804"/>
            <a:ext cx="6594189" cy="1625210"/>
          </a:xfrm>
        </p:spPr>
        <p:txBody>
          <a:bodyPr>
            <a:normAutofit/>
          </a:bodyPr>
          <a:lstStyle/>
          <a:p>
            <a:r>
              <a:rPr lang="en-US" dirty="0">
                <a:solidFill>
                  <a:srgbClr val="FFFFFF"/>
                </a:solidFill>
              </a:rPr>
              <a:t>Effects Continued…</a:t>
            </a:r>
          </a:p>
        </p:txBody>
      </p:sp>
      <p:sp>
        <p:nvSpPr>
          <p:cNvPr id="10255" name="Rectangle 1025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7" name="Rectangle 102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2783AE4-2650-C252-CFF6-0897884D92D2}"/>
              </a:ext>
            </a:extLst>
          </p:cNvPr>
          <p:cNvSpPr>
            <a:spLocks noGrp="1"/>
          </p:cNvSpPr>
          <p:nvPr>
            <p:ph idx="1"/>
          </p:nvPr>
        </p:nvSpPr>
        <p:spPr>
          <a:xfrm>
            <a:off x="8029319" y="917725"/>
            <a:ext cx="3424739" cy="4852362"/>
          </a:xfrm>
        </p:spPr>
        <p:txBody>
          <a:bodyPr anchor="ctr">
            <a:normAutofit/>
          </a:bodyPr>
          <a:lstStyle/>
          <a:p>
            <a:r>
              <a:rPr lang="en-US" sz="4000" dirty="0">
                <a:solidFill>
                  <a:srgbClr val="FFFFFF"/>
                </a:solidFill>
              </a:rPr>
              <a:t>May make you reluctant to arm your system, exposing your home to undetected theft</a:t>
            </a:r>
          </a:p>
        </p:txBody>
      </p:sp>
      <p:grpSp>
        <p:nvGrpSpPr>
          <p:cNvPr id="9" name="Group 8">
            <a:extLst>
              <a:ext uri="{FF2B5EF4-FFF2-40B4-BE49-F238E27FC236}">
                <a16:creationId xmlns:a16="http://schemas.microsoft.com/office/drawing/2014/main" id="{590C5834-F2A6-07C7-3B8C-67B51AB8367C}"/>
              </a:ext>
            </a:extLst>
          </p:cNvPr>
          <p:cNvGrpSpPr/>
          <p:nvPr/>
        </p:nvGrpSpPr>
        <p:grpSpPr>
          <a:xfrm>
            <a:off x="2052350" y="2572943"/>
            <a:ext cx="4736361" cy="3646887"/>
            <a:chOff x="2209800" y="1878472"/>
            <a:chExt cx="4091979" cy="3150728"/>
          </a:xfrm>
        </p:grpSpPr>
        <p:sp>
          <p:nvSpPr>
            <p:cNvPr id="10242" name="Cloud Callout 11"/>
            <p:cNvSpPr>
              <a:spLocks noChangeArrowheads="1"/>
            </p:cNvSpPr>
            <p:nvPr/>
          </p:nvSpPr>
          <p:spPr bwMode="auto">
            <a:xfrm>
              <a:off x="3634779" y="1878472"/>
              <a:ext cx="2667000" cy="1676400"/>
            </a:xfrm>
            <a:prstGeom prst="cloudCallout">
              <a:avLst>
                <a:gd name="adj1" fmla="val -20833"/>
                <a:gd name="adj2" fmla="val 62500"/>
              </a:avLst>
            </a:prstGeom>
            <a:solidFill>
              <a:schemeClr val="accent1"/>
            </a:solidFill>
            <a:ln w="9525" algn="ctr">
              <a:solidFill>
                <a:schemeClr val="tx1"/>
              </a:solidFill>
              <a:round/>
              <a:headEnd/>
              <a:tailEnd/>
            </a:ln>
          </p:spPr>
          <p:txBody>
            <a:bodyPr/>
            <a:lstStyle/>
            <a:p>
              <a:endParaRPr lang="en-US"/>
            </a:p>
          </p:txBody>
        </p:sp>
        <p:pic>
          <p:nvPicPr>
            <p:cNvPr id="10247" name="Picture 2" descr="C:\Documents and Settings\scouey\Local Settings\Temporary Internet Files\Content.IE5\TP5F4RMM\MP90043170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07164" y="2146300"/>
              <a:ext cx="1322231"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descr="C:\Documents and Settings\scouey\Local Settings\Temporary Internet Files\Content.IE5\W3OUBO2H\MP90043048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33528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Logo, company name&#10;&#10;Description automatically generated">
            <a:extLst>
              <a:ext uri="{FF2B5EF4-FFF2-40B4-BE49-F238E27FC236}">
                <a16:creationId xmlns:a16="http://schemas.microsoft.com/office/drawing/2014/main" id="{AB591706-6605-84DD-52CB-A3FC640EA9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21294416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4" name="Rectangle 102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B2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9" name="TextBox 8"/>
          <p:cNvSpPr txBox="1">
            <a:spLocks noChangeArrowheads="1"/>
          </p:cNvSpPr>
          <p:nvPr/>
        </p:nvSpPr>
        <p:spPr bwMode="auto">
          <a:xfrm>
            <a:off x="524256" y="491260"/>
            <a:ext cx="6594189" cy="1625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0"/>
              </a:spcBef>
              <a:spcAft>
                <a:spcPts val="600"/>
              </a:spcAft>
            </a:pPr>
            <a:r>
              <a:rPr lang="en-US" sz="4400">
                <a:solidFill>
                  <a:srgbClr val="FFFFFF"/>
                </a:solidFill>
                <a:latin typeface="+mj-lt"/>
                <a:ea typeface="+mj-ea"/>
                <a:cs typeface="+mj-cs"/>
              </a:rPr>
              <a:t>Effects Continued…</a:t>
            </a:r>
          </a:p>
        </p:txBody>
      </p:sp>
      <p:sp>
        <p:nvSpPr>
          <p:cNvPr id="10256" name="Rectangle 10255">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F7B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100" name="Picture 4" descr="C:\Users\Brad\Pictures\FalseAlarm Prevention\alarmfee - Copy.jp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446505" y="2584537"/>
            <a:ext cx="2671940" cy="3635293"/>
          </a:xfrm>
          <a:prstGeom prst="rect">
            <a:avLst/>
          </a:prstGeom>
          <a:noFill/>
          <a:extLst>
            <a:ext uri="{909E8E84-426E-40DD-AFC4-6F175D3DCCD1}">
              <a14:hiddenFill xmlns:a14="http://schemas.microsoft.com/office/drawing/2010/main">
                <a:solidFill>
                  <a:srgbClr val="FFFFFF"/>
                </a:solidFill>
              </a14:hiddenFill>
            </a:ext>
          </a:extLst>
        </p:spPr>
      </p:pic>
      <p:sp>
        <p:nvSpPr>
          <p:cNvPr id="10258" name="Rectangle 10257">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F7B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6" descr="C:\Documents and Settings\scouey\Local Settings\Temporary Internet Files\Content.IE5\7D7ZU2MG\MP900177751[1].jpg"/>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tretch>
            <a:fillRect/>
          </a:stretch>
        </p:blipFill>
        <p:spPr>
          <a:xfrm>
            <a:off x="455913" y="3281575"/>
            <a:ext cx="3067358" cy="2241216"/>
          </a:xfrm>
          <a:prstGeom prst="rect">
            <a:avLst/>
          </a:prstGeom>
          <a:noFill/>
        </p:spPr>
      </p:pic>
      <p:sp>
        <p:nvSpPr>
          <p:cNvPr id="10260" name="Rectangle 1025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5" name="Rounded Rectangle 4"/>
          <p:cNvSpPr>
            <a:spLocks noChangeArrowheads="1"/>
          </p:cNvSpPr>
          <p:nvPr/>
        </p:nvSpPr>
        <p:spPr bwMode="auto">
          <a:xfrm>
            <a:off x="7956057" y="762983"/>
            <a:ext cx="3515128" cy="5330923"/>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600" dirty="0">
                <a:solidFill>
                  <a:srgbClr val="FFFFFF"/>
                </a:solidFill>
              </a:rPr>
              <a:t>Cost time &amp; money</a:t>
            </a:r>
          </a:p>
          <a:p>
            <a:pPr indent="-228600">
              <a:lnSpc>
                <a:spcPct val="90000"/>
              </a:lnSpc>
              <a:spcAft>
                <a:spcPts val="600"/>
              </a:spcAft>
              <a:buFont typeface="Arial" panose="020B0604020202020204" pitchFamily="34" charset="0"/>
              <a:buChar char="•"/>
            </a:pPr>
            <a:endParaRPr lang="en-US" sz="3600" dirty="0">
              <a:solidFill>
                <a:srgbClr val="FFFFFF"/>
              </a:solidFill>
            </a:endParaRPr>
          </a:p>
          <a:p>
            <a:pPr marL="457200" indent="-228600">
              <a:lnSpc>
                <a:spcPct val="90000"/>
              </a:lnSpc>
              <a:spcAft>
                <a:spcPts val="600"/>
              </a:spcAft>
              <a:buFont typeface="Arial" panose="020B0604020202020204" pitchFamily="34" charset="0"/>
              <a:buChar char="•"/>
            </a:pPr>
            <a:r>
              <a:rPr lang="en-US" sz="3600" dirty="0">
                <a:solidFill>
                  <a:srgbClr val="FFFFFF"/>
                </a:solidFill>
              </a:rPr>
              <a:t>False alarm fines</a:t>
            </a:r>
          </a:p>
          <a:p>
            <a:pPr marL="457200" indent="-228600">
              <a:lnSpc>
                <a:spcPct val="90000"/>
              </a:lnSpc>
              <a:spcAft>
                <a:spcPts val="600"/>
              </a:spcAft>
              <a:buFont typeface="Arial" panose="020B0604020202020204" pitchFamily="34" charset="0"/>
              <a:buChar char="•"/>
            </a:pPr>
            <a:r>
              <a:rPr lang="en-US" sz="3600" dirty="0">
                <a:solidFill>
                  <a:srgbClr val="FFFFFF"/>
                </a:solidFill>
              </a:rPr>
              <a:t>Lost time</a:t>
            </a:r>
          </a:p>
          <a:p>
            <a:pPr marL="457200" indent="-228600">
              <a:lnSpc>
                <a:spcPct val="90000"/>
              </a:lnSpc>
              <a:spcAft>
                <a:spcPts val="600"/>
              </a:spcAft>
              <a:buFont typeface="Arial" panose="020B0604020202020204" pitchFamily="34" charset="0"/>
              <a:buChar char="•"/>
            </a:pPr>
            <a:r>
              <a:rPr lang="en-US" sz="3600" dirty="0">
                <a:solidFill>
                  <a:srgbClr val="FFFFFF"/>
                </a:solidFill>
              </a:rPr>
              <a:t>Service charges</a:t>
            </a:r>
          </a:p>
        </p:txBody>
      </p:sp>
      <p:sp>
        <p:nvSpPr>
          <p:cNvPr id="10244" name="Slide Number Placeholder 3"/>
          <p:cNvSpPr>
            <a:spLocks noGrp="1"/>
          </p:cNvSpPr>
          <p:nvPr>
            <p:ph type="sldNum" sz="quarter" idx="12"/>
          </p:nvPr>
        </p:nvSpPr>
        <p:spPr>
          <a:xfrm>
            <a:off x="10830150" y="6535157"/>
            <a:ext cx="641035"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2A0A3E62-A0F0-4A98-9CAF-0FC8281FC1AE}" type="slidenum">
              <a:rPr lang="en-US" sz="1050">
                <a:solidFill>
                  <a:schemeClr val="tx1">
                    <a:lumMod val="50000"/>
                    <a:lumOff val="50000"/>
                  </a:schemeClr>
                </a:solidFill>
                <a:latin typeface="+mn-lt"/>
              </a:rPr>
              <a:pPr eaLnBrk="1" hangingPunct="1">
                <a:spcAft>
                  <a:spcPts val="600"/>
                </a:spcAft>
              </a:pPr>
              <a:t>8</a:t>
            </a:fld>
            <a:endParaRPr lang="en-US" sz="1050">
              <a:solidFill>
                <a:schemeClr val="tx1">
                  <a:lumMod val="50000"/>
                  <a:lumOff val="50000"/>
                </a:schemeClr>
              </a:solidFill>
              <a:latin typeface="+mn-lt"/>
            </a:endParaRPr>
          </a:p>
        </p:txBody>
      </p:sp>
      <p:pic>
        <p:nvPicPr>
          <p:cNvPr id="2" name="Picture 1" descr="Logo, company name&#10;&#10;Description automatically generated">
            <a:extLst>
              <a:ext uri="{FF2B5EF4-FFF2-40B4-BE49-F238E27FC236}">
                <a16:creationId xmlns:a16="http://schemas.microsoft.com/office/drawing/2014/main" id="{338AAF90-851B-204D-E795-1527B7B9F5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86820064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Line 12"/>
          <p:cNvSpPr>
            <a:spLocks noChangeShapeType="1"/>
          </p:cNvSpPr>
          <p:nvPr/>
        </p:nvSpPr>
        <p:spPr bwMode="auto">
          <a:xfrm flipH="1">
            <a:off x="5985092" y="4363079"/>
            <a:ext cx="2962262" cy="545769"/>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1273" name="Text Box 13"/>
          <p:cNvSpPr txBox="1">
            <a:spLocks noChangeArrowheads="1"/>
          </p:cNvSpPr>
          <p:nvPr/>
        </p:nvSpPr>
        <p:spPr bwMode="auto">
          <a:xfrm rot="10800000" flipV="1">
            <a:off x="6381208" y="4908847"/>
            <a:ext cx="2170030" cy="39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r>
              <a:rPr lang="en-US" dirty="0"/>
              <a:t>Police Dispatched</a:t>
            </a:r>
            <a:endParaRPr lang="en-US" dirty="0">
              <a:latin typeface="Times New Roman" pitchFamily="18" charset="0"/>
            </a:endParaRPr>
          </a:p>
        </p:txBody>
      </p:sp>
      <p:sp>
        <p:nvSpPr>
          <p:cNvPr id="11296" name="Text Box 36"/>
          <p:cNvSpPr txBox="1">
            <a:spLocks noChangeArrowheads="1"/>
          </p:cNvSpPr>
          <p:nvPr/>
        </p:nvSpPr>
        <p:spPr bwMode="auto">
          <a:xfrm>
            <a:off x="7410655" y="2073275"/>
            <a:ext cx="920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dirty="0">
              <a:latin typeface="Times New Roman" pitchFamily="18" charset="0"/>
            </a:endParaRPr>
          </a:p>
        </p:txBody>
      </p:sp>
      <p:sp>
        <p:nvSpPr>
          <p:cNvPr id="11302" name="Text Box 42"/>
          <p:cNvSpPr txBox="1">
            <a:spLocks noChangeArrowheads="1"/>
          </p:cNvSpPr>
          <p:nvPr/>
        </p:nvSpPr>
        <p:spPr bwMode="auto">
          <a:xfrm>
            <a:off x="9088439" y="279401"/>
            <a:ext cx="81438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endParaRPr lang="en-US" sz="2200">
              <a:latin typeface="Times New Roman" pitchFamily="18" charset="0"/>
            </a:endParaRPr>
          </a:p>
        </p:txBody>
      </p:sp>
      <p:pic>
        <p:nvPicPr>
          <p:cNvPr id="11305" name="Picture 52" descr="MCTN01166_0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7085" y="4343400"/>
            <a:ext cx="1720177" cy="107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1" descr="C:\Users\Brad\AppData\Local\Microsoft\Windows\Temporary Internet Files\Content.IE5\3HJHH8SA\MC900287591[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05133" y="1820244"/>
            <a:ext cx="1150258" cy="13801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60655" y="3043917"/>
            <a:ext cx="1332162" cy="1004493"/>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56554" y="2209801"/>
            <a:ext cx="1725612" cy="1146009"/>
          </a:xfrm>
          <a:prstGeom prst="rect">
            <a:avLst/>
          </a:prstGeom>
        </p:spPr>
      </p:pic>
      <p:pic>
        <p:nvPicPr>
          <p:cNvPr id="1026" name="Picture 2" descr="http://www.safetysource.com/media/images/photo-psap.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097142" y="2780381"/>
            <a:ext cx="1416280" cy="21284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22582" y="1698488"/>
            <a:ext cx="701819" cy="731997"/>
          </a:xfrm>
          <a:prstGeom prst="rect">
            <a:avLst/>
          </a:prstGeom>
        </p:spPr>
      </p:pic>
      <p:sp>
        <p:nvSpPr>
          <p:cNvPr id="6" name="TextBox 5"/>
          <p:cNvSpPr txBox="1"/>
          <p:nvPr/>
        </p:nvSpPr>
        <p:spPr>
          <a:xfrm>
            <a:off x="1776165" y="3339405"/>
            <a:ext cx="1608197" cy="923330"/>
          </a:xfrm>
          <a:prstGeom prst="rect">
            <a:avLst/>
          </a:prstGeom>
          <a:noFill/>
        </p:spPr>
        <p:txBody>
          <a:bodyPr wrap="none" rtlCol="0">
            <a:spAutoFit/>
          </a:bodyPr>
          <a:lstStyle/>
          <a:p>
            <a:r>
              <a:rPr lang="en-US" dirty="0"/>
              <a:t>Intruder Trips </a:t>
            </a:r>
            <a:br>
              <a:rPr lang="en-US" dirty="0"/>
            </a:br>
            <a:r>
              <a:rPr lang="en-US" dirty="0"/>
              <a:t>Control Panel</a:t>
            </a:r>
            <a:br>
              <a:rPr lang="en-US" dirty="0"/>
            </a:br>
            <a:r>
              <a:rPr lang="en-US" dirty="0"/>
              <a:t>On site</a:t>
            </a:r>
          </a:p>
        </p:txBody>
      </p:sp>
      <p:sp>
        <p:nvSpPr>
          <p:cNvPr id="51" name="TextBox 50"/>
          <p:cNvSpPr txBox="1"/>
          <p:nvPr/>
        </p:nvSpPr>
        <p:spPr>
          <a:xfrm>
            <a:off x="4892819" y="1703943"/>
            <a:ext cx="1569660" cy="369332"/>
          </a:xfrm>
          <a:prstGeom prst="rect">
            <a:avLst/>
          </a:prstGeom>
          <a:noFill/>
        </p:spPr>
        <p:txBody>
          <a:bodyPr wrap="none" rtlCol="0">
            <a:spAutoFit/>
          </a:bodyPr>
          <a:lstStyle/>
          <a:p>
            <a:r>
              <a:rPr lang="en-US" dirty="0"/>
              <a:t>Siren Sounds</a:t>
            </a:r>
          </a:p>
        </p:txBody>
      </p:sp>
      <p:sp>
        <p:nvSpPr>
          <p:cNvPr id="52" name="TextBox 51"/>
          <p:cNvSpPr txBox="1"/>
          <p:nvPr/>
        </p:nvSpPr>
        <p:spPr>
          <a:xfrm>
            <a:off x="6313376" y="3429000"/>
            <a:ext cx="1838965" cy="923330"/>
          </a:xfrm>
          <a:prstGeom prst="rect">
            <a:avLst/>
          </a:prstGeom>
          <a:noFill/>
        </p:spPr>
        <p:txBody>
          <a:bodyPr wrap="none" rtlCol="0">
            <a:spAutoFit/>
          </a:bodyPr>
          <a:lstStyle/>
          <a:p>
            <a:r>
              <a:rPr lang="en-US" dirty="0"/>
              <a:t>Alarm Sent to </a:t>
            </a:r>
            <a:br>
              <a:rPr lang="en-US" dirty="0"/>
            </a:br>
            <a:r>
              <a:rPr lang="en-US" dirty="0"/>
              <a:t>Alarm Company</a:t>
            </a:r>
            <a:br>
              <a:rPr lang="en-US" dirty="0"/>
            </a:br>
            <a:r>
              <a:rPr lang="en-US" dirty="0"/>
              <a:t>Central Station</a:t>
            </a:r>
          </a:p>
        </p:txBody>
      </p:sp>
      <p:sp>
        <p:nvSpPr>
          <p:cNvPr id="53" name="Line 12"/>
          <p:cNvSpPr>
            <a:spLocks noChangeShapeType="1"/>
          </p:cNvSpPr>
          <p:nvPr/>
        </p:nvSpPr>
        <p:spPr bwMode="auto">
          <a:xfrm>
            <a:off x="3155390" y="3043915"/>
            <a:ext cx="686564" cy="295490"/>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54" name="Line 12"/>
          <p:cNvSpPr>
            <a:spLocks noChangeShapeType="1"/>
          </p:cNvSpPr>
          <p:nvPr/>
        </p:nvSpPr>
        <p:spPr bwMode="auto">
          <a:xfrm flipV="1">
            <a:off x="4284108" y="2430484"/>
            <a:ext cx="182491" cy="613431"/>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2"/>
          <p:cNvSpPr>
            <a:spLocks noChangeShapeType="1"/>
          </p:cNvSpPr>
          <p:nvPr/>
        </p:nvSpPr>
        <p:spPr bwMode="auto">
          <a:xfrm flipV="1">
            <a:off x="5292817" y="2780381"/>
            <a:ext cx="984475" cy="559025"/>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2"/>
          <p:cNvSpPr>
            <a:spLocks noChangeShapeType="1"/>
          </p:cNvSpPr>
          <p:nvPr/>
        </p:nvSpPr>
        <p:spPr bwMode="auto">
          <a:xfrm>
            <a:off x="8209458" y="2706508"/>
            <a:ext cx="814096" cy="147745"/>
          </a:xfrm>
          <a:prstGeom prst="line">
            <a:avLst/>
          </a:prstGeom>
          <a:noFill/>
          <a:ln w="50800">
            <a:solidFill>
              <a:srgbClr val="33CC33"/>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6"/>
          <p:cNvSpPr/>
          <p:nvPr/>
        </p:nvSpPr>
        <p:spPr>
          <a:xfrm>
            <a:off x="8850694" y="5129509"/>
            <a:ext cx="1682384" cy="923330"/>
          </a:xfrm>
          <a:prstGeom prst="rect">
            <a:avLst/>
          </a:prstGeom>
        </p:spPr>
        <p:txBody>
          <a:bodyPr wrap="none">
            <a:spAutoFit/>
          </a:bodyPr>
          <a:lstStyle/>
          <a:p>
            <a:r>
              <a:rPr lang="en-US" dirty="0"/>
              <a:t>Alarm Company</a:t>
            </a:r>
            <a:br>
              <a:rPr lang="en-US" dirty="0"/>
            </a:br>
            <a:r>
              <a:rPr lang="en-US" dirty="0"/>
              <a:t>Calls </a:t>
            </a:r>
            <a:br>
              <a:rPr lang="en-US" dirty="0"/>
            </a:br>
            <a:r>
              <a:rPr lang="en-US" dirty="0"/>
              <a:t>Public Safety</a:t>
            </a:r>
          </a:p>
        </p:txBody>
      </p:sp>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15628" y="4363078"/>
            <a:ext cx="1329268" cy="995668"/>
          </a:xfrm>
          <a:prstGeom prst="rect">
            <a:avLst/>
          </a:prstGeom>
        </p:spPr>
      </p:pic>
      <p:sp>
        <p:nvSpPr>
          <p:cNvPr id="9" name="Rectangle 8"/>
          <p:cNvSpPr/>
          <p:nvPr/>
        </p:nvSpPr>
        <p:spPr>
          <a:xfrm>
            <a:off x="1911618" y="5462308"/>
            <a:ext cx="1619919" cy="923330"/>
          </a:xfrm>
          <a:prstGeom prst="rect">
            <a:avLst/>
          </a:prstGeom>
        </p:spPr>
        <p:txBody>
          <a:bodyPr wrap="square">
            <a:spAutoFit/>
          </a:bodyPr>
          <a:lstStyle/>
          <a:p>
            <a:r>
              <a:rPr lang="en-US" dirty="0"/>
              <a:t>Fire Trips </a:t>
            </a:r>
            <a:br>
              <a:rPr lang="en-US" dirty="0"/>
            </a:br>
            <a:r>
              <a:rPr lang="en-US" dirty="0"/>
              <a:t>Control Panel</a:t>
            </a:r>
            <a:br>
              <a:rPr lang="en-US" dirty="0"/>
            </a:br>
            <a:r>
              <a:rPr lang="en-US" dirty="0"/>
              <a:t>On site</a:t>
            </a:r>
          </a:p>
        </p:txBody>
      </p:sp>
      <p:sp>
        <p:nvSpPr>
          <p:cNvPr id="60" name="Line 12"/>
          <p:cNvSpPr>
            <a:spLocks noChangeShapeType="1"/>
          </p:cNvSpPr>
          <p:nvPr/>
        </p:nvSpPr>
        <p:spPr bwMode="auto">
          <a:xfrm flipV="1">
            <a:off x="3307790" y="4191000"/>
            <a:ext cx="534164" cy="457199"/>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61" name="Line 12"/>
          <p:cNvSpPr>
            <a:spLocks noChangeShapeType="1"/>
          </p:cNvSpPr>
          <p:nvPr/>
        </p:nvSpPr>
        <p:spPr bwMode="auto">
          <a:xfrm flipV="1">
            <a:off x="5289754" y="3274272"/>
            <a:ext cx="1066800" cy="459528"/>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62" name="Line 12"/>
          <p:cNvSpPr>
            <a:spLocks noChangeShapeType="1"/>
          </p:cNvSpPr>
          <p:nvPr/>
        </p:nvSpPr>
        <p:spPr bwMode="auto">
          <a:xfrm flipV="1">
            <a:off x="4557845" y="2430483"/>
            <a:ext cx="182491" cy="613431"/>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63" name="Line 12"/>
          <p:cNvSpPr>
            <a:spLocks noChangeShapeType="1"/>
          </p:cNvSpPr>
          <p:nvPr/>
        </p:nvSpPr>
        <p:spPr bwMode="auto">
          <a:xfrm>
            <a:off x="8209458" y="3200400"/>
            <a:ext cx="814096" cy="228601"/>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64" name="Line 12"/>
          <p:cNvSpPr>
            <a:spLocks noChangeShapeType="1"/>
          </p:cNvSpPr>
          <p:nvPr/>
        </p:nvSpPr>
        <p:spPr bwMode="auto">
          <a:xfrm flipH="1">
            <a:off x="5670754" y="4908847"/>
            <a:ext cx="3578784" cy="1143992"/>
          </a:xfrm>
          <a:prstGeom prst="line">
            <a:avLst/>
          </a:prstGeom>
          <a:noFill/>
          <a:ln w="50800">
            <a:solidFill>
              <a:srgbClr val="FF0000"/>
            </a:solidFill>
            <a:prstDash val="dash"/>
            <a:round/>
            <a:headEnd type="none"/>
            <a:tailEnd type="stealth" w="lg" len="lg"/>
          </a:ln>
          <a:extLst>
            <a:ext uri="{909E8E84-426E-40DD-AFC4-6F175D3DCCD1}">
              <a14:hiddenFill xmlns:a14="http://schemas.microsoft.com/office/drawing/2010/main">
                <a:noFill/>
              </a14:hiddenFill>
            </a:ext>
          </a:extLst>
        </p:spPr>
        <p:txBody>
          <a:bodyPr wrap="none" anchor="ctr"/>
          <a:lstStyle/>
          <a:p>
            <a:endParaRPr lang="en-US"/>
          </a:p>
        </p:txBody>
      </p:sp>
      <p:pic>
        <p:nvPicPr>
          <p:cNvPr id="1028" name="Picture 4" descr="C:\Users\Brad\AppData\Local\Microsoft\Windows\Temporary Internet Files\Content.IE5\HCPMOREV\MC900318282[1].wm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41954" y="5486401"/>
            <a:ext cx="1676096" cy="730563"/>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13"/>
          <p:cNvSpPr txBox="1">
            <a:spLocks noChangeArrowheads="1"/>
          </p:cNvSpPr>
          <p:nvPr/>
        </p:nvSpPr>
        <p:spPr bwMode="auto">
          <a:xfrm rot="10800000" flipV="1">
            <a:off x="6679613" y="5687557"/>
            <a:ext cx="1723005" cy="56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09575" eaLnBrk="0" hangingPunct="0">
              <a:defRPr>
                <a:solidFill>
                  <a:schemeClr val="tx1"/>
                </a:solidFill>
                <a:latin typeface="Arial" pitchFamily="34" charset="0"/>
              </a:defRPr>
            </a:lvl1pPr>
            <a:lvl2pPr marL="742950" indent="-285750" defTabSz="409575" eaLnBrk="0" hangingPunct="0">
              <a:defRPr>
                <a:solidFill>
                  <a:schemeClr val="tx1"/>
                </a:solidFill>
                <a:latin typeface="Arial" pitchFamily="34" charset="0"/>
              </a:defRPr>
            </a:lvl2pPr>
            <a:lvl3pPr marL="1143000" indent="-228600" defTabSz="409575" eaLnBrk="0" hangingPunct="0">
              <a:defRPr>
                <a:solidFill>
                  <a:schemeClr val="tx1"/>
                </a:solidFill>
                <a:latin typeface="Arial" pitchFamily="34" charset="0"/>
              </a:defRPr>
            </a:lvl3pPr>
            <a:lvl4pPr marL="1600200" indent="-228600" defTabSz="409575" eaLnBrk="0" hangingPunct="0">
              <a:defRPr>
                <a:solidFill>
                  <a:schemeClr val="tx1"/>
                </a:solidFill>
                <a:latin typeface="Arial" pitchFamily="34" charset="0"/>
              </a:defRPr>
            </a:lvl4pPr>
            <a:lvl5pPr marL="2057400" indent="-228600" defTabSz="409575" eaLnBrk="0" hangingPunct="0">
              <a:defRPr>
                <a:solidFill>
                  <a:schemeClr val="tx1"/>
                </a:solidFill>
                <a:latin typeface="Arial" pitchFamily="34" charset="0"/>
              </a:defRPr>
            </a:lvl5pPr>
            <a:lvl6pPr marL="2514600" indent="-228600" algn="ctr" defTabSz="409575" eaLnBrk="0" fontAlgn="base" hangingPunct="0">
              <a:spcBef>
                <a:spcPct val="0"/>
              </a:spcBef>
              <a:spcAft>
                <a:spcPct val="0"/>
              </a:spcAft>
              <a:defRPr>
                <a:solidFill>
                  <a:schemeClr val="tx1"/>
                </a:solidFill>
                <a:latin typeface="Arial" pitchFamily="34" charset="0"/>
              </a:defRPr>
            </a:lvl6pPr>
            <a:lvl7pPr marL="2971800" indent="-228600" algn="ctr" defTabSz="409575" eaLnBrk="0" fontAlgn="base" hangingPunct="0">
              <a:spcBef>
                <a:spcPct val="0"/>
              </a:spcBef>
              <a:spcAft>
                <a:spcPct val="0"/>
              </a:spcAft>
              <a:defRPr>
                <a:solidFill>
                  <a:schemeClr val="tx1"/>
                </a:solidFill>
                <a:latin typeface="Arial" pitchFamily="34" charset="0"/>
              </a:defRPr>
            </a:lvl7pPr>
            <a:lvl8pPr marL="3429000" indent="-228600" algn="ctr" defTabSz="409575" eaLnBrk="0" fontAlgn="base" hangingPunct="0">
              <a:spcBef>
                <a:spcPct val="0"/>
              </a:spcBef>
              <a:spcAft>
                <a:spcPct val="0"/>
              </a:spcAft>
              <a:defRPr>
                <a:solidFill>
                  <a:schemeClr val="tx1"/>
                </a:solidFill>
                <a:latin typeface="Arial" pitchFamily="34" charset="0"/>
              </a:defRPr>
            </a:lvl8pPr>
            <a:lvl9pPr marL="3886200" indent="-228600" algn="ctr" defTabSz="409575" eaLnBrk="0" fontAlgn="base" hangingPunct="0">
              <a:spcBef>
                <a:spcPct val="0"/>
              </a:spcBef>
              <a:spcAft>
                <a:spcPct val="0"/>
              </a:spcAft>
              <a:defRPr>
                <a:solidFill>
                  <a:schemeClr val="tx1"/>
                </a:solidFill>
                <a:latin typeface="Arial" pitchFamily="34" charset="0"/>
              </a:defRPr>
            </a:lvl9pPr>
          </a:lstStyle>
          <a:p>
            <a:pPr eaLnBrk="1" hangingPunct="1">
              <a:buClr>
                <a:srgbClr val="000000"/>
              </a:buClr>
              <a:buSzPct val="90000"/>
              <a:buFont typeface="Monotype Sorts"/>
              <a:buNone/>
            </a:pPr>
            <a:r>
              <a:rPr lang="en-US" dirty="0"/>
              <a:t>Fire </a:t>
            </a:r>
            <a:br>
              <a:rPr lang="en-US" dirty="0"/>
            </a:br>
            <a:r>
              <a:rPr lang="en-US" dirty="0"/>
              <a:t>Dispatched</a:t>
            </a:r>
            <a:endParaRPr lang="en-US" dirty="0">
              <a:latin typeface="Times New Roman" pitchFamily="18" charset="0"/>
            </a:endParaRPr>
          </a:p>
        </p:txBody>
      </p:sp>
      <p:sp>
        <p:nvSpPr>
          <p:cNvPr id="10" name="Title 9">
            <a:extLst>
              <a:ext uri="{FF2B5EF4-FFF2-40B4-BE49-F238E27FC236}">
                <a16:creationId xmlns:a16="http://schemas.microsoft.com/office/drawing/2014/main" id="{4BDF00A4-C1E3-5BF3-FD89-E073D2E9E1AA}"/>
              </a:ext>
            </a:extLst>
          </p:cNvPr>
          <p:cNvSpPr>
            <a:spLocks noGrp="1"/>
          </p:cNvSpPr>
          <p:nvPr>
            <p:ph type="title"/>
          </p:nvPr>
        </p:nvSpPr>
        <p:spPr>
          <a:solidFill>
            <a:srgbClr val="FFC000"/>
          </a:solidFill>
        </p:spPr>
        <p:txBody>
          <a:bodyPr>
            <a:normAutofit/>
          </a:bodyPr>
          <a:lstStyle/>
          <a:p>
            <a:r>
              <a:rPr lang="en-US" sz="4800" b="1" dirty="0"/>
              <a:t>The Alarm Process</a:t>
            </a:r>
          </a:p>
        </p:txBody>
      </p:sp>
      <p:sp>
        <p:nvSpPr>
          <p:cNvPr id="11" name="Slide Number Placeholder 10"/>
          <p:cNvSpPr>
            <a:spLocks noGrp="1"/>
          </p:cNvSpPr>
          <p:nvPr>
            <p:ph type="sldNum" sz="quarter" idx="12"/>
          </p:nvPr>
        </p:nvSpPr>
        <p:spPr/>
        <p:txBody>
          <a:bodyPr/>
          <a:lstStyle/>
          <a:p>
            <a:fld id="{7D2B1549-1322-4C6D-8438-A27A568E9BF2}" type="slidenum">
              <a:rPr lang="en-US" smtClean="0"/>
              <a:pPr/>
              <a:t>9</a:t>
            </a:fld>
            <a:endParaRPr lang="en-US" dirty="0"/>
          </a:p>
        </p:txBody>
      </p:sp>
      <p:pic>
        <p:nvPicPr>
          <p:cNvPr id="16" name="Picture 15" descr="Logo, company name&#10;&#10;Description automatically generated">
            <a:extLst>
              <a:ext uri="{FF2B5EF4-FFF2-40B4-BE49-F238E27FC236}">
                <a16:creationId xmlns:a16="http://schemas.microsoft.com/office/drawing/2014/main" id="{96BC70C0-1E34-312D-67A0-763DC85E8A3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cSld>
  <p:clrMapOvr>
    <a:masterClrMapping/>
  </p:clrMapOvr>
  <p:transition advTm="8532">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2501</Words>
  <Application>Microsoft Office PowerPoint</Application>
  <PresentationFormat>Widescreen</PresentationFormat>
  <Paragraphs>263</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Monotype Sorts</vt:lpstr>
      <vt:lpstr>Times New Roman</vt:lpstr>
      <vt:lpstr>Wingdings</vt:lpstr>
      <vt:lpstr>Office Theme</vt:lpstr>
      <vt:lpstr>FALSE ALARM PREVENTION FOR YOUR HOME</vt:lpstr>
      <vt:lpstr>Introduction</vt:lpstr>
      <vt:lpstr>What is a False Alarm?</vt:lpstr>
      <vt:lpstr>Impacts of False Alarms</vt:lpstr>
      <vt:lpstr>False Alarm Effects</vt:lpstr>
      <vt:lpstr>Effects Continued…</vt:lpstr>
      <vt:lpstr>Effects Continued…</vt:lpstr>
      <vt:lpstr>PowerPoint Presentation</vt:lpstr>
      <vt:lpstr>The Alarm Process</vt:lpstr>
      <vt:lpstr>Common Causes of False Alarms…</vt:lpstr>
      <vt:lpstr>More Common Causes</vt:lpstr>
      <vt:lpstr>More Common Causes</vt:lpstr>
      <vt:lpstr>More Common Causes</vt:lpstr>
      <vt:lpstr>Another...</vt:lpstr>
      <vt:lpstr>And a Few More...</vt:lpstr>
      <vt:lpstr>Last but not Least...</vt:lpstr>
      <vt:lpstr>False Alarm Prevention Tips for Residential Alarms</vt:lpstr>
      <vt:lpstr>Before You Activate</vt:lpstr>
      <vt:lpstr>Before You Activate</vt:lpstr>
      <vt:lpstr>Before Turning on your Alarm System when leaving…</vt:lpstr>
      <vt:lpstr>Before Turning on your Alarm System when leaving… </vt:lpstr>
      <vt:lpstr>Keep Clear of Motion Detectors </vt:lpstr>
      <vt:lpstr>Training is Important! </vt:lpstr>
      <vt:lpstr>Identify the Cause</vt:lpstr>
      <vt:lpstr>Notify your alarm company …</vt:lpstr>
      <vt:lpstr>Update Your Alarm Company</vt:lpstr>
      <vt:lpstr>Request ECV!</vt:lpstr>
      <vt:lpstr>Cancel False Alarms</vt:lpstr>
      <vt:lpstr>Ask For Help!</vt:lpstr>
      <vt:lpstr>Maintain Your Alarm</vt:lpstr>
      <vt:lpstr>Why?</vt:lpstr>
      <vt:lpstr>Remember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ALARM PREVENTION FOR YOUR HOME</dc:title>
  <dc:creator>Brad Shipp</dc:creator>
  <cp:lastModifiedBy>Brad Shipp</cp:lastModifiedBy>
  <cp:revision>8</cp:revision>
  <dcterms:created xsi:type="dcterms:W3CDTF">2023-01-20T23:12:58Z</dcterms:created>
  <dcterms:modified xsi:type="dcterms:W3CDTF">2023-01-21T20:49:16Z</dcterms:modified>
</cp:coreProperties>
</file>