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79" r:id="rId3"/>
    <p:sldId id="381" r:id="rId4"/>
    <p:sldId id="382" r:id="rId5"/>
    <p:sldId id="383" r:id="rId6"/>
    <p:sldId id="327" r:id="rId7"/>
    <p:sldId id="319" r:id="rId8"/>
    <p:sldId id="328" r:id="rId9"/>
    <p:sldId id="384" r:id="rId10"/>
    <p:sldId id="385" r:id="rId11"/>
    <p:sldId id="386" r:id="rId12"/>
    <p:sldId id="387" r:id="rId13"/>
    <p:sldId id="388" r:id="rId14"/>
    <p:sldId id="370" r:id="rId15"/>
    <p:sldId id="325" r:id="rId16"/>
    <p:sldId id="326" r:id="rId17"/>
    <p:sldId id="389" r:id="rId18"/>
    <p:sldId id="363" r:id="rId19"/>
    <p:sldId id="347" r:id="rId20"/>
    <p:sldId id="373" r:id="rId21"/>
    <p:sldId id="390" r:id="rId22"/>
    <p:sldId id="374" r:id="rId23"/>
    <p:sldId id="376" r:id="rId24"/>
    <p:sldId id="349" r:id="rId25"/>
    <p:sldId id="371" r:id="rId26"/>
    <p:sldId id="375" r:id="rId27"/>
    <p:sldId id="350" r:id="rId28"/>
    <p:sldId id="391" r:id="rId29"/>
    <p:sldId id="377" r:id="rId30"/>
    <p:sldId id="366" r:id="rId31"/>
    <p:sldId id="353" r:id="rId32"/>
    <p:sldId id="354" r:id="rId33"/>
    <p:sldId id="372" r:id="rId34"/>
    <p:sldId id="360" r:id="rId35"/>
    <p:sldId id="392" r:id="rId36"/>
    <p:sldId id="3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2054" y="55"/>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360F0-2C79-4259-9F50-236EA536E860}"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E18A8527-3FA6-4794-B8BC-2137597BFB33}">
      <dgm:prSet/>
      <dgm:spPr/>
      <dgm:t>
        <a:bodyPr/>
        <a:lstStyle/>
        <a:p>
          <a:r>
            <a:rPr lang="en-US" dirty="0"/>
            <a:t>Takes officers and fire fighters away from real emergencies</a:t>
          </a:r>
        </a:p>
      </dgm:t>
    </dgm:pt>
    <dgm:pt modelId="{D2A14E97-CAB5-4785-B98B-4BDE545520BA}" type="parTrans" cxnId="{3EB1EC6D-99A7-4986-8533-93846BB2F032}">
      <dgm:prSet/>
      <dgm:spPr/>
      <dgm:t>
        <a:bodyPr/>
        <a:lstStyle/>
        <a:p>
          <a:endParaRPr lang="en-US"/>
        </a:p>
      </dgm:t>
    </dgm:pt>
    <dgm:pt modelId="{00618378-EC1C-4D70-BF88-C856A9C46E2F}" type="sibTrans" cxnId="{3EB1EC6D-99A7-4986-8533-93846BB2F032}">
      <dgm:prSet/>
      <dgm:spPr/>
      <dgm:t>
        <a:bodyPr/>
        <a:lstStyle/>
        <a:p>
          <a:endParaRPr lang="en-US"/>
        </a:p>
      </dgm:t>
    </dgm:pt>
    <dgm:pt modelId="{C8C76CF9-8B10-4143-A234-C28E7E89EB1D}">
      <dgm:prSet/>
      <dgm:spPr/>
      <dgm:t>
        <a:bodyPr/>
        <a:lstStyle/>
        <a:p>
          <a:r>
            <a:rPr lang="en-US"/>
            <a:t>Delay response when you really need it</a:t>
          </a:r>
        </a:p>
      </dgm:t>
    </dgm:pt>
    <dgm:pt modelId="{34A90958-28C1-4BB4-968D-88F72FFAB657}" type="parTrans" cxnId="{293F9258-8F69-49F2-A3DE-21248E7E0E09}">
      <dgm:prSet/>
      <dgm:spPr/>
      <dgm:t>
        <a:bodyPr/>
        <a:lstStyle/>
        <a:p>
          <a:endParaRPr lang="en-US"/>
        </a:p>
      </dgm:t>
    </dgm:pt>
    <dgm:pt modelId="{637AF16A-2749-453C-9499-A135F6F2A78B}" type="sibTrans" cxnId="{293F9258-8F69-49F2-A3DE-21248E7E0E09}">
      <dgm:prSet/>
      <dgm:spPr/>
      <dgm:t>
        <a:bodyPr/>
        <a:lstStyle/>
        <a:p>
          <a:endParaRPr lang="en-US"/>
        </a:p>
      </dgm:t>
    </dgm:pt>
    <dgm:pt modelId="{3E0BF823-9AA1-4688-AD29-8BAFDBED59C8}">
      <dgm:prSet/>
      <dgm:spPr/>
      <dgm:t>
        <a:bodyPr/>
        <a:lstStyle/>
        <a:p>
          <a:r>
            <a:rPr lang="en-US"/>
            <a:t>Wastes public resources</a:t>
          </a:r>
        </a:p>
      </dgm:t>
    </dgm:pt>
    <dgm:pt modelId="{F9AC5131-E8E6-44E9-A5E6-929D296DB412}" type="parTrans" cxnId="{E0F169AA-6828-45D9-AADE-B52410E0AD45}">
      <dgm:prSet/>
      <dgm:spPr/>
      <dgm:t>
        <a:bodyPr/>
        <a:lstStyle/>
        <a:p>
          <a:endParaRPr lang="en-US"/>
        </a:p>
      </dgm:t>
    </dgm:pt>
    <dgm:pt modelId="{D6F2BB1D-80D4-4EBC-8ED5-C709643D95FE}" type="sibTrans" cxnId="{E0F169AA-6828-45D9-AADE-B52410E0AD45}">
      <dgm:prSet/>
      <dgm:spPr/>
      <dgm:t>
        <a:bodyPr/>
        <a:lstStyle/>
        <a:p>
          <a:endParaRPr lang="en-US"/>
        </a:p>
      </dgm:t>
    </dgm:pt>
    <dgm:pt modelId="{E6FB4DC9-CA96-4FFB-90A2-0AD774E1DAA9}" type="pres">
      <dgm:prSet presAssocID="{851360F0-2C79-4259-9F50-236EA536E860}" presName="Name0" presStyleCnt="0">
        <dgm:presLayoutVars>
          <dgm:dir/>
          <dgm:animLvl val="lvl"/>
          <dgm:resizeHandles val="exact"/>
        </dgm:presLayoutVars>
      </dgm:prSet>
      <dgm:spPr/>
    </dgm:pt>
    <dgm:pt modelId="{93023F03-2520-481C-AF83-4683470027EE}" type="pres">
      <dgm:prSet presAssocID="{E18A8527-3FA6-4794-B8BC-2137597BFB33}" presName="linNode" presStyleCnt="0"/>
      <dgm:spPr/>
    </dgm:pt>
    <dgm:pt modelId="{CD46CA52-74F9-4C7C-A7ED-3A15D1EA06E1}" type="pres">
      <dgm:prSet presAssocID="{E18A8527-3FA6-4794-B8BC-2137597BFB33}" presName="parentText" presStyleLbl="node1" presStyleIdx="0" presStyleCnt="3" custScaleX="277778">
        <dgm:presLayoutVars>
          <dgm:chMax val="1"/>
          <dgm:bulletEnabled val="1"/>
        </dgm:presLayoutVars>
      </dgm:prSet>
      <dgm:spPr/>
    </dgm:pt>
    <dgm:pt modelId="{1455414A-AC48-4F80-A2EC-1DA7F6422D57}" type="pres">
      <dgm:prSet presAssocID="{00618378-EC1C-4D70-BF88-C856A9C46E2F}" presName="sp" presStyleCnt="0"/>
      <dgm:spPr/>
    </dgm:pt>
    <dgm:pt modelId="{C67E9A87-7C8A-4979-AAEC-EFFE34A7CFCE}" type="pres">
      <dgm:prSet presAssocID="{C8C76CF9-8B10-4143-A234-C28E7E89EB1D}" presName="linNode" presStyleCnt="0"/>
      <dgm:spPr/>
    </dgm:pt>
    <dgm:pt modelId="{197B255D-E8E2-4A42-9F11-5E86F0427B04}" type="pres">
      <dgm:prSet presAssocID="{C8C76CF9-8B10-4143-A234-C28E7E89EB1D}" presName="parentText" presStyleLbl="node1" presStyleIdx="1" presStyleCnt="3" custScaleX="277778">
        <dgm:presLayoutVars>
          <dgm:chMax val="1"/>
          <dgm:bulletEnabled val="1"/>
        </dgm:presLayoutVars>
      </dgm:prSet>
      <dgm:spPr/>
    </dgm:pt>
    <dgm:pt modelId="{CCF5F162-7A60-4436-A8F2-E89C17BFEF06}" type="pres">
      <dgm:prSet presAssocID="{637AF16A-2749-453C-9499-A135F6F2A78B}" presName="sp" presStyleCnt="0"/>
      <dgm:spPr/>
    </dgm:pt>
    <dgm:pt modelId="{C1637C93-6CF3-47C1-B27D-8662468BC6F8}" type="pres">
      <dgm:prSet presAssocID="{3E0BF823-9AA1-4688-AD29-8BAFDBED59C8}" presName="linNode" presStyleCnt="0"/>
      <dgm:spPr/>
    </dgm:pt>
    <dgm:pt modelId="{46C95864-5B55-4950-9373-EF2D080321B8}" type="pres">
      <dgm:prSet presAssocID="{3E0BF823-9AA1-4688-AD29-8BAFDBED59C8}" presName="parentText" presStyleLbl="node1" presStyleIdx="2" presStyleCnt="3" custScaleX="277778">
        <dgm:presLayoutVars>
          <dgm:chMax val="1"/>
          <dgm:bulletEnabled val="1"/>
        </dgm:presLayoutVars>
      </dgm:prSet>
      <dgm:spPr/>
    </dgm:pt>
  </dgm:ptLst>
  <dgm:cxnLst>
    <dgm:cxn modelId="{77A30205-6A88-40F8-96C7-9A343A2F6ACE}" type="presOf" srcId="{851360F0-2C79-4259-9F50-236EA536E860}" destId="{E6FB4DC9-CA96-4FFB-90A2-0AD774E1DAA9}" srcOrd="0" destOrd="0" presId="urn:microsoft.com/office/officeart/2005/8/layout/vList5"/>
    <dgm:cxn modelId="{1D38AF16-3193-423C-AA04-7562C7A0DAD4}" type="presOf" srcId="{E18A8527-3FA6-4794-B8BC-2137597BFB33}" destId="{CD46CA52-74F9-4C7C-A7ED-3A15D1EA06E1}" srcOrd="0" destOrd="0" presId="urn:microsoft.com/office/officeart/2005/8/layout/vList5"/>
    <dgm:cxn modelId="{3EB1EC6D-99A7-4986-8533-93846BB2F032}" srcId="{851360F0-2C79-4259-9F50-236EA536E860}" destId="{E18A8527-3FA6-4794-B8BC-2137597BFB33}" srcOrd="0" destOrd="0" parTransId="{D2A14E97-CAB5-4785-B98B-4BDE545520BA}" sibTransId="{00618378-EC1C-4D70-BF88-C856A9C46E2F}"/>
    <dgm:cxn modelId="{293F9258-8F69-49F2-A3DE-21248E7E0E09}" srcId="{851360F0-2C79-4259-9F50-236EA536E860}" destId="{C8C76CF9-8B10-4143-A234-C28E7E89EB1D}" srcOrd="1" destOrd="0" parTransId="{34A90958-28C1-4BB4-968D-88F72FFAB657}" sibTransId="{637AF16A-2749-453C-9499-A135F6F2A78B}"/>
    <dgm:cxn modelId="{1204C599-745C-4A6F-B740-D0AD33571C9B}" type="presOf" srcId="{3E0BF823-9AA1-4688-AD29-8BAFDBED59C8}" destId="{46C95864-5B55-4950-9373-EF2D080321B8}" srcOrd="0" destOrd="0" presId="urn:microsoft.com/office/officeart/2005/8/layout/vList5"/>
    <dgm:cxn modelId="{E0F169AA-6828-45D9-AADE-B52410E0AD45}" srcId="{851360F0-2C79-4259-9F50-236EA536E860}" destId="{3E0BF823-9AA1-4688-AD29-8BAFDBED59C8}" srcOrd="2" destOrd="0" parTransId="{F9AC5131-E8E6-44E9-A5E6-929D296DB412}" sibTransId="{D6F2BB1D-80D4-4EBC-8ED5-C709643D95FE}"/>
    <dgm:cxn modelId="{2B0665F7-74C6-4D58-BF20-358B09018969}" type="presOf" srcId="{C8C76CF9-8B10-4143-A234-C28E7E89EB1D}" destId="{197B255D-E8E2-4A42-9F11-5E86F0427B04}" srcOrd="0" destOrd="0" presId="urn:microsoft.com/office/officeart/2005/8/layout/vList5"/>
    <dgm:cxn modelId="{11579DBB-97C5-4FE4-A743-E130F4E2D017}" type="presParOf" srcId="{E6FB4DC9-CA96-4FFB-90A2-0AD774E1DAA9}" destId="{93023F03-2520-481C-AF83-4683470027EE}" srcOrd="0" destOrd="0" presId="urn:microsoft.com/office/officeart/2005/8/layout/vList5"/>
    <dgm:cxn modelId="{E31EDB29-01E9-4E86-9BFF-34452F86697B}" type="presParOf" srcId="{93023F03-2520-481C-AF83-4683470027EE}" destId="{CD46CA52-74F9-4C7C-A7ED-3A15D1EA06E1}" srcOrd="0" destOrd="0" presId="urn:microsoft.com/office/officeart/2005/8/layout/vList5"/>
    <dgm:cxn modelId="{F754C028-6F05-4B65-917B-88A604CAFA31}" type="presParOf" srcId="{E6FB4DC9-CA96-4FFB-90A2-0AD774E1DAA9}" destId="{1455414A-AC48-4F80-A2EC-1DA7F6422D57}" srcOrd="1" destOrd="0" presId="urn:microsoft.com/office/officeart/2005/8/layout/vList5"/>
    <dgm:cxn modelId="{08F539B2-0C16-41B4-A34A-44E79053E3AE}" type="presParOf" srcId="{E6FB4DC9-CA96-4FFB-90A2-0AD774E1DAA9}" destId="{C67E9A87-7C8A-4979-AAEC-EFFE34A7CFCE}" srcOrd="2" destOrd="0" presId="urn:microsoft.com/office/officeart/2005/8/layout/vList5"/>
    <dgm:cxn modelId="{563278D8-F019-407A-A3DC-8933A197E6C1}" type="presParOf" srcId="{C67E9A87-7C8A-4979-AAEC-EFFE34A7CFCE}" destId="{197B255D-E8E2-4A42-9F11-5E86F0427B04}" srcOrd="0" destOrd="0" presId="urn:microsoft.com/office/officeart/2005/8/layout/vList5"/>
    <dgm:cxn modelId="{295D1756-3474-4915-B717-FD56CA642374}" type="presParOf" srcId="{E6FB4DC9-CA96-4FFB-90A2-0AD774E1DAA9}" destId="{CCF5F162-7A60-4436-A8F2-E89C17BFEF06}" srcOrd="3" destOrd="0" presId="urn:microsoft.com/office/officeart/2005/8/layout/vList5"/>
    <dgm:cxn modelId="{0F15A51A-324A-41AA-A592-591FFB731B08}" type="presParOf" srcId="{E6FB4DC9-CA96-4FFB-90A2-0AD774E1DAA9}" destId="{C1637C93-6CF3-47C1-B27D-8662468BC6F8}" srcOrd="4" destOrd="0" presId="urn:microsoft.com/office/officeart/2005/8/layout/vList5"/>
    <dgm:cxn modelId="{570CF9E4-495E-4B11-8D77-99D3CB5A19D9}" type="presParOf" srcId="{C1637C93-6CF3-47C1-B27D-8662468BC6F8}" destId="{46C95864-5B55-4950-9373-EF2D080321B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0E1BADA-2BFC-46FD-AF78-7C21C96A757A}">
      <dgm:prSet phldrT="[Text]"/>
      <dgm:spPr>
        <a:solidFill>
          <a:schemeClr val="accent1"/>
        </a:solidFill>
      </dgm:spPr>
      <dgm:t>
        <a:bodyPr/>
        <a:lstStyle/>
        <a:p>
          <a:r>
            <a:rPr lang="en-US" dirty="0">
              <a:solidFill>
                <a:schemeClr val="tx1"/>
              </a:solidFill>
            </a:rPr>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dgm:spPr>
        <a:solidFill>
          <a:schemeClr val="accent1"/>
        </a:solidFill>
      </dgm:spPr>
      <dgm:t>
        <a:bodyPr/>
        <a:lstStyle/>
        <a:p>
          <a:r>
            <a:rPr lang="en-US" dirty="0">
              <a:solidFill>
                <a:schemeClr val="tx1"/>
              </a:solidFill>
            </a:rPr>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71388260-8BEF-42C5-8BBD-ADAE1B7348A1}" type="pres">
      <dgm:prSet presAssocID="{AB3D5D3F-E608-4947-BA83-85590F80D0BA}" presName="diagram" presStyleCnt="0">
        <dgm:presLayoutVars>
          <dgm:dir/>
          <dgm:resizeHandles val="exact"/>
        </dgm:presLayoutVars>
      </dgm:prSet>
      <dgm:spPr/>
    </dgm:pt>
    <dgm:pt modelId="{88E0E6B3-EE6E-4563-9AAF-9299A2869A66}" type="pres">
      <dgm:prSet presAssocID="{70E1BADA-2BFC-46FD-AF78-7C21C96A757A}" presName="node" presStyleLbl="node1" presStyleIdx="0" presStyleCnt="2" custScaleX="117963">
        <dgm:presLayoutVars>
          <dgm:bulletEnabled val="1"/>
        </dgm:presLayoutVars>
      </dgm:prSet>
      <dgm:spPr/>
    </dgm:pt>
    <dgm:pt modelId="{BB977889-5499-43A0-9E64-C91BAA9EC0FB}" type="pres">
      <dgm:prSet presAssocID="{B352CBE5-9C34-4C89-B3C7-7F31A85A6FA3}" presName="sibTrans" presStyleCnt="0"/>
      <dgm:spPr/>
    </dgm:pt>
    <dgm:pt modelId="{8DA4A3F2-6249-44DF-91C6-145C399C25BA}" type="pres">
      <dgm:prSet presAssocID="{E15C519A-1D30-4E14-904E-910AC6D8C830}" presName="node" presStyleLbl="node1" presStyleIdx="1" presStyleCnt="2" custScaleX="117164">
        <dgm:presLayoutVars>
          <dgm:bulletEnabled val="1"/>
        </dgm:presLayoutVars>
      </dgm:prSet>
      <dgm:spPr/>
    </dgm:pt>
  </dgm:ptLst>
  <dgm:cxnLst>
    <dgm:cxn modelId="{E23E5F1D-8BFE-4BD8-B390-691059BE77C5}" type="presOf" srcId="{AB3D5D3F-E608-4947-BA83-85590F80D0BA}" destId="{71388260-8BEF-42C5-8BBD-ADAE1B7348A1}" srcOrd="0" destOrd="0" presId="urn:microsoft.com/office/officeart/2005/8/layout/default"/>
    <dgm:cxn modelId="{9BE6414C-D190-4499-A533-5F3429486D33}" type="presOf" srcId="{70E1BADA-2BFC-46FD-AF78-7C21C96A757A}" destId="{88E0E6B3-EE6E-4563-9AAF-9299A2869A66}" srcOrd="0" destOrd="0" presId="urn:microsoft.com/office/officeart/2005/8/layout/default"/>
    <dgm:cxn modelId="{EE2FD994-DF4B-46AA-929E-76C18341D82B}" srcId="{AB3D5D3F-E608-4947-BA83-85590F80D0BA}" destId="{E15C519A-1D30-4E14-904E-910AC6D8C830}" srcOrd="1" destOrd="0" parTransId="{19856EED-08D7-482A-A8D8-64ED443FD001}" sibTransId="{5B20D942-FC18-4664-8E4B-1AF1F7B7F801}"/>
    <dgm:cxn modelId="{517F14C0-44C9-4FA1-A163-208290876151}" srcId="{AB3D5D3F-E608-4947-BA83-85590F80D0BA}" destId="{70E1BADA-2BFC-46FD-AF78-7C21C96A757A}" srcOrd="0" destOrd="0" parTransId="{D9E2C041-385E-4BE4-BA6A-FD68A6AF57B1}" sibTransId="{B352CBE5-9C34-4C89-B3C7-7F31A85A6FA3}"/>
    <dgm:cxn modelId="{FAC1DDDC-1582-4834-8936-93FF6A069A2E}" type="presOf" srcId="{E15C519A-1D30-4E14-904E-910AC6D8C830}" destId="{8DA4A3F2-6249-44DF-91C6-145C399C25BA}" srcOrd="0" destOrd="0" presId="urn:microsoft.com/office/officeart/2005/8/layout/default"/>
    <dgm:cxn modelId="{F6B435F5-9820-440A-AF2F-07588F724045}" type="presParOf" srcId="{71388260-8BEF-42C5-8BBD-ADAE1B7348A1}" destId="{88E0E6B3-EE6E-4563-9AAF-9299A2869A66}" srcOrd="0" destOrd="0" presId="urn:microsoft.com/office/officeart/2005/8/layout/default"/>
    <dgm:cxn modelId="{67A177C0-2ED8-48C3-B131-C00D57D004C4}" type="presParOf" srcId="{71388260-8BEF-42C5-8BBD-ADAE1B7348A1}" destId="{BB977889-5499-43A0-9E64-C91BAA9EC0FB}" srcOrd="1" destOrd="0" presId="urn:microsoft.com/office/officeart/2005/8/layout/default"/>
    <dgm:cxn modelId="{80435C90-836A-4548-9B5F-D17AFA9A2DDF}" type="presParOf" srcId="{71388260-8BEF-42C5-8BBD-ADAE1B7348A1}" destId="{8DA4A3F2-6249-44DF-91C6-145C399C25B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BAFC1-5FAB-490D-B66C-E49A726E40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A9C6AA-B593-446F-B3A9-986486FBC6EB}">
      <dgm:prSet/>
      <dgm:spPr/>
      <dgm:t>
        <a:bodyPr/>
        <a:lstStyle/>
        <a:p>
          <a:r>
            <a:rPr lang="en-US"/>
            <a:t>Before you test your system</a:t>
          </a:r>
        </a:p>
      </dgm:t>
    </dgm:pt>
    <dgm:pt modelId="{96FA46F5-1693-43BE-958E-2CE95C8942FD}" type="parTrans" cxnId="{506CD91C-4A5C-444F-B671-15580C7A1679}">
      <dgm:prSet/>
      <dgm:spPr/>
      <dgm:t>
        <a:bodyPr/>
        <a:lstStyle/>
        <a:p>
          <a:endParaRPr lang="en-US"/>
        </a:p>
      </dgm:t>
    </dgm:pt>
    <dgm:pt modelId="{A545ECCA-1A6F-44F7-B74C-7A4906BA7463}" type="sibTrans" cxnId="{506CD91C-4A5C-444F-B671-15580C7A1679}">
      <dgm:prSet/>
      <dgm:spPr/>
      <dgm:t>
        <a:bodyPr/>
        <a:lstStyle/>
        <a:p>
          <a:endParaRPr lang="en-US"/>
        </a:p>
      </dgm:t>
    </dgm:pt>
    <dgm:pt modelId="{06EAB15D-5C66-40E5-8B52-FD771C58D8D5}">
      <dgm:prSet/>
      <dgm:spPr/>
      <dgm:t>
        <a:bodyPr/>
        <a:lstStyle/>
        <a:p>
          <a:r>
            <a:rPr lang="en-US"/>
            <a:t>If your system is not working properly</a:t>
          </a:r>
        </a:p>
      </dgm:t>
    </dgm:pt>
    <dgm:pt modelId="{CACF3381-629C-4CBD-94CC-7B36184AF67B}" type="parTrans" cxnId="{8F241419-4F8E-4978-966B-22473932E1AF}">
      <dgm:prSet/>
      <dgm:spPr/>
      <dgm:t>
        <a:bodyPr/>
        <a:lstStyle/>
        <a:p>
          <a:endParaRPr lang="en-US"/>
        </a:p>
      </dgm:t>
    </dgm:pt>
    <dgm:pt modelId="{B2C58EBE-3806-4772-A0C9-352E1E2A8F1D}" type="sibTrans" cxnId="{8F241419-4F8E-4978-966B-22473932E1AF}">
      <dgm:prSet/>
      <dgm:spPr/>
      <dgm:t>
        <a:bodyPr/>
        <a:lstStyle/>
        <a:p>
          <a:endParaRPr lang="en-US"/>
        </a:p>
      </dgm:t>
    </dgm:pt>
    <dgm:pt modelId="{E25021FB-79BB-4980-BFA2-C62A4A8EE87E}">
      <dgm:prSet/>
      <dgm:spPr/>
      <dgm:t>
        <a:bodyPr/>
        <a:lstStyle/>
        <a:p>
          <a:r>
            <a:rPr lang="en-US"/>
            <a:t>If you plan to remodel or install new wiring of any kind (network, telephone, DSL, VoIP, etc.)</a:t>
          </a:r>
        </a:p>
      </dgm:t>
    </dgm:pt>
    <dgm:pt modelId="{ABEA9483-FA7B-4485-852E-B7174E570175}" type="parTrans" cxnId="{EA3C70CB-547D-4C29-AC7C-CAF7CDF2FDAE}">
      <dgm:prSet/>
      <dgm:spPr/>
      <dgm:t>
        <a:bodyPr/>
        <a:lstStyle/>
        <a:p>
          <a:endParaRPr lang="en-US"/>
        </a:p>
      </dgm:t>
    </dgm:pt>
    <dgm:pt modelId="{DED35724-9032-40C2-9536-DB149F29776B}" type="sibTrans" cxnId="{EA3C70CB-547D-4C29-AC7C-CAF7CDF2FDAE}">
      <dgm:prSet/>
      <dgm:spPr/>
      <dgm:t>
        <a:bodyPr/>
        <a:lstStyle/>
        <a:p>
          <a:endParaRPr lang="en-US"/>
        </a:p>
      </dgm:t>
    </dgm:pt>
    <dgm:pt modelId="{DBE01338-3AE7-4C31-84F4-1FF70EAA8B6B}" type="pres">
      <dgm:prSet presAssocID="{BC9BAFC1-5FAB-490D-B66C-E49A726E40E8}" presName="linear" presStyleCnt="0">
        <dgm:presLayoutVars>
          <dgm:animLvl val="lvl"/>
          <dgm:resizeHandles val="exact"/>
        </dgm:presLayoutVars>
      </dgm:prSet>
      <dgm:spPr/>
    </dgm:pt>
    <dgm:pt modelId="{ED989A5E-9D6C-4696-A509-A306633671B4}" type="pres">
      <dgm:prSet presAssocID="{00A9C6AA-B593-446F-B3A9-986486FBC6EB}" presName="parentText" presStyleLbl="node1" presStyleIdx="0" presStyleCnt="3">
        <dgm:presLayoutVars>
          <dgm:chMax val="0"/>
          <dgm:bulletEnabled val="1"/>
        </dgm:presLayoutVars>
      </dgm:prSet>
      <dgm:spPr/>
    </dgm:pt>
    <dgm:pt modelId="{36478553-FA19-406B-8840-4FA4814F9F1E}" type="pres">
      <dgm:prSet presAssocID="{A545ECCA-1A6F-44F7-B74C-7A4906BA7463}" presName="spacer" presStyleCnt="0"/>
      <dgm:spPr/>
    </dgm:pt>
    <dgm:pt modelId="{3C0FE931-3A3C-452F-9600-0C648700FDB2}" type="pres">
      <dgm:prSet presAssocID="{06EAB15D-5C66-40E5-8B52-FD771C58D8D5}" presName="parentText" presStyleLbl="node1" presStyleIdx="1" presStyleCnt="3" custLinFactNeighborX="649" custLinFactNeighborY="-61451">
        <dgm:presLayoutVars>
          <dgm:chMax val="0"/>
          <dgm:bulletEnabled val="1"/>
        </dgm:presLayoutVars>
      </dgm:prSet>
      <dgm:spPr/>
    </dgm:pt>
    <dgm:pt modelId="{4151D1A3-54C1-4B9C-9358-44FB9A4CA679}" type="pres">
      <dgm:prSet presAssocID="{B2C58EBE-3806-4772-A0C9-352E1E2A8F1D}" presName="spacer" presStyleCnt="0"/>
      <dgm:spPr/>
    </dgm:pt>
    <dgm:pt modelId="{99FFEE6B-FC6D-4CDF-8347-A05DDEA6DEBC}" type="pres">
      <dgm:prSet presAssocID="{E25021FB-79BB-4980-BFA2-C62A4A8EE87E}" presName="parentText" presStyleLbl="node1" presStyleIdx="2" presStyleCnt="3">
        <dgm:presLayoutVars>
          <dgm:chMax val="0"/>
          <dgm:bulletEnabled val="1"/>
        </dgm:presLayoutVars>
      </dgm:prSet>
      <dgm:spPr/>
    </dgm:pt>
  </dgm:ptLst>
  <dgm:cxnLst>
    <dgm:cxn modelId="{8F241419-4F8E-4978-966B-22473932E1AF}" srcId="{BC9BAFC1-5FAB-490D-B66C-E49A726E40E8}" destId="{06EAB15D-5C66-40E5-8B52-FD771C58D8D5}" srcOrd="1" destOrd="0" parTransId="{CACF3381-629C-4CBD-94CC-7B36184AF67B}" sibTransId="{B2C58EBE-3806-4772-A0C9-352E1E2A8F1D}"/>
    <dgm:cxn modelId="{506CD91C-4A5C-444F-B671-15580C7A1679}" srcId="{BC9BAFC1-5FAB-490D-B66C-E49A726E40E8}" destId="{00A9C6AA-B593-446F-B3A9-986486FBC6EB}" srcOrd="0" destOrd="0" parTransId="{96FA46F5-1693-43BE-958E-2CE95C8942FD}" sibTransId="{A545ECCA-1A6F-44F7-B74C-7A4906BA7463}"/>
    <dgm:cxn modelId="{7605474C-BA54-4EA3-859D-030F24EEA0D6}" type="presOf" srcId="{00A9C6AA-B593-446F-B3A9-986486FBC6EB}" destId="{ED989A5E-9D6C-4696-A509-A306633671B4}" srcOrd="0" destOrd="0" presId="urn:microsoft.com/office/officeart/2005/8/layout/vList2"/>
    <dgm:cxn modelId="{18B98C52-361A-4FF4-8748-DF6EE5D1DEFC}" type="presOf" srcId="{BC9BAFC1-5FAB-490D-B66C-E49A726E40E8}" destId="{DBE01338-3AE7-4C31-84F4-1FF70EAA8B6B}" srcOrd="0" destOrd="0" presId="urn:microsoft.com/office/officeart/2005/8/layout/vList2"/>
    <dgm:cxn modelId="{26B83E9C-6D05-40BD-9F49-746DFF8699AE}" type="presOf" srcId="{E25021FB-79BB-4980-BFA2-C62A4A8EE87E}" destId="{99FFEE6B-FC6D-4CDF-8347-A05DDEA6DEBC}" srcOrd="0" destOrd="0" presId="urn:microsoft.com/office/officeart/2005/8/layout/vList2"/>
    <dgm:cxn modelId="{B3BBADB9-1AF2-4E1E-8EF9-5379457E67F2}" type="presOf" srcId="{06EAB15D-5C66-40E5-8B52-FD771C58D8D5}" destId="{3C0FE931-3A3C-452F-9600-0C648700FDB2}" srcOrd="0" destOrd="0" presId="urn:microsoft.com/office/officeart/2005/8/layout/vList2"/>
    <dgm:cxn modelId="{EA3C70CB-547D-4C29-AC7C-CAF7CDF2FDAE}" srcId="{BC9BAFC1-5FAB-490D-B66C-E49A726E40E8}" destId="{E25021FB-79BB-4980-BFA2-C62A4A8EE87E}" srcOrd="2" destOrd="0" parTransId="{ABEA9483-FA7B-4485-852E-B7174E570175}" sibTransId="{DED35724-9032-40C2-9536-DB149F29776B}"/>
    <dgm:cxn modelId="{4827EE18-53A0-4055-88B0-5190FE4D0B2E}" type="presParOf" srcId="{DBE01338-3AE7-4C31-84F4-1FF70EAA8B6B}" destId="{ED989A5E-9D6C-4696-A509-A306633671B4}" srcOrd="0" destOrd="0" presId="urn:microsoft.com/office/officeart/2005/8/layout/vList2"/>
    <dgm:cxn modelId="{55272953-6443-4414-B355-B6968FC4FC02}" type="presParOf" srcId="{DBE01338-3AE7-4C31-84F4-1FF70EAA8B6B}" destId="{36478553-FA19-406B-8840-4FA4814F9F1E}" srcOrd="1" destOrd="0" presId="urn:microsoft.com/office/officeart/2005/8/layout/vList2"/>
    <dgm:cxn modelId="{A4007FA1-6BCC-4905-BDBB-2D70CDBAE444}" type="presParOf" srcId="{DBE01338-3AE7-4C31-84F4-1FF70EAA8B6B}" destId="{3C0FE931-3A3C-452F-9600-0C648700FDB2}" srcOrd="2" destOrd="0" presId="urn:microsoft.com/office/officeart/2005/8/layout/vList2"/>
    <dgm:cxn modelId="{555E9EB2-AC3B-45B3-A946-31B26CCC0281}" type="presParOf" srcId="{DBE01338-3AE7-4C31-84F4-1FF70EAA8B6B}" destId="{4151D1A3-54C1-4B9C-9358-44FB9A4CA679}" srcOrd="3" destOrd="0" presId="urn:microsoft.com/office/officeart/2005/8/layout/vList2"/>
    <dgm:cxn modelId="{EA2571EA-0188-4EB5-850E-74B2C46B4905}" type="presParOf" srcId="{DBE01338-3AE7-4C31-84F4-1FF70EAA8B6B}" destId="{99FFEE6B-FC6D-4CDF-8347-A05DDEA6DE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93A1C-CE92-434B-BA4E-D4D6BC0392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720F24-B9B1-4355-9142-36EDAAC5C9DC}">
      <dgm:prSet/>
      <dgm:spPr/>
      <dgm:t>
        <a:bodyPr/>
        <a:lstStyle/>
        <a:p>
          <a:r>
            <a:rPr lang="en-US" u="sng"/>
            <a:t>Do Not </a:t>
          </a:r>
          <a:r>
            <a:rPr lang="en-US"/>
            <a:t>dispatch public safety on </a:t>
          </a:r>
        </a:p>
      </dgm:t>
    </dgm:pt>
    <dgm:pt modelId="{F08D284E-377A-4D8A-A791-6FD4E36113A7}" type="parTrans" cxnId="{D01A8965-7F69-47DC-AF96-72518AB20492}">
      <dgm:prSet/>
      <dgm:spPr/>
      <dgm:t>
        <a:bodyPr/>
        <a:lstStyle/>
        <a:p>
          <a:endParaRPr lang="en-US"/>
        </a:p>
      </dgm:t>
    </dgm:pt>
    <dgm:pt modelId="{F098F94D-5C67-43A2-B942-C8DD6C1AB072}" type="sibTrans" cxnId="{D01A8965-7F69-47DC-AF96-72518AB20492}">
      <dgm:prSet/>
      <dgm:spPr/>
      <dgm:t>
        <a:bodyPr/>
        <a:lstStyle/>
        <a:p>
          <a:endParaRPr lang="en-US"/>
        </a:p>
      </dgm:t>
    </dgm:pt>
    <dgm:pt modelId="{2C99555B-27E7-4AC0-84B1-49D7DCB11CE1}">
      <dgm:prSet/>
      <dgm:spPr/>
      <dgm:t>
        <a:bodyPr/>
        <a:lstStyle/>
        <a:p>
          <a:r>
            <a:rPr lang="en-US"/>
            <a:t>Power outages</a:t>
          </a:r>
        </a:p>
      </dgm:t>
    </dgm:pt>
    <dgm:pt modelId="{4FF5D973-41DA-4709-9DDC-36C01BF2C8D4}" type="parTrans" cxnId="{9C82918E-4EFB-43D8-A14B-96E2B05B3808}">
      <dgm:prSet/>
      <dgm:spPr/>
      <dgm:t>
        <a:bodyPr/>
        <a:lstStyle/>
        <a:p>
          <a:endParaRPr lang="en-US"/>
        </a:p>
      </dgm:t>
    </dgm:pt>
    <dgm:pt modelId="{14B15717-4008-4D06-8D30-04784DF353E8}" type="sibTrans" cxnId="{9C82918E-4EFB-43D8-A14B-96E2B05B3808}">
      <dgm:prSet/>
      <dgm:spPr/>
      <dgm:t>
        <a:bodyPr/>
        <a:lstStyle/>
        <a:p>
          <a:endParaRPr lang="en-US"/>
        </a:p>
      </dgm:t>
    </dgm:pt>
    <dgm:pt modelId="{799E6C2C-993C-4F25-9FA9-12172C9E4D40}">
      <dgm:prSet/>
      <dgm:spPr/>
      <dgm:t>
        <a:bodyPr/>
        <a:lstStyle/>
        <a:p>
          <a:r>
            <a:rPr lang="en-US"/>
            <a:t>Weather related signals</a:t>
          </a:r>
        </a:p>
      </dgm:t>
    </dgm:pt>
    <dgm:pt modelId="{632416E1-632F-45E2-BB5C-04142FE9E683}" type="parTrans" cxnId="{6D78E2ED-FA85-4BFB-B509-3B4670D73EAE}">
      <dgm:prSet/>
      <dgm:spPr/>
      <dgm:t>
        <a:bodyPr/>
        <a:lstStyle/>
        <a:p>
          <a:endParaRPr lang="en-US"/>
        </a:p>
      </dgm:t>
    </dgm:pt>
    <dgm:pt modelId="{D6CCC412-B7B0-4F06-AFBA-25A6FA12B8AB}" type="sibTrans" cxnId="{6D78E2ED-FA85-4BFB-B509-3B4670D73EAE}">
      <dgm:prSet/>
      <dgm:spPr/>
      <dgm:t>
        <a:bodyPr/>
        <a:lstStyle/>
        <a:p>
          <a:endParaRPr lang="en-US"/>
        </a:p>
      </dgm:t>
    </dgm:pt>
    <dgm:pt modelId="{E4394F90-AACC-4D64-8CC1-08EDA050DD12}">
      <dgm:prSet/>
      <dgm:spPr/>
      <dgm:t>
        <a:bodyPr/>
        <a:lstStyle/>
        <a:p>
          <a:r>
            <a:rPr lang="en-US"/>
            <a:t>Low battery signals</a:t>
          </a:r>
        </a:p>
      </dgm:t>
    </dgm:pt>
    <dgm:pt modelId="{860ED9EE-0C4C-4465-B04D-C650988B0BA5}" type="parTrans" cxnId="{00413B79-C212-426B-9187-4F5E2765FA18}">
      <dgm:prSet/>
      <dgm:spPr/>
      <dgm:t>
        <a:bodyPr/>
        <a:lstStyle/>
        <a:p>
          <a:endParaRPr lang="en-US"/>
        </a:p>
      </dgm:t>
    </dgm:pt>
    <dgm:pt modelId="{94DCDD4E-D677-4448-8AE8-5DF0705DDF06}" type="sibTrans" cxnId="{00413B79-C212-426B-9187-4F5E2765FA18}">
      <dgm:prSet/>
      <dgm:spPr/>
      <dgm:t>
        <a:bodyPr/>
        <a:lstStyle/>
        <a:p>
          <a:endParaRPr lang="en-US"/>
        </a:p>
      </dgm:t>
    </dgm:pt>
    <dgm:pt modelId="{D4B13D28-E34E-4BA5-AD70-9DAF90324413}">
      <dgm:prSet/>
      <dgm:spPr/>
      <dgm:t>
        <a:bodyPr/>
        <a:lstStyle/>
        <a:p>
          <a:r>
            <a:rPr lang="en-US"/>
            <a:t>Temperature sensors</a:t>
          </a:r>
        </a:p>
      </dgm:t>
    </dgm:pt>
    <dgm:pt modelId="{48955799-1754-4D83-9EC3-91B498779D8E}" type="parTrans" cxnId="{48FF54D3-99C2-406F-82E4-C94F5A519B6D}">
      <dgm:prSet/>
      <dgm:spPr/>
      <dgm:t>
        <a:bodyPr/>
        <a:lstStyle/>
        <a:p>
          <a:endParaRPr lang="en-US"/>
        </a:p>
      </dgm:t>
    </dgm:pt>
    <dgm:pt modelId="{1129ABC0-0947-4A18-87E1-EE1ED3CBE9A6}" type="sibTrans" cxnId="{48FF54D3-99C2-406F-82E4-C94F5A519B6D}">
      <dgm:prSet/>
      <dgm:spPr/>
      <dgm:t>
        <a:bodyPr/>
        <a:lstStyle/>
        <a:p>
          <a:endParaRPr lang="en-US"/>
        </a:p>
      </dgm:t>
    </dgm:pt>
    <dgm:pt modelId="{947EC6F0-BAAE-4C9A-BD53-F12BE30FCA75}" type="pres">
      <dgm:prSet presAssocID="{C3693A1C-CE92-434B-BA4E-D4D6BC039229}" presName="linear" presStyleCnt="0">
        <dgm:presLayoutVars>
          <dgm:animLvl val="lvl"/>
          <dgm:resizeHandles val="exact"/>
        </dgm:presLayoutVars>
      </dgm:prSet>
      <dgm:spPr/>
    </dgm:pt>
    <dgm:pt modelId="{2C50CDC8-59E1-4232-A05C-08070607D10F}" type="pres">
      <dgm:prSet presAssocID="{84720F24-B9B1-4355-9142-36EDAAC5C9DC}" presName="parentText" presStyleLbl="node1" presStyleIdx="0" presStyleCnt="1">
        <dgm:presLayoutVars>
          <dgm:chMax val="0"/>
          <dgm:bulletEnabled val="1"/>
        </dgm:presLayoutVars>
      </dgm:prSet>
      <dgm:spPr/>
    </dgm:pt>
    <dgm:pt modelId="{C2B00D48-E06A-4CE7-919E-2B31DCB92EB0}" type="pres">
      <dgm:prSet presAssocID="{84720F24-B9B1-4355-9142-36EDAAC5C9DC}" presName="childText" presStyleLbl="revTx" presStyleIdx="0" presStyleCnt="1">
        <dgm:presLayoutVars>
          <dgm:bulletEnabled val="1"/>
        </dgm:presLayoutVars>
      </dgm:prSet>
      <dgm:spPr/>
    </dgm:pt>
  </dgm:ptLst>
  <dgm:cxnLst>
    <dgm:cxn modelId="{55DD6808-9A62-459F-A932-8FD532AA7DC0}" type="presOf" srcId="{C3693A1C-CE92-434B-BA4E-D4D6BC039229}" destId="{947EC6F0-BAAE-4C9A-BD53-F12BE30FCA75}" srcOrd="0" destOrd="0" presId="urn:microsoft.com/office/officeart/2005/8/layout/vList2"/>
    <dgm:cxn modelId="{C681AE38-EA1D-47E3-BE3C-434372516B37}" type="presOf" srcId="{E4394F90-AACC-4D64-8CC1-08EDA050DD12}" destId="{C2B00D48-E06A-4CE7-919E-2B31DCB92EB0}" srcOrd="0" destOrd="2" presId="urn:microsoft.com/office/officeart/2005/8/layout/vList2"/>
    <dgm:cxn modelId="{D01A8965-7F69-47DC-AF96-72518AB20492}" srcId="{C3693A1C-CE92-434B-BA4E-D4D6BC039229}" destId="{84720F24-B9B1-4355-9142-36EDAAC5C9DC}" srcOrd="0" destOrd="0" parTransId="{F08D284E-377A-4D8A-A791-6FD4E36113A7}" sibTransId="{F098F94D-5C67-43A2-B942-C8DD6C1AB072}"/>
    <dgm:cxn modelId="{00413B79-C212-426B-9187-4F5E2765FA18}" srcId="{84720F24-B9B1-4355-9142-36EDAAC5C9DC}" destId="{E4394F90-AACC-4D64-8CC1-08EDA050DD12}" srcOrd="2" destOrd="0" parTransId="{860ED9EE-0C4C-4465-B04D-C650988B0BA5}" sibTransId="{94DCDD4E-D677-4448-8AE8-5DF0705DDF06}"/>
    <dgm:cxn modelId="{E0FDCF8D-AFBF-4F35-A4F7-528C15C5A267}" type="presOf" srcId="{799E6C2C-993C-4F25-9FA9-12172C9E4D40}" destId="{C2B00D48-E06A-4CE7-919E-2B31DCB92EB0}" srcOrd="0" destOrd="1" presId="urn:microsoft.com/office/officeart/2005/8/layout/vList2"/>
    <dgm:cxn modelId="{9C82918E-4EFB-43D8-A14B-96E2B05B3808}" srcId="{84720F24-B9B1-4355-9142-36EDAAC5C9DC}" destId="{2C99555B-27E7-4AC0-84B1-49D7DCB11CE1}" srcOrd="0" destOrd="0" parTransId="{4FF5D973-41DA-4709-9DDC-36C01BF2C8D4}" sibTransId="{14B15717-4008-4D06-8D30-04784DF353E8}"/>
    <dgm:cxn modelId="{85C504BC-EFA3-47AA-9640-4ABE045FBA45}" type="presOf" srcId="{2C99555B-27E7-4AC0-84B1-49D7DCB11CE1}" destId="{C2B00D48-E06A-4CE7-919E-2B31DCB92EB0}" srcOrd="0" destOrd="0" presId="urn:microsoft.com/office/officeart/2005/8/layout/vList2"/>
    <dgm:cxn modelId="{48FF54D3-99C2-406F-82E4-C94F5A519B6D}" srcId="{84720F24-B9B1-4355-9142-36EDAAC5C9DC}" destId="{D4B13D28-E34E-4BA5-AD70-9DAF90324413}" srcOrd="3" destOrd="0" parTransId="{48955799-1754-4D83-9EC3-91B498779D8E}" sibTransId="{1129ABC0-0947-4A18-87E1-EE1ED3CBE9A6}"/>
    <dgm:cxn modelId="{B72325D8-C9F7-4B32-B5A8-7C8B54104EFB}" type="presOf" srcId="{84720F24-B9B1-4355-9142-36EDAAC5C9DC}" destId="{2C50CDC8-59E1-4232-A05C-08070607D10F}" srcOrd="0" destOrd="0" presId="urn:microsoft.com/office/officeart/2005/8/layout/vList2"/>
    <dgm:cxn modelId="{6D78E2ED-FA85-4BFB-B509-3B4670D73EAE}" srcId="{84720F24-B9B1-4355-9142-36EDAAC5C9DC}" destId="{799E6C2C-993C-4F25-9FA9-12172C9E4D40}" srcOrd="1" destOrd="0" parTransId="{632416E1-632F-45E2-BB5C-04142FE9E683}" sibTransId="{D6CCC412-B7B0-4F06-AFBA-25A6FA12B8AB}"/>
    <dgm:cxn modelId="{10E65BF4-62A0-445A-9566-ED273014298F}" type="presOf" srcId="{D4B13D28-E34E-4BA5-AD70-9DAF90324413}" destId="{C2B00D48-E06A-4CE7-919E-2B31DCB92EB0}" srcOrd="0" destOrd="3" presId="urn:microsoft.com/office/officeart/2005/8/layout/vList2"/>
    <dgm:cxn modelId="{AEEBF1BE-AB56-41BC-A79B-B63231A05380}" type="presParOf" srcId="{947EC6F0-BAAE-4C9A-BD53-F12BE30FCA75}" destId="{2C50CDC8-59E1-4232-A05C-08070607D10F}" srcOrd="0" destOrd="0" presId="urn:microsoft.com/office/officeart/2005/8/layout/vList2"/>
    <dgm:cxn modelId="{5A0346FD-6F8D-4D91-99C0-A726F76B2ED6}" type="presParOf" srcId="{947EC6F0-BAAE-4C9A-BD53-F12BE30FCA75}" destId="{C2B00D48-E06A-4CE7-919E-2B31DCB92EB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E39342-7FDA-4815-B91E-00AE6CA7D2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E2E353-5FA4-4378-B2B7-E80CA597DA03}">
      <dgm:prSet/>
      <dgm:spPr/>
      <dgm:t>
        <a:bodyPr/>
        <a:lstStyle/>
        <a:p>
          <a:pPr>
            <a:lnSpc>
              <a:spcPct val="100000"/>
            </a:lnSpc>
          </a:pPr>
          <a:r>
            <a:rPr lang="en-US"/>
            <a:t>Tell your monitoring company to use Enhanced Call Verification (ECV)</a:t>
          </a:r>
        </a:p>
      </dgm:t>
    </dgm:pt>
    <dgm:pt modelId="{1BE0737C-F628-4D07-9E09-16F7E1FEEFC7}" type="parTrans" cxnId="{2B795A7D-C0D4-44A3-8B17-6A90036E61EE}">
      <dgm:prSet/>
      <dgm:spPr/>
      <dgm:t>
        <a:bodyPr/>
        <a:lstStyle/>
        <a:p>
          <a:endParaRPr lang="en-US"/>
        </a:p>
      </dgm:t>
    </dgm:pt>
    <dgm:pt modelId="{6662C7E2-B263-409E-9FB0-29B262F6B103}" type="sibTrans" cxnId="{2B795A7D-C0D4-44A3-8B17-6A90036E61EE}">
      <dgm:prSet/>
      <dgm:spPr/>
      <dgm:t>
        <a:bodyPr/>
        <a:lstStyle/>
        <a:p>
          <a:endParaRPr lang="en-US"/>
        </a:p>
      </dgm:t>
    </dgm:pt>
    <dgm:pt modelId="{AD7C1124-DE9D-48DE-8FE8-52841EA66D03}">
      <dgm:prSet/>
      <dgm:spPr/>
      <dgm:t>
        <a:bodyPr/>
        <a:lstStyle/>
        <a:p>
          <a:pPr>
            <a:lnSpc>
              <a:spcPct val="100000"/>
            </a:lnSpc>
          </a:pPr>
          <a:r>
            <a:rPr lang="en-US" dirty="0"/>
            <a:t>ECV requires making two calls to a responsible party prior to requesting a dispatch</a:t>
          </a:r>
        </a:p>
      </dgm:t>
    </dgm:pt>
    <dgm:pt modelId="{7245D3A3-A5E1-4C9B-B0CA-8D93ECF24979}" type="parTrans" cxnId="{E136D42E-B7AA-48B6-BD64-6EF38EBC86DB}">
      <dgm:prSet/>
      <dgm:spPr/>
      <dgm:t>
        <a:bodyPr/>
        <a:lstStyle/>
        <a:p>
          <a:endParaRPr lang="en-US"/>
        </a:p>
      </dgm:t>
    </dgm:pt>
    <dgm:pt modelId="{A2104686-5662-4FFB-8178-AFD21D21064A}" type="sibTrans" cxnId="{E136D42E-B7AA-48B6-BD64-6EF38EBC86DB}">
      <dgm:prSet/>
      <dgm:spPr/>
      <dgm:t>
        <a:bodyPr/>
        <a:lstStyle/>
        <a:p>
          <a:endParaRPr lang="en-US"/>
        </a:p>
      </dgm:t>
    </dgm:pt>
    <dgm:pt modelId="{72376090-E127-471D-A2D4-6C04842AA1E5}" type="pres">
      <dgm:prSet presAssocID="{B0E39342-7FDA-4815-B91E-00AE6CA7D211}" presName="root" presStyleCnt="0">
        <dgm:presLayoutVars>
          <dgm:dir/>
          <dgm:resizeHandles val="exact"/>
        </dgm:presLayoutVars>
      </dgm:prSet>
      <dgm:spPr/>
    </dgm:pt>
    <dgm:pt modelId="{49BA1D97-457F-493F-932F-75500DDB960C}" type="pres">
      <dgm:prSet presAssocID="{0AE2E353-5FA4-4378-B2B7-E80CA597DA03}" presName="compNode" presStyleCnt="0"/>
      <dgm:spPr/>
    </dgm:pt>
    <dgm:pt modelId="{E198CAE9-AAE6-4624-8411-EFA94F12C225}" type="pres">
      <dgm:prSet presAssocID="{0AE2E353-5FA4-4378-B2B7-E80CA597DA03}" presName="bgRect" presStyleLbl="bgShp" presStyleIdx="0" presStyleCnt="2"/>
      <dgm:spPr/>
    </dgm:pt>
    <dgm:pt modelId="{92A74435-84F1-4586-9ACC-6A8045692D63}" type="pres">
      <dgm:prSet presAssocID="{0AE2E353-5FA4-4378-B2B7-E80CA597DA0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0EEEA900-6B3F-4032-BE8F-5C905D988ECC}" type="pres">
      <dgm:prSet presAssocID="{0AE2E353-5FA4-4378-B2B7-E80CA597DA03}" presName="spaceRect" presStyleCnt="0"/>
      <dgm:spPr/>
    </dgm:pt>
    <dgm:pt modelId="{AD0584CE-7178-4607-B5E5-5DDF68FB859D}" type="pres">
      <dgm:prSet presAssocID="{0AE2E353-5FA4-4378-B2B7-E80CA597DA03}" presName="parTx" presStyleLbl="revTx" presStyleIdx="0" presStyleCnt="2">
        <dgm:presLayoutVars>
          <dgm:chMax val="0"/>
          <dgm:chPref val="0"/>
        </dgm:presLayoutVars>
      </dgm:prSet>
      <dgm:spPr/>
    </dgm:pt>
    <dgm:pt modelId="{FBF38896-24EF-4149-B8FC-FDCD4D6E4E6C}" type="pres">
      <dgm:prSet presAssocID="{6662C7E2-B263-409E-9FB0-29B262F6B103}" presName="sibTrans" presStyleCnt="0"/>
      <dgm:spPr/>
    </dgm:pt>
    <dgm:pt modelId="{8F20977C-456B-4E25-89CF-2C12475D2F43}" type="pres">
      <dgm:prSet presAssocID="{AD7C1124-DE9D-48DE-8FE8-52841EA66D03}" presName="compNode" presStyleCnt="0"/>
      <dgm:spPr/>
    </dgm:pt>
    <dgm:pt modelId="{F1F280BC-9898-4CA5-9B6A-18E3A1E850DE}" type="pres">
      <dgm:prSet presAssocID="{AD7C1124-DE9D-48DE-8FE8-52841EA66D03}" presName="bgRect" presStyleLbl="bgShp" presStyleIdx="1" presStyleCnt="2"/>
      <dgm:spPr/>
    </dgm:pt>
    <dgm:pt modelId="{3276B0DC-3BA3-44D3-8CC4-7F672C9846AC}" type="pres">
      <dgm:prSet presAssocID="{AD7C1124-DE9D-48DE-8FE8-52841EA66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E10C7B6B-AD5C-4D4A-8923-F57C99FC1A3A}" type="pres">
      <dgm:prSet presAssocID="{AD7C1124-DE9D-48DE-8FE8-52841EA66D03}" presName="spaceRect" presStyleCnt="0"/>
      <dgm:spPr/>
    </dgm:pt>
    <dgm:pt modelId="{26C104D7-60DB-4076-A1DD-40091F79E614}" type="pres">
      <dgm:prSet presAssocID="{AD7C1124-DE9D-48DE-8FE8-52841EA66D03}" presName="parTx" presStyleLbl="revTx" presStyleIdx="1" presStyleCnt="2">
        <dgm:presLayoutVars>
          <dgm:chMax val="0"/>
          <dgm:chPref val="0"/>
        </dgm:presLayoutVars>
      </dgm:prSet>
      <dgm:spPr/>
    </dgm:pt>
  </dgm:ptLst>
  <dgm:cxnLst>
    <dgm:cxn modelId="{5019D121-6697-428B-9B76-F569F0304132}" type="presOf" srcId="{AD7C1124-DE9D-48DE-8FE8-52841EA66D03}" destId="{26C104D7-60DB-4076-A1DD-40091F79E614}" srcOrd="0" destOrd="0" presId="urn:microsoft.com/office/officeart/2018/2/layout/IconVerticalSolidList"/>
    <dgm:cxn modelId="{E136D42E-B7AA-48B6-BD64-6EF38EBC86DB}" srcId="{B0E39342-7FDA-4815-B91E-00AE6CA7D211}" destId="{AD7C1124-DE9D-48DE-8FE8-52841EA66D03}" srcOrd="1" destOrd="0" parTransId="{7245D3A3-A5E1-4C9B-B0CA-8D93ECF24979}" sibTransId="{A2104686-5662-4FFB-8178-AFD21D21064A}"/>
    <dgm:cxn modelId="{2B795A7D-C0D4-44A3-8B17-6A90036E61EE}" srcId="{B0E39342-7FDA-4815-B91E-00AE6CA7D211}" destId="{0AE2E353-5FA4-4378-B2B7-E80CA597DA03}" srcOrd="0" destOrd="0" parTransId="{1BE0737C-F628-4D07-9E09-16F7E1FEEFC7}" sibTransId="{6662C7E2-B263-409E-9FB0-29B262F6B103}"/>
    <dgm:cxn modelId="{61A85782-74E4-4944-BD89-444731A8AB00}" type="presOf" srcId="{0AE2E353-5FA4-4378-B2B7-E80CA597DA03}" destId="{AD0584CE-7178-4607-B5E5-5DDF68FB859D}" srcOrd="0" destOrd="0" presId="urn:microsoft.com/office/officeart/2018/2/layout/IconVerticalSolidList"/>
    <dgm:cxn modelId="{165A85D3-3B67-47BF-818F-20A215FA1E4B}" type="presOf" srcId="{B0E39342-7FDA-4815-B91E-00AE6CA7D211}" destId="{72376090-E127-471D-A2D4-6C04842AA1E5}" srcOrd="0" destOrd="0" presId="urn:microsoft.com/office/officeart/2018/2/layout/IconVerticalSolidList"/>
    <dgm:cxn modelId="{45E2E3A0-1588-4E2C-806D-3ED8EFE0F345}" type="presParOf" srcId="{72376090-E127-471D-A2D4-6C04842AA1E5}" destId="{49BA1D97-457F-493F-932F-75500DDB960C}" srcOrd="0" destOrd="0" presId="urn:microsoft.com/office/officeart/2018/2/layout/IconVerticalSolidList"/>
    <dgm:cxn modelId="{DFF74266-E704-439F-A283-7C0BCB383A7A}" type="presParOf" srcId="{49BA1D97-457F-493F-932F-75500DDB960C}" destId="{E198CAE9-AAE6-4624-8411-EFA94F12C225}" srcOrd="0" destOrd="0" presId="urn:microsoft.com/office/officeart/2018/2/layout/IconVerticalSolidList"/>
    <dgm:cxn modelId="{390E2BE1-A7C1-47BE-9BE5-5FC8B0F6D61E}" type="presParOf" srcId="{49BA1D97-457F-493F-932F-75500DDB960C}" destId="{92A74435-84F1-4586-9ACC-6A8045692D63}" srcOrd="1" destOrd="0" presId="urn:microsoft.com/office/officeart/2018/2/layout/IconVerticalSolidList"/>
    <dgm:cxn modelId="{B5061C8F-AD89-4096-B589-FA203B313D64}" type="presParOf" srcId="{49BA1D97-457F-493F-932F-75500DDB960C}" destId="{0EEEA900-6B3F-4032-BE8F-5C905D988ECC}" srcOrd="2" destOrd="0" presId="urn:microsoft.com/office/officeart/2018/2/layout/IconVerticalSolidList"/>
    <dgm:cxn modelId="{1AAF37C0-19BA-44A1-A0B7-2566C801CB4F}" type="presParOf" srcId="{49BA1D97-457F-493F-932F-75500DDB960C}" destId="{AD0584CE-7178-4607-B5E5-5DDF68FB859D}" srcOrd="3" destOrd="0" presId="urn:microsoft.com/office/officeart/2018/2/layout/IconVerticalSolidList"/>
    <dgm:cxn modelId="{01BD38BF-9EDF-407C-9659-B1EC833373FC}" type="presParOf" srcId="{72376090-E127-471D-A2D4-6C04842AA1E5}" destId="{FBF38896-24EF-4149-B8FC-FDCD4D6E4E6C}" srcOrd="1" destOrd="0" presId="urn:microsoft.com/office/officeart/2018/2/layout/IconVerticalSolidList"/>
    <dgm:cxn modelId="{97FA6DDA-E149-4F09-B259-3DC71E6F9836}" type="presParOf" srcId="{72376090-E127-471D-A2D4-6C04842AA1E5}" destId="{8F20977C-456B-4E25-89CF-2C12475D2F43}" srcOrd="2" destOrd="0" presId="urn:microsoft.com/office/officeart/2018/2/layout/IconVerticalSolidList"/>
    <dgm:cxn modelId="{29CEE1A2-1BD6-4848-A5E3-66EAE7CB31D6}" type="presParOf" srcId="{8F20977C-456B-4E25-89CF-2C12475D2F43}" destId="{F1F280BC-9898-4CA5-9B6A-18E3A1E850DE}" srcOrd="0" destOrd="0" presId="urn:microsoft.com/office/officeart/2018/2/layout/IconVerticalSolidList"/>
    <dgm:cxn modelId="{F7B67253-4AB7-4CC3-ACEE-359A5E770C25}" type="presParOf" srcId="{8F20977C-456B-4E25-89CF-2C12475D2F43}" destId="{3276B0DC-3BA3-44D3-8CC4-7F672C9846AC}" srcOrd="1" destOrd="0" presId="urn:microsoft.com/office/officeart/2018/2/layout/IconVerticalSolidList"/>
    <dgm:cxn modelId="{EBE2166E-E293-4C2A-9902-08C1AB0D5462}" type="presParOf" srcId="{8F20977C-456B-4E25-89CF-2C12475D2F43}" destId="{E10C7B6B-AD5C-4D4A-8923-F57C99FC1A3A}" srcOrd="2" destOrd="0" presId="urn:microsoft.com/office/officeart/2018/2/layout/IconVerticalSolidList"/>
    <dgm:cxn modelId="{DBA681E0-37C3-4D13-8275-29B67626E415}" type="presParOf" srcId="{8F20977C-456B-4E25-89CF-2C12475D2F43}" destId="{26C104D7-60DB-4076-A1DD-40091F79E61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6CA52-74F9-4C7C-A7ED-3A15D1EA06E1}">
      <dsp:nvSpPr>
        <dsp:cNvPr id="0" name=""/>
        <dsp:cNvSpPr/>
      </dsp:nvSpPr>
      <dsp:spPr>
        <a:xfrm>
          <a:off x="2224" y="1943"/>
          <a:ext cx="4554976" cy="128248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Takes officers and fire fighters away from real emergencies</a:t>
          </a:r>
        </a:p>
      </dsp:txBody>
      <dsp:txXfrm>
        <a:off x="64830" y="64549"/>
        <a:ext cx="4429764" cy="1157271"/>
      </dsp:txXfrm>
    </dsp:sp>
    <dsp:sp modelId="{197B255D-E8E2-4A42-9F11-5E86F0427B04}">
      <dsp:nvSpPr>
        <dsp:cNvPr id="0" name=""/>
        <dsp:cNvSpPr/>
      </dsp:nvSpPr>
      <dsp:spPr>
        <a:xfrm>
          <a:off x="2224" y="1348550"/>
          <a:ext cx="4554976" cy="1282483"/>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Delay response when you really need it</a:t>
          </a:r>
        </a:p>
      </dsp:txBody>
      <dsp:txXfrm>
        <a:off x="64830" y="1411156"/>
        <a:ext cx="4429764" cy="1157271"/>
      </dsp:txXfrm>
    </dsp:sp>
    <dsp:sp modelId="{46C95864-5B55-4950-9373-EF2D080321B8}">
      <dsp:nvSpPr>
        <dsp:cNvPr id="0" name=""/>
        <dsp:cNvSpPr/>
      </dsp:nvSpPr>
      <dsp:spPr>
        <a:xfrm>
          <a:off x="2224" y="2695158"/>
          <a:ext cx="4554976" cy="1282483"/>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Wastes public resources</a:t>
          </a:r>
        </a:p>
      </dsp:txBody>
      <dsp:txXfrm>
        <a:off x="64830" y="2757764"/>
        <a:ext cx="4429764" cy="1157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0E6B3-EE6E-4563-9AAF-9299A2869A66}">
      <dsp:nvSpPr>
        <dsp:cNvPr id="0" name=""/>
        <dsp:cNvSpPr/>
      </dsp:nvSpPr>
      <dsp:spPr>
        <a:xfrm>
          <a:off x="164624" y="2863"/>
          <a:ext cx="4350905" cy="221301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Desensitizes to actual crime/fire</a:t>
          </a:r>
        </a:p>
      </dsp:txBody>
      <dsp:txXfrm>
        <a:off x="164624" y="2863"/>
        <a:ext cx="4350905" cy="2213018"/>
      </dsp:txXfrm>
    </dsp:sp>
    <dsp:sp modelId="{8DA4A3F2-6249-44DF-91C6-145C399C25BA}">
      <dsp:nvSpPr>
        <dsp:cNvPr id="0" name=""/>
        <dsp:cNvSpPr/>
      </dsp:nvSpPr>
      <dsp:spPr>
        <a:xfrm>
          <a:off x="179359" y="2584718"/>
          <a:ext cx="4321435" cy="221301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Leads to ignoring alarms going off</a:t>
          </a:r>
        </a:p>
      </dsp:txBody>
      <dsp:txXfrm>
        <a:off x="179359" y="2584718"/>
        <a:ext cx="4321435" cy="2213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89A5E-9D6C-4696-A509-A306633671B4}">
      <dsp:nvSpPr>
        <dsp:cNvPr id="0" name=""/>
        <dsp:cNvSpPr/>
      </dsp:nvSpPr>
      <dsp:spPr>
        <a:xfrm>
          <a:off x="0" y="23719"/>
          <a:ext cx="5665839"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Before you test your system</a:t>
          </a:r>
        </a:p>
      </dsp:txBody>
      <dsp:txXfrm>
        <a:off x="67690" y="91409"/>
        <a:ext cx="5530459" cy="1251252"/>
      </dsp:txXfrm>
    </dsp:sp>
    <dsp:sp modelId="{3C0FE931-3A3C-452F-9600-0C648700FDB2}">
      <dsp:nvSpPr>
        <dsp:cNvPr id="0" name=""/>
        <dsp:cNvSpPr/>
      </dsp:nvSpPr>
      <dsp:spPr>
        <a:xfrm>
          <a:off x="0" y="1438107"/>
          <a:ext cx="5665839"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your system is not working properly</a:t>
          </a:r>
        </a:p>
      </dsp:txBody>
      <dsp:txXfrm>
        <a:off x="67690" y="1505797"/>
        <a:ext cx="5530459" cy="1251252"/>
      </dsp:txXfrm>
    </dsp:sp>
    <dsp:sp modelId="{99FFEE6B-FC6D-4CDF-8347-A05DDEA6DEBC}">
      <dsp:nvSpPr>
        <dsp:cNvPr id="0" name=""/>
        <dsp:cNvSpPr/>
      </dsp:nvSpPr>
      <dsp:spPr>
        <a:xfrm>
          <a:off x="0" y="2940985"/>
          <a:ext cx="5665839"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you plan to remodel or install new wiring of any kind (network, telephone, DSL, VoIP, etc.)</a:t>
          </a:r>
        </a:p>
      </dsp:txBody>
      <dsp:txXfrm>
        <a:off x="67690" y="3008675"/>
        <a:ext cx="5530459" cy="1251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CDC8-59E1-4232-A05C-08070607D10F}">
      <dsp:nvSpPr>
        <dsp:cNvPr id="0" name=""/>
        <dsp:cNvSpPr/>
      </dsp:nvSpPr>
      <dsp:spPr>
        <a:xfrm>
          <a:off x="0" y="22869"/>
          <a:ext cx="5181600"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u="sng" kern="1200"/>
            <a:t>Do Not </a:t>
          </a:r>
          <a:r>
            <a:rPr lang="en-US" sz="4600" kern="1200"/>
            <a:t>dispatch public safety on </a:t>
          </a:r>
        </a:p>
      </dsp:txBody>
      <dsp:txXfrm>
        <a:off x="89327" y="112196"/>
        <a:ext cx="5002946" cy="1651226"/>
      </dsp:txXfrm>
    </dsp:sp>
    <dsp:sp modelId="{C2B00D48-E06A-4CE7-919E-2B31DCB92EB0}">
      <dsp:nvSpPr>
        <dsp:cNvPr id="0" name=""/>
        <dsp:cNvSpPr/>
      </dsp:nvSpPr>
      <dsp:spPr>
        <a:xfrm>
          <a:off x="0" y="1852749"/>
          <a:ext cx="518160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a:t>Power outages</a:t>
          </a:r>
        </a:p>
        <a:p>
          <a:pPr marL="285750" lvl="1" indent="-285750" algn="l" defTabSz="1600200">
            <a:lnSpc>
              <a:spcPct val="90000"/>
            </a:lnSpc>
            <a:spcBef>
              <a:spcPct val="0"/>
            </a:spcBef>
            <a:spcAft>
              <a:spcPct val="20000"/>
            </a:spcAft>
            <a:buChar char="•"/>
          </a:pPr>
          <a:r>
            <a:rPr lang="en-US" sz="3600" kern="1200"/>
            <a:t>Weather related signals</a:t>
          </a:r>
        </a:p>
        <a:p>
          <a:pPr marL="285750" lvl="1" indent="-285750" algn="l" defTabSz="1600200">
            <a:lnSpc>
              <a:spcPct val="90000"/>
            </a:lnSpc>
            <a:spcBef>
              <a:spcPct val="0"/>
            </a:spcBef>
            <a:spcAft>
              <a:spcPct val="20000"/>
            </a:spcAft>
            <a:buChar char="•"/>
          </a:pPr>
          <a:r>
            <a:rPr lang="en-US" sz="3600" kern="1200"/>
            <a:t>Low battery signals</a:t>
          </a:r>
        </a:p>
        <a:p>
          <a:pPr marL="285750" lvl="1" indent="-285750" algn="l" defTabSz="1600200">
            <a:lnSpc>
              <a:spcPct val="90000"/>
            </a:lnSpc>
            <a:spcBef>
              <a:spcPct val="0"/>
            </a:spcBef>
            <a:spcAft>
              <a:spcPct val="20000"/>
            </a:spcAft>
            <a:buChar char="•"/>
          </a:pPr>
          <a:r>
            <a:rPr lang="en-US" sz="3600" kern="1200"/>
            <a:t>Temperature sensors</a:t>
          </a:r>
        </a:p>
      </dsp:txBody>
      <dsp:txXfrm>
        <a:off x="0" y="1852749"/>
        <a:ext cx="5181600" cy="2475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CAE9-AAE6-4624-8411-EFA94F12C225}">
      <dsp:nvSpPr>
        <dsp:cNvPr id="0" name=""/>
        <dsp:cNvSpPr/>
      </dsp:nvSpPr>
      <dsp:spPr>
        <a:xfrm>
          <a:off x="0" y="577896"/>
          <a:ext cx="10879394" cy="1066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74435-84F1-4586-9ACC-6A8045692D63}">
      <dsp:nvSpPr>
        <dsp:cNvPr id="0" name=""/>
        <dsp:cNvSpPr/>
      </dsp:nvSpPr>
      <dsp:spPr>
        <a:xfrm>
          <a:off x="322732" y="817945"/>
          <a:ext cx="586787" cy="586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584CE-7178-4607-B5E5-5DDF68FB859D}">
      <dsp:nvSpPr>
        <dsp:cNvPr id="0" name=""/>
        <dsp:cNvSpPr/>
      </dsp:nvSpPr>
      <dsp:spPr>
        <a:xfrm>
          <a:off x="1232253" y="577896"/>
          <a:ext cx="9647140" cy="10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12" tIns="112912" rIns="112912" bIns="112912" numCol="1" spcCol="1270" anchor="ctr" anchorCtr="0">
          <a:noAutofit/>
        </a:bodyPr>
        <a:lstStyle/>
        <a:p>
          <a:pPr marL="0" lvl="0" indent="0" algn="l" defTabSz="1111250">
            <a:lnSpc>
              <a:spcPct val="100000"/>
            </a:lnSpc>
            <a:spcBef>
              <a:spcPct val="0"/>
            </a:spcBef>
            <a:spcAft>
              <a:spcPct val="35000"/>
            </a:spcAft>
            <a:buNone/>
          </a:pPr>
          <a:r>
            <a:rPr lang="en-US" sz="2500" kern="1200"/>
            <a:t>Tell your monitoring company to use Enhanced Call Verification (ECV)</a:t>
          </a:r>
        </a:p>
      </dsp:txBody>
      <dsp:txXfrm>
        <a:off x="1232253" y="577896"/>
        <a:ext cx="9647140" cy="1066885"/>
      </dsp:txXfrm>
    </dsp:sp>
    <dsp:sp modelId="{F1F280BC-9898-4CA5-9B6A-18E3A1E850DE}">
      <dsp:nvSpPr>
        <dsp:cNvPr id="0" name=""/>
        <dsp:cNvSpPr/>
      </dsp:nvSpPr>
      <dsp:spPr>
        <a:xfrm>
          <a:off x="0" y="1911503"/>
          <a:ext cx="10879394" cy="1066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6B0DC-3BA3-44D3-8CC4-7F672C9846AC}">
      <dsp:nvSpPr>
        <dsp:cNvPr id="0" name=""/>
        <dsp:cNvSpPr/>
      </dsp:nvSpPr>
      <dsp:spPr>
        <a:xfrm>
          <a:off x="322732" y="2151553"/>
          <a:ext cx="586787" cy="586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104D7-60DB-4076-A1DD-40091F79E614}">
      <dsp:nvSpPr>
        <dsp:cNvPr id="0" name=""/>
        <dsp:cNvSpPr/>
      </dsp:nvSpPr>
      <dsp:spPr>
        <a:xfrm>
          <a:off x="1232253" y="1911503"/>
          <a:ext cx="9647140" cy="10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12" tIns="112912" rIns="112912" bIns="112912" numCol="1" spcCol="1270" anchor="ctr" anchorCtr="0">
          <a:noAutofit/>
        </a:bodyPr>
        <a:lstStyle/>
        <a:p>
          <a:pPr marL="0" lvl="0" indent="0" algn="l" defTabSz="1111250">
            <a:lnSpc>
              <a:spcPct val="100000"/>
            </a:lnSpc>
            <a:spcBef>
              <a:spcPct val="0"/>
            </a:spcBef>
            <a:spcAft>
              <a:spcPct val="35000"/>
            </a:spcAft>
            <a:buNone/>
          </a:pPr>
          <a:r>
            <a:rPr lang="en-US" sz="2500" kern="1200" dirty="0"/>
            <a:t>ECV requires making two calls to a responsible party prior to requesting a dispatch</a:t>
          </a:r>
        </a:p>
      </dsp:txBody>
      <dsp:txXfrm>
        <a:off x="1232253" y="1911503"/>
        <a:ext cx="9647140" cy="10668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28871-CF7B-4970-BB6C-7636CAD813EE}"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CDC30-E7DE-40A8-BE99-B2CB0BF5D221}" type="slidenum">
              <a:rPr lang="en-US" smtClean="0"/>
              <a:t>‹#›</a:t>
            </a:fld>
            <a:endParaRPr lang="en-US"/>
          </a:p>
        </p:txBody>
      </p:sp>
    </p:spTree>
    <p:extLst>
      <p:ext uri="{BB962C8B-B14F-4D97-AF65-F5344CB8AC3E}">
        <p14:creationId xmlns:p14="http://schemas.microsoft.com/office/powerpoint/2010/main" val="200026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reativecommons.org/licenses/by-nc-nd/3.0/" TargetMode="External"/><Relationship Id="rId4" Type="http://schemas.openxmlformats.org/officeDocument/2006/relationships/hyperlink" Target="https://news.schoolsdo.org/2018/01/no-benefit-to-hands-on-learning-in-college-physic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a:t>Thank you for taking an</a:t>
            </a:r>
            <a:r>
              <a:rPr lang="en-US" baseline="0" dirty="0"/>
              <a:t> interest in preventing false alarms at school sites. This presentation is brought to you by the False Alarm Reduction Association, an international organization dedicated to supporting false alarm reduction professionals in their mission to reduce false alarms.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time to do a check anytime you leave your school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school (forgot something, get the phone, </a:t>
            </a:r>
            <a:r>
              <a:rPr lang="en-US" dirty="0" err="1"/>
              <a:t>etc</a:t>
            </a:r>
            <a:r>
              <a:rPr lang="en-US" dirty="0"/>
              <a:t>)</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defTabSz="948507">
              <a:buFont typeface="Arial" pitchFamily="34" charset="0"/>
              <a:buChar char="•"/>
              <a:defRPr/>
            </a:pPr>
            <a:r>
              <a:rPr lang="en-US" dirty="0">
                <a:latin typeface="+mn-lt"/>
              </a:rPr>
              <a:t>Look for items that can move within the “view” of your motion detectors, causing false alarms. </a:t>
            </a:r>
          </a:p>
          <a:p>
            <a:pPr marL="177845" indent="-177845">
              <a:buFont typeface="Arial" pitchFamily="34" charset="0"/>
              <a:buChar char="•"/>
            </a:pPr>
            <a:r>
              <a:rPr lang="en-US" dirty="0"/>
              <a:t>Secure or move fans, heaters, plants, curtains and decorations away from motion sensor areas.</a:t>
            </a:r>
          </a:p>
          <a:p>
            <a:pPr marL="177845" indent="-177845" defTabSz="948507">
              <a:buFont typeface="Arial" pitchFamily="34" charset="0"/>
              <a:buChar char="•"/>
              <a:defRPr/>
            </a:pPr>
            <a:r>
              <a:rPr lang="en-US" dirty="0">
                <a:latin typeface="+mn-lt"/>
              </a:rPr>
              <a:t>Give special consideration to the installation of motion detectors in high bay areas with overhead doors, large exhaust fans or ceiling vents, which allow entry of birds.  </a:t>
            </a:r>
          </a:p>
          <a:p>
            <a:pPr marL="177845" indent="-177845" defTabSz="948507">
              <a:buFont typeface="Arial" pitchFamily="34" charset="0"/>
              <a:buChar char="•"/>
              <a:defRPr/>
            </a:pPr>
            <a:r>
              <a:rPr lang="en-US" dirty="0">
                <a:latin typeface="+mn-lt"/>
              </a:rPr>
              <a:t>Ensure items are securely stored on shelves.</a:t>
            </a:r>
          </a:p>
          <a:p>
            <a:pPr marL="0" indent="0">
              <a:buFont typeface="Arial" pitchFamily="34" charset="0"/>
              <a:buNone/>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22</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itchFamily="34" charset="0"/>
                <a:ea typeface="+mn-ea"/>
                <a:cs typeface="+mn-cs"/>
              </a:rPr>
              <a:t>Is the school facility used by outside groups on evenings and weekends?  </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Identify the parties responsible for the evening and/or weekend use.</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Ensure that all people have left the building.</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Secure and lock the entire facility.</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Properly arm the security system.  </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Thoroughly train the responsible party on proper operation of the alarm system, including the appropriate codes for canceling an alarm dispatch.</a:t>
            </a:r>
          </a:p>
          <a:p>
            <a:r>
              <a:rPr lang="en-US" sz="1200" kern="1200" dirty="0">
                <a:solidFill>
                  <a:schemeClr val="tx1"/>
                </a:solidFill>
                <a:effectLst/>
                <a:latin typeface="Calibri" pitchFamily="34" charset="0"/>
                <a:ea typeface="+mn-ea"/>
                <a:cs typeface="+mn-cs"/>
              </a:rPr>
              <a:t> </a:t>
            </a:r>
            <a:endParaRPr lang="en-US" sz="1800" kern="1200" dirty="0">
              <a:solidFill>
                <a:schemeClr val="tx1"/>
              </a:solidFill>
              <a:effectLst/>
              <a:latin typeface="Calibri" pitchFamily="34" charset="0"/>
              <a:ea typeface="+mn-ea"/>
              <a:cs typeface="+mn-cs"/>
            </a:endParaRPr>
          </a:p>
          <a:p>
            <a:r>
              <a:rPr lang="en-US" sz="1200" kern="1200" dirty="0">
                <a:solidFill>
                  <a:schemeClr val="tx1"/>
                </a:solidFill>
                <a:effectLst/>
                <a:latin typeface="Calibri" pitchFamily="34" charset="0"/>
                <a:ea typeface="+mn-ea"/>
                <a:cs typeface="+mn-cs"/>
              </a:rPr>
              <a:t>Sports teams using your athletic fields in the evenings or on weekends may try to gain access to the facility for water and/or bathroom breaks.  If your doors are unlocked, the kids </a:t>
            </a:r>
            <a:r>
              <a:rPr lang="en-US" sz="1200" b="1" u="sng" kern="1200" dirty="0">
                <a:solidFill>
                  <a:schemeClr val="tx1"/>
                </a:solidFill>
                <a:effectLst/>
                <a:latin typeface="Calibri" pitchFamily="34" charset="0"/>
                <a:ea typeface="+mn-ea"/>
                <a:cs typeface="+mn-cs"/>
              </a:rPr>
              <a:t>will </a:t>
            </a:r>
            <a:r>
              <a:rPr lang="en-US" sz="1200" kern="1200" dirty="0">
                <a:solidFill>
                  <a:schemeClr val="tx1"/>
                </a:solidFill>
                <a:effectLst/>
                <a:latin typeface="Calibri" pitchFamily="34" charset="0"/>
                <a:ea typeface="+mn-ea"/>
                <a:cs typeface="+mn-cs"/>
              </a:rPr>
              <a:t>enter. </a:t>
            </a:r>
          </a:p>
          <a:p>
            <a:endParaRPr lang="en-US" sz="1200" kern="1200" dirty="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pitchFamily="34" charset="0"/>
                <a:ea typeface="+mn-ea"/>
                <a:cs typeface="+mn-cs"/>
              </a:rPr>
              <a:t>Don’t give users a key until they are trained on the proper use of the system.</a:t>
            </a:r>
          </a:p>
          <a:p>
            <a:endParaRPr lang="en-US" dirty="0"/>
          </a:p>
        </p:txBody>
      </p:sp>
      <p:sp>
        <p:nvSpPr>
          <p:cNvPr id="4" name="Slide Number Placeholder 3"/>
          <p:cNvSpPr>
            <a:spLocks noGrp="1"/>
          </p:cNvSpPr>
          <p:nvPr>
            <p:ph type="sldNum" sz="quarter" idx="10"/>
          </p:nvPr>
        </p:nvSpPr>
        <p:spPr/>
        <p:txBody>
          <a:bodyPr/>
          <a:lstStyle/>
          <a:p>
            <a:pPr>
              <a:defRPr/>
            </a:pPr>
            <a:fld id="{A09D51FC-8C36-40D1-802E-5D75E3577F5C}" type="slidenum">
              <a:rPr lang="en-US" smtClean="0"/>
              <a:pPr>
                <a:defRPr/>
              </a:pPr>
              <a:t>23</a:t>
            </a:fld>
            <a:endParaRPr lang="en-US" dirty="0"/>
          </a:p>
        </p:txBody>
      </p:sp>
    </p:spTree>
    <p:extLst>
      <p:ext uri="{BB962C8B-B14F-4D97-AF65-F5344CB8AC3E}">
        <p14:creationId xmlns:p14="http://schemas.microsoft.com/office/powerpoint/2010/main" val="333262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24</a:t>
            </a:fld>
            <a:endParaRPr lang="en-US">
              <a:latin typeface="Calibri" pitchFamily="34" charset="0"/>
            </a:endParaRPr>
          </a:p>
        </p:txBody>
      </p:sp>
      <p:sp>
        <p:nvSpPr>
          <p:cNvPr id="38915"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pPr marL="171450" indent="-171450">
              <a:buFont typeface="Wingdings" pitchFamily="2" charset="2"/>
              <a:buChar char="ü"/>
              <a:defRPr/>
            </a:pPr>
            <a:r>
              <a:rPr lang="en-US" dirty="0"/>
              <a:t>Educate everyone who has legal access to your school such as cleaners, repairmen or delivery</a:t>
            </a:r>
            <a:r>
              <a:rPr lang="en-US" baseline="0" dirty="0"/>
              <a:t> persons</a:t>
            </a:r>
            <a:r>
              <a:rPr lang="en-US" dirty="0"/>
              <a:t>.</a:t>
            </a:r>
          </a:p>
          <a:p>
            <a:pPr marL="171450" indent="-171450">
              <a:spcBef>
                <a:spcPct val="20000"/>
              </a:spcBef>
              <a:buClr>
                <a:schemeClr val="hlink"/>
              </a:buClr>
              <a:buSzPct val="65000"/>
              <a:buFont typeface="Wingdings" pitchFamily="2" charset="2"/>
              <a:buChar char="ü"/>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indent="-171450" eaLnBrk="1" hangingPunct="1">
              <a:spcBef>
                <a:spcPct val="0"/>
              </a:spcBef>
              <a:buFont typeface="Wingdings" pitchFamily="2" charset="2"/>
              <a:buChar char="ü"/>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pPr marL="171450" indent="-171450" eaLnBrk="1" hangingPunct="1">
              <a:spcBef>
                <a:spcPct val="0"/>
              </a:spcBef>
              <a:buFont typeface="Wingdings" pitchFamily="2" charset="2"/>
              <a:buChar char="ü"/>
            </a:pPr>
            <a:r>
              <a:rPr lang="en-US" dirty="0"/>
              <a:t>Thoroughly train </a:t>
            </a:r>
            <a:r>
              <a:rPr lang="en-US" b="1" dirty="0"/>
              <a:t>all authorized alarm users. </a:t>
            </a:r>
          </a:p>
          <a:p>
            <a:pPr marL="171450" indent="-171450" eaLnBrk="1" hangingPunct="1">
              <a:spcBef>
                <a:spcPct val="0"/>
              </a:spcBef>
              <a:buFont typeface="Wingdings" pitchFamily="2" charset="2"/>
              <a:buChar char="ü"/>
            </a:pPr>
            <a:r>
              <a:rPr lang="en-US" b="1" i="1" dirty="0"/>
              <a:t>Hold monthly training sessions to teach proper operation of the alarm system and how to cancel accidental activations. </a:t>
            </a:r>
          </a:p>
          <a:p>
            <a:pPr marL="171450" indent="-171450" eaLnBrk="1" hangingPunct="1">
              <a:spcBef>
                <a:spcPct val="0"/>
              </a:spcBef>
              <a:buFont typeface="Wingdings" pitchFamily="2" charset="2"/>
              <a:buChar char="ü"/>
            </a:pPr>
            <a:r>
              <a:rPr lang="en-US" dirty="0"/>
              <a:t>Thoroughly train temporary employees to avoid false alarms.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25</a:t>
            </a:fld>
            <a:endParaRPr lang="en-US"/>
          </a:p>
        </p:txBody>
      </p:sp>
    </p:spTree>
    <p:extLst>
      <p:ext uri="{BB962C8B-B14F-4D97-AF65-F5344CB8AC3E}">
        <p14:creationId xmlns:p14="http://schemas.microsoft.com/office/powerpoint/2010/main" val="324872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pPr defTabSz="948507">
              <a:defRPr/>
            </a:pPr>
            <a:r>
              <a:rPr lang="en-US" dirty="0">
                <a:latin typeface="+mn-lt"/>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26</a:t>
            </a:fld>
            <a:endParaRPr lang="en-US"/>
          </a:p>
        </p:txBody>
      </p:sp>
    </p:spTree>
    <p:extLst>
      <p:ext uri="{BB962C8B-B14F-4D97-AF65-F5344CB8AC3E}">
        <p14:creationId xmlns:p14="http://schemas.microsoft.com/office/powerpoint/2010/main" val="125886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Wingdings" pitchFamily="2" charset="2"/>
              <a:buChar char="ü"/>
            </a:pPr>
            <a:r>
              <a:rPr lang="en-US" b="0" dirty="0"/>
              <a:t>Your system is not working properly</a:t>
            </a:r>
          </a:p>
          <a:p>
            <a:pPr marL="171450" indent="-171450">
              <a:buFont typeface="Wingdings" pitchFamily="2" charset="2"/>
              <a:buChar char="ü"/>
            </a:pPr>
            <a:r>
              <a:rPr lang="en-US" b="0" dirty="0"/>
              <a:t>You plan to remodel or install new wiring of any kind (telephone, DSL, VoIP, etc.)</a:t>
            </a:r>
          </a:p>
          <a:p>
            <a:pPr marL="171450" indent="-171450">
              <a:buFont typeface="Wingdings" pitchFamily="2" charset="2"/>
              <a:buChar char="ü"/>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27</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alarm user should have their own verbal password to provide the alarm company.  This will help confirm who the company is speaking with and ensure they have authority to convey alarm updates or requests.</a:t>
            </a:r>
          </a:p>
          <a:p>
            <a:r>
              <a:rPr lang="en-US" dirty="0"/>
              <a:t>It is important to train your employees to arm and disarm the system properly to avoid false alarms.</a:t>
            </a:r>
          </a:p>
          <a:p>
            <a:r>
              <a:rPr lang="en-US" dirty="0"/>
              <a:t>Programing the alarm company’s phone number into your cell phone will increase the likelihood that the employee doesn’t miss a call from the alarm company.  Be sure they pick up the phone when the alarm company calls so they can advise on a false alarm or actual alarm event.</a:t>
            </a:r>
          </a:p>
        </p:txBody>
      </p:sp>
      <p:sp>
        <p:nvSpPr>
          <p:cNvPr id="4" name="Slide Number Placeholder 3"/>
          <p:cNvSpPr>
            <a:spLocks noGrp="1"/>
          </p:cNvSpPr>
          <p:nvPr>
            <p:ph type="sldNum" sz="quarter" idx="5"/>
          </p:nvPr>
        </p:nvSpPr>
        <p:spPr/>
        <p:txBody>
          <a:bodyPr/>
          <a:lstStyle/>
          <a:p>
            <a:pPr>
              <a:defRPr/>
            </a:pPr>
            <a:fld id="{A09D51FC-8C36-40D1-802E-5D75E3577F5C}" type="slidenum">
              <a:rPr lang="en-US" smtClean="0"/>
              <a:pPr>
                <a:defRPr/>
              </a:pPr>
              <a:t>29</a:t>
            </a:fld>
            <a:endParaRPr lang="en-US" dirty="0"/>
          </a:p>
        </p:txBody>
      </p:sp>
    </p:spTree>
    <p:extLst>
      <p:ext uri="{BB962C8B-B14F-4D97-AF65-F5344CB8AC3E}">
        <p14:creationId xmlns:p14="http://schemas.microsoft.com/office/powerpoint/2010/main" val="603920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a:t>Your </a:t>
            </a:r>
            <a:r>
              <a:rPr lang="en-US" dirty="0"/>
              <a:t>central monitoring station should be notifying you so someone at the location can make sure the system is working properly. Call for Technical Assistance if required.</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will not take the actual valid alarm seriously when it happens.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Numerous false alarms desensitize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09D51FC-8C36-40D1-802E-5D75E3577F5C}" type="slidenum">
              <a:rPr lang="en-US" smtClean="0"/>
              <a:pPr>
                <a:defRPr/>
              </a:pPr>
              <a:t>32</a:t>
            </a:fld>
            <a:endParaRPr lang="en-US" dirty="0"/>
          </a:p>
        </p:txBody>
      </p:sp>
    </p:spTree>
    <p:extLst>
      <p:ext uri="{BB962C8B-B14F-4D97-AF65-F5344CB8AC3E}">
        <p14:creationId xmlns:p14="http://schemas.microsoft.com/office/powerpoint/2010/main" val="882083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33</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a:t>
            </a:r>
            <a:r>
              <a:rPr lang="en-US"/>
              <a:t>your school.  </a:t>
            </a:r>
            <a:r>
              <a:rPr lang="en-US" dirty="0"/>
              <a:t>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34</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The list of alarm system fees and fines are some examples of </a:t>
            </a:r>
            <a:r>
              <a:rPr lang="en-US" sz="1800" dirty="0">
                <a:solidFill>
                  <a:srgbClr val="FF0000"/>
                </a:solidFill>
                <a:effectLst/>
                <a:latin typeface="Calibri" panose="020F0502020204030204" pitchFamily="34" charset="0"/>
                <a:ea typeface="Times New Roman" panose="02020603050405020304" pitchFamily="18" charset="0"/>
              </a:rPr>
              <a:t>items that could accrue fees and will change depending on your local alarm ordinance.</a:t>
            </a: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Motion sensors not only pick up movement of humans in the premises, but they will also detect  movement from the “non-human” variety.  </a:t>
            </a:r>
          </a:p>
          <a:p>
            <a:pPr defTabSz="948507">
              <a:defRPr/>
            </a:pPr>
            <a:r>
              <a:rPr lang="en-US" dirty="0"/>
              <a:t>Look for items that can move within the “view” of your motion detectors causing false alarms.  This will include drape and plant movements caused by drafts from heating/ac vents and the like.   Another frequent offender are balloons or signs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a:t>Cleaning motion sensors are important, because things like insects or heavy dust and dirt on them will cause false activations.  </a:t>
            </a:r>
          </a:p>
          <a:p>
            <a:pPr marL="171450" indent="-171450">
              <a:buFont typeface="Arial" pitchFamily="34" charset="0"/>
              <a:buChar char="•"/>
            </a:pPr>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Classrooms equipped with cooking equipment or science labs, or similar equipment may be suspectable to smoke detector activations caused by fumes.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16</a:t>
            </a:fld>
            <a:endParaRPr lang="en-US">
              <a:latin typeface="Calibri" pitchFamily="34" charset="0"/>
            </a:endParaRPr>
          </a:p>
        </p:txBody>
      </p:sp>
      <p:pic>
        <p:nvPicPr>
          <p:cNvPr id="3" name="Picture 2" descr="A picture containing person, indoor, drinking&#10;&#10;Description automatically generated">
            <a:extLst>
              <a:ext uri="{FF2B5EF4-FFF2-40B4-BE49-F238E27FC236}">
                <a16:creationId xmlns:a16="http://schemas.microsoft.com/office/drawing/2014/main" id="{4DF3301D-6175-4DD7-B67B-76A0868B9E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124200"/>
            <a:ext cx="6170972" cy="4115990"/>
          </a:xfrm>
          <a:prstGeom prst="rect">
            <a:avLst/>
          </a:prstGeom>
        </p:spPr>
      </p:pic>
      <p:sp>
        <p:nvSpPr>
          <p:cNvPr id="4" name="TextBox 3">
            <a:extLst>
              <a:ext uri="{FF2B5EF4-FFF2-40B4-BE49-F238E27FC236}">
                <a16:creationId xmlns:a16="http://schemas.microsoft.com/office/drawing/2014/main" id="{4E390619-59BD-40DB-B6CF-D3DCC7771A9F}"/>
              </a:ext>
            </a:extLst>
          </p:cNvPr>
          <p:cNvSpPr txBox="1"/>
          <p:nvPr/>
        </p:nvSpPr>
        <p:spPr>
          <a:xfrm>
            <a:off x="0" y="7276296"/>
            <a:ext cx="152400" cy="6878806"/>
          </a:xfrm>
          <a:prstGeom prst="rect">
            <a:avLst/>
          </a:prstGeom>
          <a:noFill/>
        </p:spPr>
        <p:txBody>
          <a:bodyPr wrap="square" rtlCol="0">
            <a:spAutoFit/>
          </a:bodyPr>
          <a:lstStyle/>
          <a:p>
            <a:r>
              <a:rPr lang="en-US" sz="900">
                <a:hlinkClick r:id="rId4" tooltip="https://news.schoolsdo.org/2018/01/no-benefit-to-hands-on-learning-in-college-physics/"/>
              </a:rPr>
              <a:t>This Photo</a:t>
            </a:r>
            <a:r>
              <a:rPr lang="en-US" sz="900"/>
              <a:t> by Unknown Author is licensed under </a:t>
            </a:r>
            <a:r>
              <a:rPr lang="en-US" sz="900">
                <a:hlinkClick r:id="rId5" tooltip="https://creativecommons.org/licenses/by-nc-nd/3.0/"/>
              </a:rPr>
              <a:t>CC BY-NC-ND</a:t>
            </a:r>
            <a:endParaRPr lang="en-US"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9" y="4560890"/>
            <a:ext cx="5851525" cy="4319587"/>
          </a:xfrm>
          <a:prstGeom prst="rect">
            <a:avLst/>
          </a:prstGeom>
        </p:spPr>
        <p:txBody>
          <a:bodyPr lIns="91427" tIns="45714" rIns="91427" bIns="45714"/>
          <a:lstStyle/>
          <a:p>
            <a:pPr marL="171450" indent="-171450">
              <a:buFont typeface="Wingdings" pitchFamily="2" charset="2"/>
              <a:buChar char="ü"/>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dirty="0"/>
              <a:t>Notify your local Alarm Coordinator when phone numbers or situations change.</a:t>
            </a:r>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18</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itchFamily="2" charset="2"/>
              <a:buChar char="ü"/>
            </a:pPr>
            <a:r>
              <a:rPr lang="en-US" dirty="0"/>
              <a:t>Completely understand how the alarm system works; what it does and does not do.  </a:t>
            </a:r>
          </a:p>
          <a:p>
            <a:pPr marL="171450" indent="-171450">
              <a:buFont typeface="Wingdings" pitchFamily="2" charset="2"/>
              <a:buChar char="ü"/>
            </a:pPr>
            <a:r>
              <a:rPr lang="en-US" dirty="0"/>
              <a:t>Ensure that all users of your system are provided thorough instruction on using and testing the system and cancelling unnecessary false alarm dispatch requests. </a:t>
            </a:r>
          </a:p>
          <a:p>
            <a:pPr marL="171450" indent="-171450">
              <a:buFont typeface="Wingdings" pitchFamily="2" charset="2"/>
              <a:buChar char="ü"/>
            </a:pPr>
            <a:r>
              <a:rPr lang="en-US" dirty="0"/>
              <a:t>Ask your alarm company for written instructions, video links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23C7-CAFE-6A7B-14B2-A30E2CFD0FB9}"/>
              </a:ext>
            </a:extLst>
          </p:cNvPr>
          <p:cNvSpPr>
            <a:spLocks noGrp="1"/>
          </p:cNvSpPr>
          <p:nvPr>
            <p:ph type="ctrTitle"/>
          </p:nvPr>
        </p:nvSpPr>
        <p:spPr>
          <a:xfrm>
            <a:off x="1524000" y="2364509"/>
            <a:ext cx="9144000" cy="114545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651DE7-3C89-D940-2281-A4ECAE8E5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3247A2E-5EE3-61E5-D93C-8CAD5302F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8D646-E298-EC30-82F1-621B1D7CFA63}"/>
              </a:ext>
            </a:extLst>
          </p:cNvPr>
          <p:cNvSpPr>
            <a:spLocks noGrp="1"/>
          </p:cNvSpPr>
          <p:nvPr>
            <p:ph type="sldNum" sz="quarter" idx="12"/>
          </p:nvPr>
        </p:nvSpPr>
        <p:spPr/>
        <p:txBody>
          <a:bodyPr/>
          <a:lstStyle/>
          <a:p>
            <a:fld id="{5A92615F-889F-4C08-BF69-BEF13233377D}"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A25F1DDE-65C3-36B4-6CC0-BBD6E3AB8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498347"/>
            <a:ext cx="9145276" cy="1829055"/>
          </a:xfrm>
          <a:prstGeom prst="rect">
            <a:avLst/>
          </a:prstGeom>
        </p:spPr>
      </p:pic>
    </p:spTree>
    <p:extLst>
      <p:ext uri="{BB962C8B-B14F-4D97-AF65-F5344CB8AC3E}">
        <p14:creationId xmlns:p14="http://schemas.microsoft.com/office/powerpoint/2010/main" val="411504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99C8-98F7-AE4E-2DE1-0816E4A0C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A3BCC2-C7FE-F884-74FE-86277D7C6F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F95B9-A5E5-7BAC-F4C9-448A3E3731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D2F2E65-F0BB-177C-A433-D228FEE53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DDBBB-0BC1-13EF-286F-9EEFD1F6881C}"/>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289031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4004D-15CA-FA83-226A-926A275B81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990E9-DAF0-38BF-593A-9A2D52147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34033-7032-52E2-D0D2-598A0F5B018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3D13C38-CB9C-5186-11A5-540183347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0D57F-CA6F-6CB0-63CE-5B6BF5DA0F8E}"/>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178275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7FFC-B4A5-762B-712E-80D536506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E16FF-D57D-B135-CC98-B7815B42C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F3F598-5C60-5FB9-B845-098852FD1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4FEB2-82BF-A258-16B6-BDE85E8BB635}"/>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117829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50ED-3776-8EA5-EB36-7621F952FDEA}"/>
              </a:ext>
            </a:extLst>
          </p:cNvPr>
          <p:cNvSpPr>
            <a:spLocks noGrp="1"/>
          </p:cNvSpPr>
          <p:nvPr>
            <p:ph type="title"/>
          </p:nvPr>
        </p:nvSpPr>
        <p:spPr>
          <a:xfrm>
            <a:off x="831850" y="2733420"/>
            <a:ext cx="10515600" cy="182905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CDEB80-1DB1-0988-C02F-960D77B75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BAAA0-A438-49BE-9434-01CD9AB93E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C676383-D8CC-B9BE-2ED2-C578A315D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804B9-0E88-569A-1103-A5FAA7FB1AA4}"/>
              </a:ext>
            </a:extLst>
          </p:cNvPr>
          <p:cNvSpPr>
            <a:spLocks noGrp="1"/>
          </p:cNvSpPr>
          <p:nvPr>
            <p:ph type="sldNum" sz="quarter" idx="12"/>
          </p:nvPr>
        </p:nvSpPr>
        <p:spPr/>
        <p:txBody>
          <a:bodyPr/>
          <a:lstStyle/>
          <a:p>
            <a:fld id="{5A92615F-889F-4C08-BF69-BEF13233377D}"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42873482-81BB-64E1-76B5-7C7D97876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498347"/>
            <a:ext cx="9145276" cy="1829055"/>
          </a:xfrm>
          <a:prstGeom prst="rect">
            <a:avLst/>
          </a:prstGeom>
        </p:spPr>
      </p:pic>
    </p:spTree>
    <p:extLst>
      <p:ext uri="{BB962C8B-B14F-4D97-AF65-F5344CB8AC3E}">
        <p14:creationId xmlns:p14="http://schemas.microsoft.com/office/powerpoint/2010/main" val="237375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6680-E2C0-74A6-C467-CF8F05169A18}"/>
              </a:ext>
            </a:extLst>
          </p:cNvPr>
          <p:cNvSpPr>
            <a:spLocks noGrp="1"/>
          </p:cNvSpPr>
          <p:nvPr>
            <p:ph type="title"/>
          </p:nvPr>
        </p:nvSpPr>
        <p:spPr>
          <a:xfrm>
            <a:off x="838200" y="365125"/>
            <a:ext cx="10515599" cy="1325563"/>
          </a:xfrm>
        </p:spPr>
        <p:txBody>
          <a:bodyPr/>
          <a:lstStyle>
            <a:lvl1pPr>
              <a:defRPr>
                <a:solidFill>
                  <a:srgbClr val="FF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F1BE7AC-86CF-4E8C-A7ED-1089CAEE2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71944-E842-0C73-7884-C87D6BBF72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CDB81-0D40-3725-65B0-53A05B79121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D8EB427-EF04-9ED9-3CC0-746CF30C8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7895C-E260-C85E-1A41-2A6B4F06CDF2}"/>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390827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DBE4-A8CC-FA82-0D6F-D4B22619D665}"/>
              </a:ext>
            </a:extLst>
          </p:cNvPr>
          <p:cNvSpPr>
            <a:spLocks noGrp="1"/>
          </p:cNvSpPr>
          <p:nvPr>
            <p:ph type="title"/>
          </p:nvPr>
        </p:nvSpPr>
        <p:spPr>
          <a:xfrm>
            <a:off x="1030514" y="365125"/>
            <a:ext cx="10324874" cy="1325563"/>
          </a:xfrm>
        </p:spPr>
        <p:txBody>
          <a:bodyPr/>
          <a:lstStyle>
            <a:lvl1pPr>
              <a:defRPr>
                <a:solidFill>
                  <a:srgbClr val="FF000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E523BE1-4EF5-66FE-3DE2-8E1BFAFB0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EB6CF-E646-30CE-7355-7A6DF3E88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1286A4-9BEC-ED3C-F950-E985E412E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5368-3573-A736-BEA4-6131ECCDC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671CC4-7E4B-98DB-4E81-473339AE217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335EE31-9D83-5284-520E-557B06DC3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9B4CAB-E6FA-5F33-A9E8-FFB3EEDD554E}"/>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421065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4071-32C6-71B8-76DB-F59AC6E36CBA}"/>
              </a:ext>
            </a:extLst>
          </p:cNvPr>
          <p:cNvSpPr>
            <a:spLocks noGrp="1"/>
          </p:cNvSpPr>
          <p:nvPr>
            <p:ph type="title"/>
          </p:nvPr>
        </p:nvSpPr>
        <p:spPr>
          <a:xfrm>
            <a:off x="907144" y="365125"/>
            <a:ext cx="10446656"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3742D98-A426-D7B2-37E3-122201F13E6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8FDFBC9-2F0B-E35D-CF82-3577CDE8A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75342B-60BE-200C-6B2D-E70FFC009944}"/>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298214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0F6BD-4562-8D78-DFC8-1A2C637CACE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98BBCECC-1B24-A3C9-83BD-302DF2C281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04DF6-40FD-B7D0-7F9A-F31D34ADD8C6}"/>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16683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752F-0665-AC7B-1C93-49F0C2B534A6}"/>
              </a:ext>
            </a:extLst>
          </p:cNvPr>
          <p:cNvSpPr>
            <a:spLocks noGrp="1"/>
          </p:cNvSpPr>
          <p:nvPr>
            <p:ph type="title"/>
          </p:nvPr>
        </p:nvSpPr>
        <p:spPr>
          <a:xfrm>
            <a:off x="839788" y="1045030"/>
            <a:ext cx="3932237" cy="151344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F1CF342-A7F1-C0C8-FC46-2F074170C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AF791-AE74-D7A5-A8F8-9C1D469C0557}"/>
              </a:ext>
            </a:extLst>
          </p:cNvPr>
          <p:cNvSpPr>
            <a:spLocks noGrp="1"/>
          </p:cNvSpPr>
          <p:nvPr>
            <p:ph type="body" sz="half" idx="2"/>
          </p:nvPr>
        </p:nvSpPr>
        <p:spPr>
          <a:xfrm>
            <a:off x="839788" y="2780144"/>
            <a:ext cx="3932237" cy="30888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046ACD-8C0C-A1EE-116C-98FB68B9C88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0797556-B7AC-69B4-97B6-13C9B3C1D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AC102-3351-F762-9F73-FAD9174CC665}"/>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299025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9897-EE7E-5DC8-5FB7-4E3C62FEA30C}"/>
              </a:ext>
            </a:extLst>
          </p:cNvPr>
          <p:cNvSpPr>
            <a:spLocks noGrp="1"/>
          </p:cNvSpPr>
          <p:nvPr>
            <p:ph type="title"/>
          </p:nvPr>
        </p:nvSpPr>
        <p:spPr>
          <a:xfrm>
            <a:off x="839788" y="987426"/>
            <a:ext cx="3932237" cy="175577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EA1090A-890E-E4BE-E5D0-34851E850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F81A3-2473-52FC-0B26-EDB7655FFCB0}"/>
              </a:ext>
            </a:extLst>
          </p:cNvPr>
          <p:cNvSpPr>
            <a:spLocks noGrp="1"/>
          </p:cNvSpPr>
          <p:nvPr>
            <p:ph type="body" sz="half" idx="2"/>
          </p:nvPr>
        </p:nvSpPr>
        <p:spPr>
          <a:xfrm>
            <a:off x="839788" y="2900218"/>
            <a:ext cx="3932237" cy="29687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34C81-F193-7AB4-972D-9C56DD185E7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4F2C953-0AE8-60AB-CB6B-ED1E2B3BF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818BB-B997-469B-F59C-92CE8C6236AF}"/>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410751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1AF32-ED03-392E-77DF-9018F8EFD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47D41F-C074-6A6F-7800-7E073D497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C14982-1B0B-9205-41FD-2267365C7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4EC3E-DB92-EEEE-31FC-E89DD267E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2615F-889F-4C08-BF69-BEF13233377D}" type="slidenum">
              <a:rPr lang="en-US" smtClean="0"/>
              <a:t>‹#›</a:t>
            </a:fld>
            <a:endParaRPr lang="en-US"/>
          </a:p>
        </p:txBody>
      </p:sp>
      <p:pic>
        <p:nvPicPr>
          <p:cNvPr id="8" name="Picture 7" descr="Logo, company name&#10;&#10;Description automatically generated">
            <a:extLst>
              <a:ext uri="{FF2B5EF4-FFF2-40B4-BE49-F238E27FC236}">
                <a16:creationId xmlns:a16="http://schemas.microsoft.com/office/drawing/2014/main" id="{8BB26D2C-17CD-DDC6-E440-CAD9258E48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54205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news.schoolsdo.org/2018/01/no-benefit-to-hands-on-learning-in-college-physic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xhere.com/fr/photo/1445745"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23.jpeg"/><Relationship Id="rId4" Type="http://schemas.openxmlformats.org/officeDocument/2006/relationships/image" Target="../media/image39.gif"/></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gif"/></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pixabay.com/en/classroom-presentation-school-12977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5.jpeg"/><Relationship Id="rId4" Type="http://schemas.openxmlformats.org/officeDocument/2006/relationships/diagramLayout" Target="../diagrams/layout4.xml"/><Relationship Id="rId9" Type="http://schemas.openxmlformats.org/officeDocument/2006/relationships/image" Target="../media/image54.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6.jpe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62.jpeg"/><Relationship Id="rId4" Type="http://schemas.openxmlformats.org/officeDocument/2006/relationships/image" Target="../media/image57.jpeg"/><Relationship Id="rId9" Type="http://schemas.microsoft.com/office/2007/relationships/diagramDrawing" Target="../diagrams/drawing5.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araonline.org/" TargetMode="External"/><Relationship Id="rId2" Type="http://schemas.openxmlformats.org/officeDocument/2006/relationships/hyperlink" Target="mailto:bradshipp@4yoursolution.com" TargetMode="Externa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itle 1"/>
          <p:cNvSpPr>
            <a:spLocks noGrp="1"/>
          </p:cNvSpPr>
          <p:nvPr>
            <p:ph type="ctrTitle"/>
          </p:nvPr>
        </p:nvSpPr>
        <p:spPr>
          <a:xfrm>
            <a:off x="1113810" y="2960716"/>
            <a:ext cx="4036334" cy="2387600"/>
          </a:xfrm>
        </p:spPr>
        <p:txBody>
          <a:bodyPr anchor="t">
            <a:normAutofit/>
          </a:bodyPr>
          <a:lstStyle/>
          <a:p>
            <a:pPr algn="l" eaLnBrk="1" hangingPunct="1">
              <a:defRPr/>
            </a:pPr>
            <a:r>
              <a:rPr lang="en-US" sz="5400" b="1">
                <a:effectLst>
                  <a:outerShdw blurRad="38100" dist="38100" dir="2700000" algn="tl">
                    <a:srgbClr val="C0C0C0"/>
                  </a:outerShdw>
                </a:effectLst>
              </a:rPr>
              <a:t>FALSE ALARM PREVENTION FOR SCHOOLS</a:t>
            </a:r>
          </a:p>
        </p:txBody>
      </p:sp>
      <p:grpSp>
        <p:nvGrpSpPr>
          <p:cNvPr id="6154" name="Group 615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6155" name="Rectangle 615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615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9" name="Rectangle 615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Slide Number Placeholder 5"/>
          <p:cNvSpPr>
            <a:spLocks noGrp="1"/>
          </p:cNvSpPr>
          <p:nvPr>
            <p:ph type="sldNum" sz="quarter" idx="12"/>
          </p:nvPr>
        </p:nvSpPr>
        <p:spPr>
          <a:xfrm>
            <a:off x="8610600" y="6492240"/>
            <a:ext cx="1871749" cy="365125"/>
          </a:xfrm>
        </p:spPr>
        <p:txBody>
          <a:bodyPr>
            <a:normAutofit/>
          </a:bodyPr>
          <a:lstStyle/>
          <a:p>
            <a:pPr>
              <a:spcAft>
                <a:spcPts val="600"/>
              </a:spcAft>
            </a:pPr>
            <a:fld id="{F887DBA1-DF60-4E7D-9CD9-22B816278DCB}" type="slidenum">
              <a:rPr lang="en-US" smtClean="0">
                <a:latin typeface="Arial" pitchFamily="34" charset="0"/>
              </a:rPr>
              <a:pPr>
                <a:spcAft>
                  <a:spcPts val="600"/>
                </a:spcAft>
              </a:pPr>
              <a:t>1</a:t>
            </a:fld>
            <a:endParaRPr lang="en-US">
              <a:latin typeface="Arial"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81A20C11-020A-E49C-A127-0F8AD7201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513" y="100141"/>
            <a:ext cx="9145276" cy="1829055"/>
          </a:xfrm>
          <a:prstGeom prst="rect">
            <a:avLst/>
          </a:prstGeom>
        </p:spPr>
      </p:pic>
      <p:pic>
        <p:nvPicPr>
          <p:cNvPr id="2" name="Picture 2" descr="Curriculum and Instruction / Alternative Learning Programs">
            <a:extLst>
              <a:ext uri="{FF2B5EF4-FFF2-40B4-BE49-F238E27FC236}">
                <a16:creationId xmlns:a16="http://schemas.microsoft.com/office/drawing/2014/main" id="{09727EDA-AE7B-517A-D6EA-47698317F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013" y="2362728"/>
            <a:ext cx="5416960" cy="2591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568DB5-13A8-AD30-7E3C-555A6578FAD8}"/>
              </a:ext>
            </a:extLst>
          </p:cNvPr>
          <p:cNvSpPr>
            <a:spLocks noGrp="1"/>
          </p:cNvSpPr>
          <p:nvPr>
            <p:ph type="title"/>
          </p:nvPr>
        </p:nvSpPr>
        <p:spPr>
          <a:xfrm>
            <a:off x="524256" y="491260"/>
            <a:ext cx="6594189" cy="1625210"/>
          </a:xfrm>
        </p:spPr>
        <p:txBody>
          <a:bodyPr>
            <a:normAutofit/>
          </a:bodyPr>
          <a:lstStyle/>
          <a:p>
            <a:r>
              <a:rPr lang="en-US">
                <a:solidFill>
                  <a:srgbClr val="FFFFFF"/>
                </a:solidFill>
              </a:rPr>
              <a:t>Common Causes of False Alarms</a:t>
            </a:r>
          </a:p>
        </p:txBody>
      </p:sp>
      <p:pic>
        <p:nvPicPr>
          <p:cNvPr id="5" name="Picture 3" descr="C:\Users\Brad\Pictures\Photos\PEOPLE\Basketball-Practice.jpg">
            <a:extLst>
              <a:ext uri="{FF2B5EF4-FFF2-40B4-BE49-F238E27FC236}">
                <a16:creationId xmlns:a16="http://schemas.microsoft.com/office/drawing/2014/main" id="{B0FB1AF6-A9ED-5197-E1CE-CD0A7E5975B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Brad\Pictures\Photos\PEOPLE\audience-hall-full-at-south-phila-high-school.jpg">
            <a:extLst>
              <a:ext uri="{FF2B5EF4-FFF2-40B4-BE49-F238E27FC236}">
                <a16:creationId xmlns:a16="http://schemas.microsoft.com/office/drawing/2014/main" id="{FC6FF9BE-9F17-A38D-47AF-29ECFAC234E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rad\Pictures\Photos\PEOPLE\teacher-meeting.jpg">
            <a:extLst>
              <a:ext uri="{FF2B5EF4-FFF2-40B4-BE49-F238E27FC236}">
                <a16:creationId xmlns:a16="http://schemas.microsoft.com/office/drawing/2014/main" id="{BE17A0F6-B983-C7EA-4653-4B64390956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6E2894-3F3A-E62A-6354-6C27391073D7}"/>
              </a:ext>
            </a:extLst>
          </p:cNvPr>
          <p:cNvSpPr>
            <a:spLocks noGrp="1"/>
          </p:cNvSpPr>
          <p:nvPr>
            <p:ph idx="1"/>
          </p:nvPr>
        </p:nvSpPr>
        <p:spPr>
          <a:xfrm>
            <a:off x="7957973" y="763523"/>
            <a:ext cx="3511296" cy="5330952"/>
          </a:xfrm>
        </p:spPr>
        <p:txBody>
          <a:bodyPr anchor="ctr">
            <a:normAutofit/>
          </a:bodyPr>
          <a:lstStyle/>
          <a:p>
            <a:r>
              <a:rPr lang="en-US" sz="3200" dirty="0">
                <a:solidFill>
                  <a:srgbClr val="FFFFFF"/>
                </a:solidFill>
                <a:effectLst>
                  <a:outerShdw sx="1000" sy="1000" algn="ctr" rotWithShape="0">
                    <a:srgbClr val="000000"/>
                  </a:outerShdw>
                </a:effectLst>
                <a:latin typeface="Arial" charset="0"/>
              </a:rPr>
              <a:t>Lack of proper training for people given access to your school, such as teachers, coaches, workers, meeting attendees, </a:t>
            </a:r>
            <a:r>
              <a:rPr lang="en-US" sz="3200" dirty="0" err="1">
                <a:solidFill>
                  <a:srgbClr val="FFFFFF"/>
                </a:solidFill>
                <a:effectLst>
                  <a:outerShdw sx="1000" sy="1000" algn="ctr" rotWithShape="0">
                    <a:srgbClr val="000000"/>
                  </a:outerShdw>
                </a:effectLst>
                <a:latin typeface="Arial" charset="0"/>
              </a:rPr>
              <a:t>etc</a:t>
            </a:r>
            <a:r>
              <a:rPr lang="en-US" sz="3200" dirty="0">
                <a:solidFill>
                  <a:srgbClr val="FFFFFF"/>
                </a:solidFill>
                <a:effectLst>
                  <a:outerShdw sx="1000" sy="1000" algn="ctr" rotWithShape="0">
                    <a:srgbClr val="000000"/>
                  </a:outerShdw>
                </a:effectLst>
                <a:latin typeface="Arial" charset="0"/>
              </a:rPr>
              <a:t>…</a:t>
            </a:r>
          </a:p>
        </p:txBody>
      </p:sp>
      <p:pic>
        <p:nvPicPr>
          <p:cNvPr id="9" name="Picture 8" descr="Logo, company name&#10;&#10;Description automatically generated">
            <a:extLst>
              <a:ext uri="{FF2B5EF4-FFF2-40B4-BE49-F238E27FC236}">
                <a16:creationId xmlns:a16="http://schemas.microsoft.com/office/drawing/2014/main" id="{20036470-6E6A-2FC0-DA8A-BE061386F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7" name="Slide Number Placeholder 6">
            <a:extLst>
              <a:ext uri="{FF2B5EF4-FFF2-40B4-BE49-F238E27FC236}">
                <a16:creationId xmlns:a16="http://schemas.microsoft.com/office/drawing/2014/main" id="{7BBEDFFE-DEED-8B9D-9AF3-F8F104FF4EFB}"/>
              </a:ext>
            </a:extLst>
          </p:cNvPr>
          <p:cNvSpPr>
            <a:spLocks noGrp="1"/>
          </p:cNvSpPr>
          <p:nvPr>
            <p:ph type="sldNum" sz="quarter" idx="12"/>
          </p:nvPr>
        </p:nvSpPr>
        <p:spPr/>
        <p:txBody>
          <a:bodyPr/>
          <a:lstStyle/>
          <a:p>
            <a:fld id="{5A92615F-889F-4C08-BF69-BEF13233377D}" type="slidenum">
              <a:rPr lang="en-US" smtClean="0"/>
              <a:t>10</a:t>
            </a:fld>
            <a:endParaRPr lang="en-US"/>
          </a:p>
        </p:txBody>
      </p:sp>
    </p:spTree>
    <p:extLst>
      <p:ext uri="{BB962C8B-B14F-4D97-AF65-F5344CB8AC3E}">
        <p14:creationId xmlns:p14="http://schemas.microsoft.com/office/powerpoint/2010/main" val="392119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C63EE-EA7F-EFA0-FEFE-F6B2E0359D72}"/>
              </a:ext>
            </a:extLst>
          </p:cNvPr>
          <p:cNvSpPr>
            <a:spLocks noGrp="1"/>
          </p:cNvSpPr>
          <p:nvPr>
            <p:ph type="title"/>
          </p:nvPr>
        </p:nvSpPr>
        <p:spPr>
          <a:xfrm>
            <a:off x="594360" y="640263"/>
            <a:ext cx="3822192" cy="1344975"/>
          </a:xfrm>
        </p:spPr>
        <p:txBody>
          <a:bodyPr>
            <a:normAutofit/>
          </a:bodyPr>
          <a:lstStyle/>
          <a:p>
            <a:r>
              <a:rPr lang="en-US" sz="3600" b="0" dirty="0">
                <a:solidFill>
                  <a:schemeClr val="bg1"/>
                </a:solidFill>
              </a:rPr>
              <a:t>More Common Causes</a:t>
            </a:r>
            <a:endParaRPr lang="en-US" sz="3600" dirty="0">
              <a:solidFill>
                <a:schemeClr val="bg1"/>
              </a:solidFill>
            </a:endParaRPr>
          </a:p>
        </p:txBody>
      </p:sp>
      <p:cxnSp>
        <p:nvCxnSpPr>
          <p:cNvPr id="1035" name="Straight Connector 103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7C6F36-8B85-7EE1-0B84-02794B5363DC}"/>
              </a:ext>
            </a:extLst>
          </p:cNvPr>
          <p:cNvSpPr>
            <a:spLocks noGrp="1"/>
          </p:cNvSpPr>
          <p:nvPr>
            <p:ph idx="1"/>
          </p:nvPr>
        </p:nvSpPr>
        <p:spPr>
          <a:xfrm>
            <a:off x="593610" y="2121763"/>
            <a:ext cx="3822192" cy="3773010"/>
          </a:xfrm>
        </p:spPr>
        <p:txBody>
          <a:bodyPr>
            <a:normAutofit/>
          </a:bodyPr>
          <a:lstStyle/>
          <a:p>
            <a:r>
              <a:rPr lang="en-US" dirty="0">
                <a:solidFill>
                  <a:schemeClr val="bg1"/>
                </a:solidFill>
                <a:effectLst>
                  <a:outerShdw dist="38100" dir="2700000" sx="1000" sy="1000" algn="tl">
                    <a:srgbClr val="000000"/>
                  </a:outerShdw>
                </a:effectLst>
                <a:cs typeface="Arial" pitchFamily="34" charset="0"/>
              </a:rPr>
              <a:t>Improperly trained new staff leads to false alarms</a:t>
            </a:r>
          </a:p>
          <a:p>
            <a:endParaRPr lang="en-US" dirty="0">
              <a:solidFill>
                <a:schemeClr val="bg1"/>
              </a:solidFill>
              <a:effectLst>
                <a:outerShdw dist="38100" dir="2700000" sx="1000" sy="1000" algn="tl">
                  <a:srgbClr val="000000"/>
                </a:outerShdw>
              </a:effectLst>
              <a:cs typeface="Arial" pitchFamily="34" charset="0"/>
            </a:endParaRPr>
          </a:p>
          <a:p>
            <a:r>
              <a:rPr lang="en-US" dirty="0">
                <a:solidFill>
                  <a:schemeClr val="bg1"/>
                </a:solidFill>
                <a:effectLst>
                  <a:outerShdw dist="38100" dir="2700000" sx="1000" sy="1000" algn="tl">
                    <a:srgbClr val="000000"/>
                  </a:outerShdw>
                </a:effectLst>
                <a:cs typeface="Arial" pitchFamily="34" charset="0"/>
              </a:rPr>
              <a:t>How do You Train New Employees About the Alarm System?</a:t>
            </a:r>
          </a:p>
          <a:p>
            <a:endParaRPr lang="en-US" dirty="0">
              <a:solidFill>
                <a:schemeClr val="bg1"/>
              </a:solidFill>
            </a:endParaRPr>
          </a:p>
        </p:txBody>
      </p:sp>
      <p:pic>
        <p:nvPicPr>
          <p:cNvPr id="1028" name="Picture 4" descr="New Employee Training Word Cloud. Stock Illustration - Illustration of  learning, coaching: 129276495">
            <a:extLst>
              <a:ext uri="{FF2B5EF4-FFF2-40B4-BE49-F238E27FC236}">
                <a16:creationId xmlns:a16="http://schemas.microsoft.com/office/drawing/2014/main" id="{D7C124C5-6A60-F236-AD35-BD3C0B294C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0716" y="1578425"/>
            <a:ext cx="6596652" cy="35457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5AABE4F-1774-2C05-CDC6-8BA61BCCC21A}"/>
              </a:ext>
            </a:extLst>
          </p:cNvPr>
          <p:cNvSpPr>
            <a:spLocks noGrp="1"/>
          </p:cNvSpPr>
          <p:nvPr>
            <p:ph type="sldNum" sz="quarter" idx="12"/>
          </p:nvPr>
        </p:nvSpPr>
        <p:spPr/>
        <p:txBody>
          <a:bodyPr/>
          <a:lstStyle/>
          <a:p>
            <a:fld id="{5A92615F-889F-4C08-BF69-BEF13233377D}" type="slidenum">
              <a:rPr lang="en-US" smtClean="0"/>
              <a:t>11</a:t>
            </a:fld>
            <a:endParaRPr lang="en-US"/>
          </a:p>
        </p:txBody>
      </p:sp>
    </p:spTree>
    <p:extLst>
      <p:ext uri="{BB962C8B-B14F-4D97-AF65-F5344CB8AC3E}">
        <p14:creationId xmlns:p14="http://schemas.microsoft.com/office/powerpoint/2010/main" val="16780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C9F38-2665-751C-D574-B26A3166AD5C}"/>
              </a:ext>
            </a:extLst>
          </p:cNvPr>
          <p:cNvSpPr>
            <a:spLocks noGrp="1"/>
          </p:cNvSpPr>
          <p:nvPr>
            <p:ph type="title"/>
          </p:nvPr>
        </p:nvSpPr>
        <p:spPr>
          <a:xfrm>
            <a:off x="594360" y="640263"/>
            <a:ext cx="5239512" cy="1344975"/>
          </a:xfrm>
        </p:spPr>
        <p:txBody>
          <a:bodyPr>
            <a:normAutofit/>
          </a:bodyPr>
          <a:lstStyle/>
          <a:p>
            <a:r>
              <a:rPr lang="en-US" sz="4000">
                <a:solidFill>
                  <a:schemeClr val="bg1"/>
                </a:solidFill>
              </a:rPr>
              <a:t>More Common Causes</a:t>
            </a: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9CB092-BBD8-0E43-3320-42B014AA5739}"/>
              </a:ext>
            </a:extLst>
          </p:cNvPr>
          <p:cNvSpPr>
            <a:spLocks noGrp="1"/>
          </p:cNvSpPr>
          <p:nvPr>
            <p:ph idx="1"/>
          </p:nvPr>
        </p:nvSpPr>
        <p:spPr>
          <a:xfrm>
            <a:off x="593610" y="2121763"/>
            <a:ext cx="5235490" cy="3773010"/>
          </a:xfrm>
        </p:spPr>
        <p:txBody>
          <a:bodyPr>
            <a:normAutofit/>
          </a:bodyPr>
          <a:lstStyle/>
          <a:p>
            <a:r>
              <a:rPr lang="en-US" sz="3200" dirty="0">
                <a:solidFill>
                  <a:schemeClr val="bg1"/>
                </a:solidFill>
              </a:rPr>
              <a:t>Open, unlocked or loose fitting doors and windows</a:t>
            </a:r>
          </a:p>
          <a:p>
            <a:r>
              <a:rPr lang="en-US" sz="3200" dirty="0">
                <a:solidFill>
                  <a:schemeClr val="bg1"/>
                </a:solidFill>
              </a:rPr>
              <a:t>If the door or window can open it can cause a false alarm</a:t>
            </a:r>
          </a:p>
          <a:p>
            <a:endParaRPr lang="en-US" sz="2000" dirty="0">
              <a:solidFill>
                <a:schemeClr val="bg1"/>
              </a:solidFill>
            </a:endParaRPr>
          </a:p>
        </p:txBody>
      </p:sp>
      <p:pic>
        <p:nvPicPr>
          <p:cNvPr id="4" name="Picture 2" descr="C:\Users\Brad\Pictures\FalseAlarm Prevention\Door seals not fitted properly (Gap)[2].JPG">
            <a:extLst>
              <a:ext uri="{FF2B5EF4-FFF2-40B4-BE49-F238E27FC236}">
                <a16:creationId xmlns:a16="http://schemas.microsoft.com/office/drawing/2014/main" id="{ED1D76CB-0B6B-816C-83AC-7A54DE9C2F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96701" y="484632"/>
            <a:ext cx="4294597" cy="573328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3781C7A-B6CB-F6D6-75A3-B1497C00293F}"/>
              </a:ext>
            </a:extLst>
          </p:cNvPr>
          <p:cNvSpPr>
            <a:spLocks noGrp="1"/>
          </p:cNvSpPr>
          <p:nvPr>
            <p:ph type="sldNum" sz="quarter" idx="12"/>
          </p:nvPr>
        </p:nvSpPr>
        <p:spPr/>
        <p:txBody>
          <a:bodyPr/>
          <a:lstStyle/>
          <a:p>
            <a:fld id="{5A92615F-889F-4C08-BF69-BEF13233377D}" type="slidenum">
              <a:rPr lang="en-US" smtClean="0"/>
              <a:t>12</a:t>
            </a:fld>
            <a:endParaRPr lang="en-US"/>
          </a:p>
        </p:txBody>
      </p:sp>
    </p:spTree>
    <p:extLst>
      <p:ext uri="{BB962C8B-B14F-4D97-AF65-F5344CB8AC3E}">
        <p14:creationId xmlns:p14="http://schemas.microsoft.com/office/powerpoint/2010/main" val="382397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A3300-9570-2E70-CC6F-09444741EEBB}"/>
              </a:ext>
            </a:extLst>
          </p:cNvPr>
          <p:cNvSpPr>
            <a:spLocks noGrp="1"/>
          </p:cNvSpPr>
          <p:nvPr>
            <p:ph type="title"/>
          </p:nvPr>
        </p:nvSpPr>
        <p:spPr>
          <a:xfrm>
            <a:off x="594360" y="640263"/>
            <a:ext cx="3822192" cy="1344975"/>
          </a:xfrm>
        </p:spPr>
        <p:txBody>
          <a:bodyPr>
            <a:normAutofit/>
          </a:bodyPr>
          <a:lstStyle/>
          <a:p>
            <a:r>
              <a:rPr lang="en-US" sz="3600" b="0">
                <a:solidFill>
                  <a:schemeClr val="bg1"/>
                </a:solidFill>
              </a:rPr>
              <a:t>More Common Causes</a:t>
            </a:r>
            <a:endParaRPr lang="en-US" sz="3600">
              <a:solidFill>
                <a:schemeClr val="bg1"/>
              </a:solidFill>
            </a:endParaRPr>
          </a:p>
        </p:txBody>
      </p:sp>
      <p:cxnSp>
        <p:nvCxnSpPr>
          <p:cNvPr id="3081" name="Straight Connector 308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FDDD0F-B37E-65E7-54ED-138D1820353E}"/>
              </a:ext>
            </a:extLst>
          </p:cNvPr>
          <p:cNvSpPr>
            <a:spLocks noGrp="1"/>
          </p:cNvSpPr>
          <p:nvPr>
            <p:ph idx="1"/>
          </p:nvPr>
        </p:nvSpPr>
        <p:spPr>
          <a:xfrm>
            <a:off x="593610" y="2121763"/>
            <a:ext cx="3822192" cy="3773010"/>
          </a:xfrm>
        </p:spPr>
        <p:txBody>
          <a:bodyPr>
            <a:normAutofit/>
          </a:bodyPr>
          <a:lstStyle/>
          <a:p>
            <a:r>
              <a:rPr lang="en-US" sz="3600" dirty="0">
                <a:solidFill>
                  <a:schemeClr val="bg1"/>
                </a:solidFill>
                <a:cs typeface="Arial" pitchFamily="34" charset="0"/>
              </a:rPr>
              <a:t>Weak batteries and lead to erratic operation of motion, glass break or fire alarm sensors </a:t>
            </a:r>
          </a:p>
          <a:p>
            <a:endParaRPr lang="en-US" sz="2000" dirty="0">
              <a:solidFill>
                <a:schemeClr val="bg1"/>
              </a:solidFill>
            </a:endParaRPr>
          </a:p>
        </p:txBody>
      </p:sp>
      <p:pic>
        <p:nvPicPr>
          <p:cNvPr id="3076" name="Picture 4" descr="DIY Alarm System Battery Replacement">
            <a:extLst>
              <a:ext uri="{FF2B5EF4-FFF2-40B4-BE49-F238E27FC236}">
                <a16:creationId xmlns:a16="http://schemas.microsoft.com/office/drawing/2014/main" id="{037FD14B-846E-E133-BA08-059AB4942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72" y="809778"/>
            <a:ext cx="5822540" cy="43669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30A85A-9E26-FB02-5C76-0FA6973753D9}"/>
              </a:ext>
            </a:extLst>
          </p:cNvPr>
          <p:cNvSpPr>
            <a:spLocks noGrp="1"/>
          </p:cNvSpPr>
          <p:nvPr>
            <p:ph type="sldNum" sz="quarter" idx="12"/>
          </p:nvPr>
        </p:nvSpPr>
        <p:spPr/>
        <p:txBody>
          <a:bodyPr/>
          <a:lstStyle/>
          <a:p>
            <a:fld id="{5A92615F-889F-4C08-BF69-BEF13233377D}" type="slidenum">
              <a:rPr lang="en-US" smtClean="0"/>
              <a:t>13</a:t>
            </a:fld>
            <a:endParaRPr lang="en-US"/>
          </a:p>
        </p:txBody>
      </p:sp>
    </p:spTree>
    <p:extLst>
      <p:ext uri="{BB962C8B-B14F-4D97-AF65-F5344CB8AC3E}">
        <p14:creationId xmlns:p14="http://schemas.microsoft.com/office/powerpoint/2010/main" val="362784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CEDD594-F5F0-023D-F016-1592279B966F}"/>
              </a:ext>
            </a:extLst>
          </p:cNvPr>
          <p:cNvSpPr>
            <a:spLocks noGrp="1"/>
          </p:cNvSpPr>
          <p:nvPr>
            <p:ph type="title"/>
          </p:nvPr>
        </p:nvSpPr>
        <p:spPr>
          <a:xfrm>
            <a:off x="630918" y="643465"/>
            <a:ext cx="3895359" cy="1846615"/>
          </a:xfrm>
        </p:spPr>
        <p:txBody>
          <a:bodyPr anchor="b">
            <a:normAutofit/>
          </a:bodyPr>
          <a:lstStyle/>
          <a:p>
            <a:r>
              <a:rPr lang="en-US" sz="5400"/>
              <a:t>Another Cause...</a:t>
            </a:r>
          </a:p>
        </p:txBody>
      </p:sp>
      <p:sp>
        <p:nvSpPr>
          <p:cNvPr id="14348"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A0555293-2AFF-D279-BA18-4AF71A61E060}"/>
              </a:ext>
            </a:extLst>
          </p:cNvPr>
          <p:cNvSpPr>
            <a:spLocks noGrp="1"/>
          </p:cNvSpPr>
          <p:nvPr>
            <p:ph idx="1"/>
          </p:nvPr>
        </p:nvSpPr>
        <p:spPr>
          <a:xfrm>
            <a:off x="630936" y="2807167"/>
            <a:ext cx="3895522" cy="3386399"/>
          </a:xfrm>
        </p:spPr>
        <p:txBody>
          <a:bodyPr>
            <a:normAutofit/>
          </a:bodyPr>
          <a:lstStyle/>
          <a:p>
            <a:r>
              <a:rPr lang="en-US" sz="3200" dirty="0"/>
              <a:t>Drafts from heating/air conditioning systems and signs moving plants, balloons, etc.</a:t>
            </a:r>
          </a:p>
          <a:p>
            <a:endParaRPr lang="en-US" sz="2200" dirty="0"/>
          </a:p>
        </p:txBody>
      </p:sp>
      <p:pic>
        <p:nvPicPr>
          <p:cNvPr id="1026" name="Picture 2" descr="C:\Users\Brad\Pictures\FalseAlarm Prevention\Mylar Balloons.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92624" y="342900"/>
            <a:ext cx="3099816" cy="30998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my.hsj.org/DesktopModules/ASNE/ASNE.Newspapers/ResizeImage.aspx?url=http://s3.amazonaws.com/asnemedia/4c1bc800-82f4-480f-a282-f66596832689-Picture073.jpg&amp;width=511&amp;height=371&amp;format=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247888" y="221754"/>
            <a:ext cx="3785616" cy="2528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800ceiling.com/media/catalog/product/cache/1/image/f/i/file_17_27.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992624" y="3830673"/>
            <a:ext cx="3099816" cy="23277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eofficeblog.com/wp-content/uploads/2011/03/office_plants.jp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318408" y="2971759"/>
            <a:ext cx="3644575" cy="3221807"/>
          </a:xfrm>
          <a:prstGeom prst="rect">
            <a:avLst/>
          </a:prstGeom>
          <a:noFill/>
          <a:extLst>
            <a:ext uri="{909E8E84-426E-40DD-AFC4-6F175D3DCCD1}">
              <a14:hiddenFill xmlns:a14="http://schemas.microsoft.com/office/drawing/2010/main">
                <a:solidFill>
                  <a:srgbClr val="FFFFFF"/>
                </a:solidFill>
              </a14:hiddenFill>
            </a:ext>
          </a:extLst>
        </p:spPr>
      </p:pic>
      <p:sp>
        <p:nvSpPr>
          <p:cNvPr id="14341" name="Slide Number Placeholder 3"/>
          <p:cNvSpPr>
            <a:spLocks noGrp="1"/>
          </p:cNvSpPr>
          <p:nvPr>
            <p:ph type="sldNum" sz="quarter" idx="12"/>
          </p:nvPr>
        </p:nvSpPr>
        <p:spPr>
          <a:xfrm>
            <a:off x="8610600" y="6356350"/>
            <a:ext cx="2743200" cy="365125"/>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mtClean="0"/>
              <a:pPr>
                <a:spcAft>
                  <a:spcPts val="600"/>
                </a:spcAft>
              </a:pPr>
              <a:t>14</a:t>
            </a:fld>
            <a:endParaRPr lang="en-US"/>
          </a:p>
        </p:txBody>
      </p:sp>
      <p:pic>
        <p:nvPicPr>
          <p:cNvPr id="16" name="Picture 15" descr="Logo, company name&#10;&#10;Description automatically generated">
            <a:extLst>
              <a:ext uri="{FF2B5EF4-FFF2-40B4-BE49-F238E27FC236}">
                <a16:creationId xmlns:a16="http://schemas.microsoft.com/office/drawing/2014/main" id="{B691819C-44F8-7E6F-29D4-062A8D1DA2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1505214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F8C6DD-E736-5396-AF69-2D9B9857D697}"/>
              </a:ext>
            </a:extLst>
          </p:cNvPr>
          <p:cNvSpPr>
            <a:spLocks noGrp="1"/>
          </p:cNvSpPr>
          <p:nvPr>
            <p:ph type="title"/>
          </p:nvPr>
        </p:nvSpPr>
        <p:spPr>
          <a:xfrm>
            <a:off x="801098" y="1396289"/>
            <a:ext cx="5277333" cy="1325563"/>
          </a:xfrm>
        </p:spPr>
        <p:txBody>
          <a:bodyPr>
            <a:normAutofit/>
          </a:bodyPr>
          <a:lstStyle/>
          <a:p>
            <a:r>
              <a:rPr lang="en-US"/>
              <a:t>And a Few More...</a:t>
            </a:r>
            <a:endParaRPr lang="en-US" dirty="0"/>
          </a:p>
        </p:txBody>
      </p:sp>
      <p:sp>
        <p:nvSpPr>
          <p:cNvPr id="8" name="Content Placeholder 7">
            <a:extLst>
              <a:ext uri="{FF2B5EF4-FFF2-40B4-BE49-F238E27FC236}">
                <a16:creationId xmlns:a16="http://schemas.microsoft.com/office/drawing/2014/main" id="{351DE211-9F45-1D3C-F2CE-742F74FD02F5}"/>
              </a:ext>
            </a:extLst>
          </p:cNvPr>
          <p:cNvSpPr>
            <a:spLocks noGrp="1"/>
          </p:cNvSpPr>
          <p:nvPr>
            <p:ph idx="1"/>
          </p:nvPr>
        </p:nvSpPr>
        <p:spPr>
          <a:xfrm>
            <a:off x="805543" y="2871982"/>
            <a:ext cx="4558309" cy="3181684"/>
          </a:xfrm>
        </p:spPr>
        <p:txBody>
          <a:bodyPr anchor="t">
            <a:normAutofit/>
          </a:bodyPr>
          <a:lstStyle/>
          <a:p>
            <a:r>
              <a:rPr lang="en-US" sz="3600" dirty="0"/>
              <a:t>Insects, dust or dirt on motion or smoke sensors </a:t>
            </a:r>
          </a:p>
          <a:p>
            <a:endParaRPr lang="en-US" sz="1800" dirty="0"/>
          </a:p>
        </p:txBody>
      </p:sp>
      <p:sp>
        <p:nvSpPr>
          <p:cNvPr id="14350" name="Oval 14349">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2" name="Oval 14351">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4" name="Freeform: Shape 1435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6" name="Freeform: Shape 14355">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8245" y="297192"/>
            <a:ext cx="2353443" cy="2353443"/>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369366" y="3385790"/>
            <a:ext cx="1741359" cy="17413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Freeform: Shape 14357">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60" name="Freeform: Shape 14359">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5" name="Picture 9" descr="C:\Documents and Settings\scouey\My Documents\Downloads\MP900314065.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9558129" y="4696721"/>
            <a:ext cx="2407535" cy="1790826"/>
          </a:xfrm>
          <a:prstGeom prst="rect">
            <a:avLst/>
          </a:prstGeom>
          <a:noFill/>
          <a:extLst>
            <a:ext uri="{909E8E84-426E-40DD-AFC4-6F175D3DCCD1}">
              <a14:hiddenFill xmlns:a14="http://schemas.microsoft.com/office/drawing/2010/main">
                <a:solidFill>
                  <a:srgbClr val="FFFFFF"/>
                </a:solidFill>
              </a14:hiddenFill>
            </a:ext>
          </a:extLst>
        </p:spPr>
      </p:pic>
      <p:sp>
        <p:nvSpPr>
          <p:cNvPr id="14341" name="Slide Number Placeholder 3"/>
          <p:cNvSpPr>
            <a:spLocks noGrp="1"/>
          </p:cNvSpPr>
          <p:nvPr>
            <p:ph type="sldNum" sz="quarter" idx="12"/>
          </p:nvPr>
        </p:nvSpPr>
        <p:spPr>
          <a:xfrm>
            <a:off x="11379078" y="6213227"/>
            <a:ext cx="548640" cy="548640"/>
          </a:xfrm>
          <a:prstGeom prst="ellipse">
            <a:avLst/>
          </a:prstGeom>
          <a:solidFill>
            <a:srgbClr val="675C4E"/>
          </a:solidFill>
        </p:spPr>
        <p:txBody>
          <a:bodyPr anchor="ctr">
            <a:normAutofit fontScale="925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Aft>
                <a:spcPts val="600"/>
              </a:spcAft>
            </a:pPr>
            <a:fld id="{F17C5862-866B-4D14-84A9-FC67E44BA676}" type="slidenum">
              <a:rPr lang="en-US" sz="1500">
                <a:solidFill>
                  <a:srgbClr val="FFFFFF"/>
                </a:solidFill>
              </a:rPr>
              <a:pPr algn="ctr">
                <a:spcAft>
                  <a:spcPts val="600"/>
                </a:spcAft>
              </a:pPr>
              <a:t>15</a:t>
            </a:fld>
            <a:endParaRPr lang="en-US" sz="1500">
              <a:solidFill>
                <a:srgbClr val="FFFFFF"/>
              </a:solidFill>
            </a:endParaRPr>
          </a:p>
        </p:txBody>
      </p:sp>
    </p:spTree>
    <p:extLst>
      <p:ext uri="{BB962C8B-B14F-4D97-AF65-F5344CB8AC3E}">
        <p14:creationId xmlns:p14="http://schemas.microsoft.com/office/powerpoint/2010/main" val="2064779838"/>
      </p:ext>
    </p:extLst>
  </p:cSld>
  <p:clrMapOvr>
    <a:overrideClrMapping bg1="dk1" tx1="lt1" bg2="dk2" tx2="lt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9" name="Rectangle 1434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E2D05AB-80FC-6F32-70C4-9B5280AEE6BE}"/>
              </a:ext>
            </a:extLst>
          </p:cNvPr>
          <p:cNvSpPr>
            <a:spLocks noGrp="1"/>
          </p:cNvSpPr>
          <p:nvPr>
            <p:ph type="title"/>
          </p:nvPr>
        </p:nvSpPr>
        <p:spPr>
          <a:xfrm>
            <a:off x="640080" y="325369"/>
            <a:ext cx="4368602" cy="1956841"/>
          </a:xfrm>
        </p:spPr>
        <p:txBody>
          <a:bodyPr anchor="b">
            <a:normAutofit/>
          </a:bodyPr>
          <a:lstStyle/>
          <a:p>
            <a:r>
              <a:rPr lang="en-US" sz="5400"/>
              <a:t>Last but not Least...</a:t>
            </a:r>
          </a:p>
        </p:txBody>
      </p:sp>
      <p:sp>
        <p:nvSpPr>
          <p:cNvPr id="1434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9B0FEE3-DC48-447B-47E9-B37F0B5EBC2A}"/>
              </a:ext>
            </a:extLst>
          </p:cNvPr>
          <p:cNvSpPr>
            <a:spLocks noGrp="1"/>
          </p:cNvSpPr>
          <p:nvPr>
            <p:ph idx="1"/>
          </p:nvPr>
        </p:nvSpPr>
        <p:spPr>
          <a:xfrm>
            <a:off x="640080" y="2872899"/>
            <a:ext cx="4243589" cy="3320668"/>
          </a:xfrm>
        </p:spPr>
        <p:txBody>
          <a:bodyPr>
            <a:normAutofit/>
          </a:bodyPr>
          <a:lstStyle/>
          <a:p>
            <a:r>
              <a:rPr lang="en-US" sz="3600" dirty="0"/>
              <a:t>Fumes may trip smoke detectors </a:t>
            </a:r>
          </a:p>
          <a:p>
            <a:endParaRPr lang="en-US" sz="2200" dirty="0"/>
          </a:p>
        </p:txBody>
      </p:sp>
      <p:pic>
        <p:nvPicPr>
          <p:cNvPr id="6" name="Picture 5" descr="A picture containing person, indoor, drinking&#10;&#10;Description automatically generated">
            <a:extLst>
              <a:ext uri="{FF2B5EF4-FFF2-40B4-BE49-F238E27FC236}">
                <a16:creationId xmlns:a16="http://schemas.microsoft.com/office/drawing/2014/main" id="{F1235084-697E-4D7C-AC55-BDDEB3B4C2CC}"/>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341" name="Slide Number Placeholder 3"/>
          <p:cNvSpPr>
            <a:spLocks noGrp="1"/>
          </p:cNvSpPr>
          <p:nvPr>
            <p:ph type="sldNum" sz="quarter" idx="12"/>
          </p:nvPr>
        </p:nvSpPr>
        <p:spPr>
          <a:xfrm>
            <a:off x="10439400" y="6356350"/>
            <a:ext cx="914400" cy="365125"/>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a:solidFill>
                  <a:srgbClr val="FFFFFF"/>
                </a:solidFill>
              </a:rPr>
              <a:pPr>
                <a:spcAft>
                  <a:spcPts val="600"/>
                </a:spcAft>
              </a:pPr>
              <a:t>16</a:t>
            </a:fld>
            <a:endParaRPr lang="en-US">
              <a:solidFill>
                <a:srgbClr val="FFFFFF"/>
              </a:solidFill>
            </a:endParaRPr>
          </a:p>
        </p:txBody>
      </p:sp>
      <p:pic>
        <p:nvPicPr>
          <p:cNvPr id="18" name="Picture 17" descr="Logo, company name&#10;&#10;Description automatically generated">
            <a:extLst>
              <a:ext uri="{FF2B5EF4-FFF2-40B4-BE49-F238E27FC236}">
                <a16:creationId xmlns:a16="http://schemas.microsoft.com/office/drawing/2014/main" id="{1FA560DA-B50A-744D-A860-DB8E803C7C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7213203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7" descr="C:\Documents and Settings\shellie.reid\Local Settings\Temporary Internet Files\Content.IE5\GMUXK7DD\MC900439438[1].jpg">
            <a:extLst>
              <a:ext uri="{FF2B5EF4-FFF2-40B4-BE49-F238E27FC236}">
                <a16:creationId xmlns:a16="http://schemas.microsoft.com/office/drawing/2014/main" id="{1AD5FCAE-096D-EC61-64E1-3F1AC87315B9}"/>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BFEDC08-2ABA-D41E-08D6-FCAC71BE8CF2}"/>
              </a:ext>
            </a:extLst>
          </p:cNvPr>
          <p:cNvSpPr>
            <a:spLocks noGrp="1"/>
          </p:cNvSpPr>
          <p:nvPr>
            <p:ph type="title"/>
          </p:nvPr>
        </p:nvSpPr>
        <p:spPr>
          <a:xfrm>
            <a:off x="525516" y="1592826"/>
            <a:ext cx="4783903" cy="1663878"/>
          </a:xfrm>
        </p:spPr>
        <p:txBody>
          <a:bodyPr vert="horz" lIns="91440" tIns="45720" rIns="91440" bIns="45720" rtlCol="0" anchor="ctr">
            <a:normAutofit/>
          </a:bodyPr>
          <a:lstStyle/>
          <a:p>
            <a:pPr algn="ctr"/>
            <a:r>
              <a:rPr lang="en-US" sz="3600" b="1" dirty="0"/>
              <a:t>False Alarm Prevention Tips </a:t>
            </a:r>
            <a:br>
              <a:rPr lang="en-US" sz="3600" b="1" dirty="0"/>
            </a:br>
            <a:r>
              <a:rPr lang="en-US" sz="3600" b="1" dirty="0"/>
              <a:t>for Schools</a:t>
            </a:r>
          </a:p>
        </p:txBody>
      </p:sp>
      <p:cxnSp>
        <p:nvCxnSpPr>
          <p:cNvPr id="15"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87BED0-943C-7532-0489-9CFFD0880078}"/>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pPr marL="0" indent="0">
              <a:buNone/>
            </a:pPr>
            <a:r>
              <a:rPr lang="en-US" sz="3200" dirty="0"/>
              <a:t>How to Prevent False Alarms</a:t>
            </a:r>
          </a:p>
        </p:txBody>
      </p:sp>
      <p:sp>
        <p:nvSpPr>
          <p:cNvPr id="6" name="Slide Number Placeholder 5">
            <a:extLst>
              <a:ext uri="{FF2B5EF4-FFF2-40B4-BE49-F238E27FC236}">
                <a16:creationId xmlns:a16="http://schemas.microsoft.com/office/drawing/2014/main" id="{ACD8547E-EC3B-8C10-665F-2299191A7D5B}"/>
              </a:ext>
            </a:extLst>
          </p:cNvPr>
          <p:cNvSpPr>
            <a:spLocks noGrp="1"/>
          </p:cNvSpPr>
          <p:nvPr>
            <p:ph type="sldNum" sz="quarter" idx="12"/>
          </p:nvPr>
        </p:nvSpPr>
        <p:spPr/>
        <p:txBody>
          <a:bodyPr/>
          <a:lstStyle/>
          <a:p>
            <a:fld id="{5A92615F-889F-4C08-BF69-BEF13233377D}" type="slidenum">
              <a:rPr lang="en-US" smtClean="0"/>
              <a:t>17</a:t>
            </a:fld>
            <a:endParaRPr lang="en-US"/>
          </a:p>
        </p:txBody>
      </p:sp>
      <p:pic>
        <p:nvPicPr>
          <p:cNvPr id="11" name="Picture 10" descr="Logo, company name&#10;&#10;Description automatically generated">
            <a:extLst>
              <a:ext uri="{FF2B5EF4-FFF2-40B4-BE49-F238E27FC236}">
                <a16:creationId xmlns:a16="http://schemas.microsoft.com/office/drawing/2014/main" id="{58F9E941-AA41-296C-A1BF-7390C67280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04093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51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a:solidFill>
                  <a:srgbClr val="FFFFFF"/>
                </a:solidFill>
              </a:rPr>
              <a:t>Before You Activate</a:t>
            </a:r>
          </a:p>
        </p:txBody>
      </p:sp>
      <p:pic>
        <p:nvPicPr>
          <p:cNvPr id="3076" name="Picture 4" descr="C:\Users\Brad\Pictures\Photos\FalseAlarm Prevention\Alarm%20Permit.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27547" y="2454903"/>
            <a:ext cx="6594189" cy="3811958"/>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marL="342900" indent="-342900">
              <a:lnSpc>
                <a:spcPct val="90000"/>
              </a:lnSpc>
              <a:buFont typeface="Arial" panose="020B0604020202020204" pitchFamily="34" charset="0"/>
              <a:buChar char="•"/>
            </a:pPr>
            <a:r>
              <a:rPr lang="en-US" sz="2800" dirty="0">
                <a:solidFill>
                  <a:srgbClr val="FFFFFF"/>
                </a:solidFill>
              </a:rPr>
              <a:t>Check with your local jurisdiction for registration requirements</a:t>
            </a:r>
          </a:p>
          <a:p>
            <a:pPr marL="342900" indent="-342900">
              <a:lnSpc>
                <a:spcPct val="90000"/>
              </a:lnSpc>
              <a:spcBef>
                <a:spcPct val="30000"/>
              </a:spcBef>
              <a:buFont typeface="Arial" panose="020B0604020202020204" pitchFamily="34" charset="0"/>
              <a:buChar char="•"/>
              <a:defRPr/>
            </a:pPr>
            <a:r>
              <a:rPr lang="en-US" sz="2800" dirty="0">
                <a:solidFill>
                  <a:srgbClr val="FFFFFF"/>
                </a:solidFill>
              </a:rPr>
              <a:t>Notify your local Alarm Coordinator when phone numbers or situations change</a:t>
            </a:r>
          </a:p>
        </p:txBody>
      </p:sp>
      <p:sp>
        <p:nvSpPr>
          <p:cNvPr id="4"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latin typeface="Calibri" panose="020F0502020204030204"/>
              </a:rPr>
              <a:pPr>
                <a:spcAft>
                  <a:spcPts val="600"/>
                </a:spcAft>
                <a:defRPr/>
              </a:pPr>
              <a:t>18</a:t>
            </a:fld>
            <a:endParaRPr lang="en-US" sz="105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85920344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kern="1200">
                <a:solidFill>
                  <a:srgbClr val="FFFFFF"/>
                </a:solidFill>
                <a:latin typeface="+mj-lt"/>
                <a:ea typeface="+mj-ea"/>
                <a:cs typeface="+mj-cs"/>
              </a:rPr>
              <a:t>Before You Activate</a:t>
            </a:r>
          </a:p>
        </p:txBody>
      </p:sp>
      <p:pic>
        <p:nvPicPr>
          <p:cNvPr id="4104" name="Picture 8" descr="http://hdsportcameras.com/images/UserGuid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ad\Documents\FARA\Training &amp; Certification\Online Training\False Alarm Reduction 101\Images\Tech &amp; use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B179DAD2-EC4F-4A65-AC2F-4A51C19F334B}"/>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r="-3"/>
          <a:stretch/>
        </p:blipFill>
        <p:spPr>
          <a:xfrm>
            <a:off x="3941061" y="4572285"/>
            <a:ext cx="3447288" cy="1956816"/>
          </a:xfrm>
          <a:prstGeom prst="rect">
            <a:avLst/>
          </a:prstGeom>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2800" dirty="0">
                <a:solidFill>
                  <a:srgbClr val="FFFFFF"/>
                </a:solidFill>
              </a:rPr>
              <a:t>Understand how the alarm system works</a:t>
            </a:r>
          </a:p>
          <a:p>
            <a:pPr marL="457200" indent="-228600">
              <a:lnSpc>
                <a:spcPct val="90000"/>
              </a:lnSpc>
              <a:spcAft>
                <a:spcPts val="600"/>
              </a:spcAft>
              <a:buFont typeface="Arial" panose="020B0604020202020204" pitchFamily="34" charset="0"/>
              <a:buChar char="•"/>
            </a:pPr>
            <a:r>
              <a:rPr lang="en-US" sz="2800" dirty="0">
                <a:solidFill>
                  <a:srgbClr val="FFFFFF"/>
                </a:solidFill>
              </a:rPr>
              <a:t>Educate all users</a:t>
            </a:r>
          </a:p>
          <a:p>
            <a:pPr marL="457200" indent="-228600">
              <a:lnSpc>
                <a:spcPct val="90000"/>
              </a:lnSpc>
              <a:spcAft>
                <a:spcPts val="600"/>
              </a:spcAft>
              <a:buFont typeface="Arial" panose="020B0604020202020204" pitchFamily="34" charset="0"/>
              <a:buChar char="•"/>
            </a:pPr>
            <a:r>
              <a:rPr lang="en-US" sz="2800" dirty="0">
                <a:solidFill>
                  <a:srgbClr val="FFFFFF"/>
                </a:solidFill>
              </a:rPr>
              <a:t>Ask your alarm company for written instructions, videos and/or physical demonstration</a:t>
            </a:r>
          </a:p>
        </p:txBody>
      </p:sp>
      <p:sp>
        <p:nvSpPr>
          <p:cNvPr id="5" name="Slide Number Placeholder 4"/>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19</a:t>
            </a:fld>
            <a:endParaRPr lang="en-US" sz="105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894580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945 High School Building Entrance Stock Photos, Pictures &amp; Royalty-Free  Images - iStock">
            <a:extLst>
              <a:ext uri="{FF2B5EF4-FFF2-40B4-BE49-F238E27FC236}">
                <a16:creationId xmlns:a16="http://schemas.microsoft.com/office/drawing/2014/main" id="{85808C77-B2E0-B09D-326F-2CF820D0FF4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4D2753-D794-BEC8-A761-D73C70DECDD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4000" dirty="0"/>
              <a:t>Overview</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34234B-C29F-8D1D-F27D-3DD2FD3F5F60}"/>
              </a:ext>
            </a:extLst>
          </p:cNvPr>
          <p:cNvSpPr>
            <a:spLocks noGrp="1"/>
          </p:cNvSpPr>
          <p:nvPr>
            <p:ph sz="half" idx="1"/>
          </p:nvPr>
        </p:nvSpPr>
        <p:spPr>
          <a:xfrm>
            <a:off x="371093" y="2718054"/>
            <a:ext cx="4554867" cy="3207258"/>
          </a:xfrm>
        </p:spPr>
        <p:txBody>
          <a:bodyPr vert="horz" lIns="91440" tIns="45720" rIns="91440" bIns="45720" rtlCol="0" anchor="t">
            <a:normAutofit lnSpcReduction="10000"/>
          </a:bodyPr>
          <a:lstStyle/>
          <a:p>
            <a:r>
              <a:rPr lang="en-US" sz="2600" dirty="0"/>
              <a:t>What is a false alarm?</a:t>
            </a:r>
          </a:p>
          <a:p>
            <a:r>
              <a:rPr lang="en-US" sz="2600" dirty="0"/>
              <a:t>Why are false alarms a problem?</a:t>
            </a:r>
          </a:p>
          <a:p>
            <a:r>
              <a:rPr lang="en-US" sz="2600" dirty="0"/>
              <a:t>How do alarm systems work?</a:t>
            </a:r>
          </a:p>
          <a:p>
            <a:r>
              <a:rPr lang="en-US" sz="2600" dirty="0"/>
              <a:t>What are some causes of false alarms?</a:t>
            </a:r>
          </a:p>
          <a:p>
            <a:r>
              <a:rPr lang="en-US" sz="2600" dirty="0"/>
              <a:t>What can you do to prevent false alarms?</a:t>
            </a:r>
          </a:p>
          <a:p>
            <a:endParaRPr lang="en-US" sz="1700" dirty="0"/>
          </a:p>
          <a:p>
            <a:endParaRPr lang="en-US" sz="1700" dirty="0"/>
          </a:p>
          <a:p>
            <a:endParaRPr lang="en-US" sz="1700" dirty="0"/>
          </a:p>
          <a:p>
            <a:endParaRPr lang="en-US" sz="1700" dirty="0"/>
          </a:p>
          <a:p>
            <a:endParaRPr lang="en-US" sz="1700" dirty="0"/>
          </a:p>
        </p:txBody>
      </p:sp>
      <p:pic>
        <p:nvPicPr>
          <p:cNvPr id="11" name="Picture 10" descr="Logo, company name&#10;&#10;Description automatically generated">
            <a:extLst>
              <a:ext uri="{FF2B5EF4-FFF2-40B4-BE49-F238E27FC236}">
                <a16:creationId xmlns:a16="http://schemas.microsoft.com/office/drawing/2014/main" id="{3FE2B6A0-73BF-03C5-79B1-F0F053F41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4" name="Slide Number Placeholder 3">
            <a:extLst>
              <a:ext uri="{FF2B5EF4-FFF2-40B4-BE49-F238E27FC236}">
                <a16:creationId xmlns:a16="http://schemas.microsoft.com/office/drawing/2014/main" id="{410F7E1E-D7A0-32B8-F371-643A6F3290CC}"/>
              </a:ext>
            </a:extLst>
          </p:cNvPr>
          <p:cNvSpPr>
            <a:spLocks noGrp="1"/>
          </p:cNvSpPr>
          <p:nvPr>
            <p:ph type="sldNum" sz="quarter" idx="12"/>
          </p:nvPr>
        </p:nvSpPr>
        <p:spPr/>
        <p:txBody>
          <a:bodyPr/>
          <a:lstStyle/>
          <a:p>
            <a:fld id="{5A92615F-889F-4C08-BF69-BEF13233377D}" type="slidenum">
              <a:rPr lang="en-US" smtClean="0"/>
              <a:t>2</a:t>
            </a:fld>
            <a:endParaRPr lang="en-US"/>
          </a:p>
        </p:txBody>
      </p:sp>
    </p:spTree>
    <p:extLst>
      <p:ext uri="{BB962C8B-B14F-4D97-AF65-F5344CB8AC3E}">
        <p14:creationId xmlns:p14="http://schemas.microsoft.com/office/powerpoint/2010/main" val="411954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74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516804"/>
            <a:ext cx="6594189" cy="1625210"/>
          </a:xfrm>
        </p:spPr>
        <p:txBody>
          <a:bodyPr>
            <a:normAutofit/>
          </a:bodyPr>
          <a:lstStyle/>
          <a:p>
            <a:r>
              <a:rPr lang="en-US" sz="4100" dirty="0">
                <a:solidFill>
                  <a:srgbClr val="FFFFFF"/>
                </a:solidFill>
              </a:rPr>
              <a:t>Before Turning on your Alarm System when leaving…</a:t>
            </a:r>
          </a:p>
        </p:txBody>
      </p:sp>
      <p:sp>
        <p:nvSpPr>
          <p:cNvPr id="17420" name="Rectangle 1741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3" name="Picture 12" descr="MPj03854260000[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02259" y="2660288"/>
            <a:ext cx="5908880" cy="35414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Rectangle 174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DF267F91-A657-C50F-45E2-CFB8DFC0D93C}"/>
              </a:ext>
            </a:extLst>
          </p:cNvPr>
          <p:cNvSpPr>
            <a:spLocks noGrp="1"/>
          </p:cNvSpPr>
          <p:nvPr>
            <p:ph idx="1"/>
          </p:nvPr>
        </p:nvSpPr>
        <p:spPr>
          <a:xfrm>
            <a:off x="8029319" y="917725"/>
            <a:ext cx="3424739" cy="4852362"/>
          </a:xfrm>
        </p:spPr>
        <p:txBody>
          <a:bodyPr anchor="ctr">
            <a:normAutofit/>
          </a:bodyPr>
          <a:lstStyle/>
          <a:p>
            <a:r>
              <a:rPr lang="en-US" sz="4000" dirty="0">
                <a:solidFill>
                  <a:srgbClr val="FFFFFF"/>
                </a:solidFill>
              </a:rPr>
              <a:t>Make sure all alarmed doors and windows are locked</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sz="1050">
                <a:solidFill>
                  <a:schemeClr val="tx1">
                    <a:lumMod val="50000"/>
                    <a:lumOff val="50000"/>
                  </a:schemeClr>
                </a:solidFill>
              </a:rPr>
              <a:pPr>
                <a:spcAft>
                  <a:spcPts val="600"/>
                </a:spcAft>
              </a:pPr>
              <a:t>20</a:t>
            </a:fld>
            <a:endParaRPr lang="en-US" sz="1050">
              <a:solidFill>
                <a:schemeClr val="tx1">
                  <a:lumMod val="50000"/>
                  <a:lumOff val="50000"/>
                </a:schemeClr>
              </a:solidFill>
            </a:endParaRPr>
          </a:p>
        </p:txBody>
      </p:sp>
    </p:spTree>
    <p:extLst>
      <p:ext uri="{BB962C8B-B14F-4D97-AF65-F5344CB8AC3E}">
        <p14:creationId xmlns:p14="http://schemas.microsoft.com/office/powerpoint/2010/main" val="63098772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F6F3-7C28-E030-AD34-A4AB4F3F62A4}"/>
              </a:ext>
            </a:extLst>
          </p:cNvPr>
          <p:cNvSpPr>
            <a:spLocks noGrp="1"/>
          </p:cNvSpPr>
          <p:nvPr>
            <p:ph type="title"/>
          </p:nvPr>
        </p:nvSpPr>
        <p:spPr>
          <a:xfrm>
            <a:off x="7760837" y="914400"/>
            <a:ext cx="3657600" cy="2887579"/>
          </a:xfrm>
        </p:spPr>
        <p:txBody>
          <a:bodyPr vert="horz" lIns="91440" tIns="45720" rIns="91440" bIns="45720" rtlCol="0" anchor="b">
            <a:normAutofit/>
          </a:bodyPr>
          <a:lstStyle/>
          <a:p>
            <a:pPr algn="ctr"/>
            <a:r>
              <a:rPr lang="en-US" kern="1200">
                <a:solidFill>
                  <a:srgbClr val="FFFFFF"/>
                </a:solidFill>
                <a:latin typeface="+mj-lt"/>
                <a:ea typeface="+mj-ea"/>
                <a:cs typeface="+mj-cs"/>
              </a:rPr>
              <a:t>Before Turning on your Alarm System when leaving…</a:t>
            </a:r>
          </a:p>
        </p:txBody>
      </p:sp>
      <p:sp>
        <p:nvSpPr>
          <p:cNvPr id="3" name="Content Placeholder 2">
            <a:extLst>
              <a:ext uri="{FF2B5EF4-FFF2-40B4-BE49-F238E27FC236}">
                <a16:creationId xmlns:a16="http://schemas.microsoft.com/office/drawing/2014/main" id="{70D117CD-7D94-D9FF-095B-C5E5E169E18B}"/>
              </a:ext>
            </a:extLst>
          </p:cNvPr>
          <p:cNvSpPr>
            <a:spLocks noGrp="1"/>
          </p:cNvSpPr>
          <p:nvPr>
            <p:ph idx="1"/>
          </p:nvPr>
        </p:nvSpPr>
        <p:spPr>
          <a:xfrm>
            <a:off x="7760837" y="4170501"/>
            <a:ext cx="3657600" cy="1525597"/>
          </a:xfrm>
        </p:spPr>
        <p:txBody>
          <a:bodyPr vert="horz" lIns="91440" tIns="45720" rIns="91440" bIns="45720" rtlCol="0">
            <a:normAutofit fontScale="92500" lnSpcReduction="10000"/>
          </a:bodyPr>
          <a:lstStyle/>
          <a:p>
            <a:pPr marL="0" indent="0" algn="ctr">
              <a:buNone/>
            </a:pPr>
            <a:r>
              <a:rPr lang="en-US" sz="4000" kern="1200" dirty="0">
                <a:solidFill>
                  <a:srgbClr val="FFFFFF"/>
                </a:solidFill>
                <a:latin typeface="+mn-lt"/>
                <a:ea typeface="+mn-ea"/>
                <a:cs typeface="+mn-cs"/>
              </a:rPr>
              <a:t>Restart the exit time if you reenter</a:t>
            </a:r>
          </a:p>
        </p:txBody>
      </p:sp>
      <p:pic>
        <p:nvPicPr>
          <p:cNvPr id="4" name="Picture 3">
            <a:extLst>
              <a:ext uri="{FF2B5EF4-FFF2-40B4-BE49-F238E27FC236}">
                <a16:creationId xmlns:a16="http://schemas.microsoft.com/office/drawing/2014/main" id="{628834FF-F9C2-0AF0-BDFD-A562BCE89C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662" y="957855"/>
            <a:ext cx="6553545" cy="4950231"/>
          </a:xfrm>
          <a:prstGeom prst="rect">
            <a:avLst/>
          </a:prstGeom>
        </p:spPr>
      </p:pic>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7A9DF23-D67C-E3A3-D162-2A51035E2C61}"/>
              </a:ext>
            </a:extLst>
          </p:cNvPr>
          <p:cNvSpPr>
            <a:spLocks noGrp="1"/>
          </p:cNvSpPr>
          <p:nvPr>
            <p:ph type="sldNum" sz="quarter" idx="12"/>
          </p:nvPr>
        </p:nvSpPr>
        <p:spPr>
          <a:xfrm>
            <a:off x="8772832" y="6492875"/>
            <a:ext cx="2743200" cy="365125"/>
          </a:xfrm>
        </p:spPr>
        <p:txBody>
          <a:bodyPr/>
          <a:lstStyle/>
          <a:p>
            <a:fld id="{5A92615F-889F-4C08-BF69-BEF13233377D}" type="slidenum">
              <a:rPr lang="en-US" smtClean="0"/>
              <a:t>21</a:t>
            </a:fld>
            <a:endParaRPr lang="en-US"/>
          </a:p>
        </p:txBody>
      </p:sp>
    </p:spTree>
    <p:extLst>
      <p:ext uri="{BB962C8B-B14F-4D97-AF65-F5344CB8AC3E}">
        <p14:creationId xmlns:p14="http://schemas.microsoft.com/office/powerpoint/2010/main" val="277446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8014996" y="642594"/>
            <a:ext cx="3732244" cy="1702952"/>
          </a:xfrm>
        </p:spPr>
        <p:txBody>
          <a:bodyPr>
            <a:normAutofit/>
          </a:bodyPr>
          <a:lstStyle/>
          <a:p>
            <a:r>
              <a:rPr lang="en-US" sz="3700"/>
              <a:t>Keep Clear of Motion Detectors </a:t>
            </a:r>
          </a:p>
        </p:txBody>
      </p:sp>
      <p:sp>
        <p:nvSpPr>
          <p:cNvPr id="17416" name="Rectangle 17415">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8" name="Rectangle 17417">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17420" name="Rectangle 17419">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8" descr="http://coolingtower-design.com/wp-content/uploads/2011/10/fan-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48139" y="810881"/>
            <a:ext cx="2945339" cy="2945339"/>
          </a:xfrm>
          <a:prstGeom prst="rect">
            <a:avLst/>
          </a:prstGeom>
          <a:noFill/>
          <a:extLst>
            <a:ext uri="{909E8E84-426E-40DD-AFC4-6F175D3DCCD1}">
              <a14:hiddenFill xmlns:a14="http://schemas.microsoft.com/office/drawing/2010/main">
                <a:solidFill>
                  <a:srgbClr val="FFFFFF"/>
                </a:solidFill>
              </a14:hiddenFill>
            </a:ext>
          </a:extLst>
        </p:spPr>
      </p:pic>
      <p:sp>
        <p:nvSpPr>
          <p:cNvPr id="17422" name="Rectangle 17421">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www.clipartreview.com/_gallery/_TN/r_227.gif"/>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68743" y="810882"/>
            <a:ext cx="2343846" cy="1812575"/>
          </a:xfrm>
          <a:prstGeom prst="rect">
            <a:avLst/>
          </a:prstGeom>
          <a:noFill/>
          <a:extLst>
            <a:ext uri="{909E8E84-426E-40DD-AFC4-6F175D3DCCD1}">
              <a14:hiddenFill xmlns:a14="http://schemas.microsoft.com/office/drawing/2010/main">
                <a:solidFill>
                  <a:srgbClr val="FFFFFF"/>
                </a:solidFill>
              </a14:hiddenFill>
            </a:ext>
          </a:extLst>
        </p:spPr>
      </p:pic>
      <p:sp>
        <p:nvSpPr>
          <p:cNvPr id="17424" name="Rectangle 17423">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descr="http://my.hsj.org/DesktopModules/ASNE/ASNE.Newspapers/ResizeImage.aspx?url=http://s3.amazonaws.com/asnemedia/4c1bc800-82f4-480f-a282-f66596832689-Picture073.jpg&amp;width=511&amp;height=371&amp;format=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001636" y="4279769"/>
            <a:ext cx="2638345" cy="1762038"/>
          </a:xfrm>
          <a:prstGeom prst="rect">
            <a:avLst/>
          </a:prstGeom>
          <a:noFill/>
          <a:extLst>
            <a:ext uri="{909E8E84-426E-40DD-AFC4-6F175D3DCCD1}">
              <a14:hiddenFill xmlns:a14="http://schemas.microsoft.com/office/drawing/2010/main">
                <a:solidFill>
                  <a:srgbClr val="FFFFFF"/>
                </a:solidFill>
              </a14:hiddenFill>
            </a:ext>
          </a:extLst>
        </p:spPr>
      </p:pic>
      <p:sp>
        <p:nvSpPr>
          <p:cNvPr id="17426" name="Rectangle 17425">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http://www.gifttree.com/images/large/6458e.jpg"/>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335587" y="3096468"/>
            <a:ext cx="2410157" cy="295630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AA39AAC-367E-5ED2-2155-0EF4D68E1A3A}"/>
              </a:ext>
            </a:extLst>
          </p:cNvPr>
          <p:cNvSpPr>
            <a:spLocks noGrp="1"/>
          </p:cNvSpPr>
          <p:nvPr>
            <p:ph idx="1"/>
          </p:nvPr>
        </p:nvSpPr>
        <p:spPr>
          <a:xfrm>
            <a:off x="8014995" y="2623457"/>
            <a:ext cx="3732245" cy="3589615"/>
          </a:xfrm>
        </p:spPr>
        <p:txBody>
          <a:bodyPr>
            <a:normAutofit/>
          </a:bodyPr>
          <a:lstStyle/>
          <a:p>
            <a:r>
              <a:rPr lang="en-US" sz="3200" dirty="0">
                <a:effectLst>
                  <a:outerShdw sx="1000" sy="1000" algn="tl">
                    <a:srgbClr val="C0C0C0"/>
                  </a:outerShdw>
                </a:effectLst>
                <a:latin typeface="Arial" charset="0"/>
              </a:rPr>
              <a:t>Keep balloons, fans, heaters, plants, curtains, decorations &amp; birds from motion sensor areas</a:t>
            </a:r>
          </a:p>
          <a:p>
            <a:pPr marL="0" indent="0">
              <a:buNone/>
            </a:pPr>
            <a:endParaRPr lang="en-US" sz="1800" dirty="0"/>
          </a:p>
        </p:txBody>
      </p:sp>
      <p:sp>
        <p:nvSpPr>
          <p:cNvPr id="17411" name="Slide Number Placeholder 3"/>
          <p:cNvSpPr>
            <a:spLocks noGrp="1"/>
          </p:cNvSpPr>
          <p:nvPr>
            <p:ph type="sldNum" sz="quarter" idx="12"/>
          </p:nvPr>
        </p:nvSpPr>
        <p:spPr>
          <a:xfrm>
            <a:off x="10865309" y="6490983"/>
            <a:ext cx="914400"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a:solidFill>
                  <a:schemeClr val="tx1">
                    <a:alpha val="80000"/>
                  </a:schemeClr>
                </a:solidFill>
              </a:rPr>
              <a:pPr>
                <a:spcAft>
                  <a:spcPts val="600"/>
                </a:spcAft>
              </a:pPr>
              <a:t>22</a:t>
            </a:fld>
            <a:endParaRPr lang="en-US">
              <a:solidFill>
                <a:schemeClr val="tx1">
                  <a:alpha val="80000"/>
                </a:schemeClr>
              </a:solidFill>
            </a:endParaRPr>
          </a:p>
        </p:txBody>
      </p:sp>
      <p:pic>
        <p:nvPicPr>
          <p:cNvPr id="20" name="Picture 19" descr="Logo, company name&#10;&#10;Description automatically generated">
            <a:extLst>
              <a:ext uri="{FF2B5EF4-FFF2-40B4-BE49-F238E27FC236}">
                <a16:creationId xmlns:a16="http://schemas.microsoft.com/office/drawing/2014/main" id="{C86CC48F-3A78-CC69-6B53-8E913FB07C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218394969"/>
      </p:ext>
    </p:extLst>
  </p:cSld>
  <p:clrMapOvr>
    <a:overrideClrMapping bg1="dk1" tx1="lt1" bg2="dk2" tx2="lt2" accent1="accent1" accent2="accent2" accent3="accent3" accent4="accent4" accent5="accent5" accent6="accent6" hlink="hlink" folHlink="folHlink"/>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4996" y="642594"/>
            <a:ext cx="3732244" cy="1702952"/>
          </a:xfrm>
        </p:spPr>
        <p:txBody>
          <a:bodyPr vert="horz" lIns="91440" tIns="45720" rIns="91440" bIns="45720" rtlCol="0" anchor="ctr">
            <a:normAutofit/>
          </a:bodyPr>
          <a:lstStyle/>
          <a:p>
            <a:r>
              <a:rPr lang="en-US" b="0">
                <a:solidFill>
                  <a:schemeClr val="tx1"/>
                </a:solidFill>
              </a:rPr>
              <a:t>After Hours Visitors</a:t>
            </a:r>
          </a:p>
        </p:txBody>
      </p:sp>
      <p:sp>
        <p:nvSpPr>
          <p:cNvPr id="1039" name="Rectangle 1038">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1" name="Rectangle 1040">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1043" name="Rectangle 1042">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http://www.waubun.k12.mn.us/home/files/images/sports.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8460" y="947341"/>
            <a:ext cx="3044697" cy="2672419"/>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http://www.gunpowderpta.org/pto/members/images/pta%20meeting.gif"/>
          <p:cNvPicPr>
            <a:picLocks noChangeAspect="1" noChangeArrowheads="1" noCrop="1"/>
          </p:cNvPicPr>
          <p:nvPr/>
        </p:nvPicPr>
        <p:blipFill>
          <a:blip r:embed="rId4" cstate="email">
            <a:extLst>
              <a:ext uri="{28A0092B-C50C-407E-A947-70E740481C1C}">
                <a14:useLocalDpi xmlns:a14="http://schemas.microsoft.com/office/drawing/2010/main"/>
              </a:ext>
            </a:extLst>
          </a:blip>
          <a:stretch>
            <a:fillRect/>
          </a:stretch>
        </p:blipFill>
        <p:spPr bwMode="auto">
          <a:xfrm>
            <a:off x="4454362" y="810882"/>
            <a:ext cx="2172607" cy="1812575"/>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046">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http://web.waverly.k12.mi.us/images/parent_meeting.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117465" y="4279769"/>
            <a:ext cx="2406686" cy="1762038"/>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http://t2.gstatic.com/images?q=tbn:ANd9GcQg_ygl97bYpeMJwpEOHl4kNTRk5mVBlxFWn95WAmmWbubRlPhXAw"/>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323497" y="3292245"/>
            <a:ext cx="2434338" cy="256474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9"/>
          <p:cNvSpPr>
            <a:spLocks noChangeArrowheads="1"/>
          </p:cNvSpPr>
          <p:nvPr/>
        </p:nvSpPr>
        <p:spPr bwMode="auto">
          <a:xfrm>
            <a:off x="8014995" y="2623457"/>
            <a:ext cx="3732245" cy="3589615"/>
          </a:xfrm>
          <a:prstGeom prst="roundRect">
            <a:avLst>
              <a:gd name="adj" fmla="val 16667"/>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800" dirty="0"/>
              <a:t>Develop a plan to deal with afterhours visitors </a:t>
            </a:r>
          </a:p>
          <a:p>
            <a:pPr marL="457200" indent="-228600">
              <a:lnSpc>
                <a:spcPct val="90000"/>
              </a:lnSpc>
              <a:spcAft>
                <a:spcPts val="600"/>
              </a:spcAft>
              <a:buFont typeface="Arial" panose="020B0604020202020204" pitchFamily="34" charset="0"/>
              <a:buChar char="•"/>
            </a:pPr>
            <a:r>
              <a:rPr lang="en-US" sz="2800" dirty="0"/>
              <a:t>Don’t give users a key until they are trained on the proper use of the system</a:t>
            </a:r>
          </a:p>
        </p:txBody>
      </p:sp>
      <p:sp>
        <p:nvSpPr>
          <p:cNvPr id="5" name="Slide Number Placeholder 4"/>
          <p:cNvSpPr>
            <a:spLocks noGrp="1"/>
          </p:cNvSpPr>
          <p:nvPr>
            <p:ph type="sldNum" sz="quarter" idx="12"/>
          </p:nvPr>
        </p:nvSpPr>
        <p:spPr>
          <a:xfrm>
            <a:off x="10865309" y="6490983"/>
            <a:ext cx="914400" cy="274320"/>
          </a:xfrm>
        </p:spPr>
        <p:txBody>
          <a:bodyPr vert="horz" lIns="91440" tIns="45720" rIns="91440" bIns="45720" rtlCol="0" anchor="ctr">
            <a:normAutofit/>
          </a:bodyPr>
          <a:lstStyle/>
          <a:p>
            <a:pPr>
              <a:spcAft>
                <a:spcPts val="600"/>
              </a:spcAft>
              <a:defRPr/>
            </a:pPr>
            <a:fld id="{549E7C20-0727-43C9-9F64-3EA05A89F760}" type="slidenum">
              <a:rPr lang="en-US">
                <a:solidFill>
                  <a:schemeClr val="tx1">
                    <a:alpha val="80000"/>
                  </a:schemeClr>
                </a:solidFill>
              </a:rPr>
              <a:pPr>
                <a:spcAft>
                  <a:spcPts val="600"/>
                </a:spcAft>
                <a:defRPr/>
              </a:pPr>
              <a:t>23</a:t>
            </a:fld>
            <a:endParaRPr lang="en-US">
              <a:solidFill>
                <a:schemeClr val="tx1">
                  <a:alpha val="80000"/>
                </a:schemeClr>
              </a:solidFill>
            </a:endParaRPr>
          </a:p>
        </p:txBody>
      </p:sp>
      <p:pic>
        <p:nvPicPr>
          <p:cNvPr id="16" name="Picture 15" descr="Logo, company name&#10;&#10;Description automatically generated">
            <a:extLst>
              <a:ext uri="{FF2B5EF4-FFF2-40B4-BE49-F238E27FC236}">
                <a16:creationId xmlns:a16="http://schemas.microsoft.com/office/drawing/2014/main" id="{4001F632-C146-8F9E-C220-34CA30476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811793979"/>
      </p:ext>
    </p:extLst>
  </p:cSld>
  <p:clrMapOvr>
    <a:overrideClrMapping bg1="dk1" tx1="lt1" bg2="dk2" tx2="lt2" accent1="accent1" accent2="accent2" accent3="accent3" accent4="accent4" accent5="accent5" accent6="accent6" hlink="hlink" folHlink="folHlink"/>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D44621A-3129-F66B-B923-488DB1308372}"/>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Training is Important!</a:t>
            </a:r>
          </a:p>
        </p:txBody>
      </p:sp>
      <p:pic>
        <p:nvPicPr>
          <p:cNvPr id="16" name="Picture 4" descr="http://www.bonitz.us/sites/default/files/gerhard%20vacuum.JPG">
            <a:extLst>
              <a:ext uri="{FF2B5EF4-FFF2-40B4-BE49-F238E27FC236}">
                <a16:creationId xmlns:a16="http://schemas.microsoft.com/office/drawing/2014/main" id="{D0DE81A4-0B87-8EE5-7C57-FC7DE7BF6552}"/>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488F7564-A70A-4F8E-8AA1-BE418BBA1CF6}"/>
              </a:ext>
            </a:extLst>
          </p:cNvPr>
          <p:cNvSpPr>
            <a:spLocks noGrp="1"/>
          </p:cNvSpPr>
          <p:nvPr>
            <p:ph sz="half" idx="1"/>
          </p:nvPr>
        </p:nvSpPr>
        <p:spPr>
          <a:xfrm>
            <a:off x="5297762" y="2706624"/>
            <a:ext cx="6251110" cy="3483864"/>
          </a:xfrm>
        </p:spPr>
        <p:txBody>
          <a:bodyPr vert="horz" lIns="91440" tIns="45720" rIns="91440" bIns="45720" rtlCol="0">
            <a:normAutofit/>
          </a:bodyPr>
          <a:lstStyle/>
          <a:p>
            <a:pPr>
              <a:spcBef>
                <a:spcPct val="20000"/>
              </a:spcBef>
              <a:buClr>
                <a:schemeClr val="hlink"/>
              </a:buClr>
              <a:buSzPct val="65000"/>
              <a:defRPr/>
            </a:pPr>
            <a:r>
              <a:rPr lang="en-US" sz="3200" dirty="0">
                <a:effectLst>
                  <a:outerShdw dist="38100" sx="1000" sy="1000" algn="tl">
                    <a:srgbClr val="C0C0C0"/>
                  </a:outerShdw>
                </a:effectLst>
              </a:rPr>
              <a:t>Teach </a:t>
            </a:r>
            <a:r>
              <a:rPr lang="en-US" sz="3200" u="sng" dirty="0">
                <a:effectLst>
                  <a:outerShdw dist="38100" sx="1000" sy="1000" algn="tl">
                    <a:srgbClr val="C0C0C0"/>
                  </a:outerShdw>
                </a:effectLst>
              </a:rPr>
              <a:t>ALL</a:t>
            </a:r>
            <a:r>
              <a:rPr lang="en-US" sz="3200" dirty="0">
                <a:effectLst>
                  <a:outerShdw dist="38100" sx="1000" sy="1000" algn="tl">
                    <a:srgbClr val="C0C0C0"/>
                  </a:outerShdw>
                </a:effectLst>
              </a:rPr>
              <a:t> users how to operate your system, including: </a:t>
            </a:r>
          </a:p>
          <a:p>
            <a:pPr marL="457200">
              <a:spcBef>
                <a:spcPct val="20000"/>
              </a:spcBef>
              <a:buSzPct val="100000"/>
              <a:defRPr/>
            </a:pPr>
            <a:r>
              <a:rPr lang="en-US" sz="3200" dirty="0">
                <a:effectLst>
                  <a:outerShdw dist="38100" sx="1000" sy="1000" algn="tl">
                    <a:srgbClr val="C0C0C0"/>
                  </a:outerShdw>
                </a:effectLst>
              </a:rPr>
              <a:t>Arming codes</a:t>
            </a:r>
          </a:p>
          <a:p>
            <a:pPr marL="457200">
              <a:spcBef>
                <a:spcPct val="20000"/>
              </a:spcBef>
              <a:buSzPct val="100000"/>
              <a:defRPr/>
            </a:pPr>
            <a:r>
              <a:rPr lang="en-US" sz="3200" dirty="0">
                <a:effectLst>
                  <a:outerShdw dist="38100" sx="1000" sy="1000" algn="tl">
                    <a:srgbClr val="C0C0C0"/>
                  </a:outerShdw>
                </a:effectLst>
              </a:rPr>
              <a:t>Passwords</a:t>
            </a:r>
          </a:p>
          <a:p>
            <a:pPr marL="457200">
              <a:spcBef>
                <a:spcPct val="20000"/>
              </a:spcBef>
              <a:buSzPct val="100000"/>
              <a:defRPr/>
            </a:pPr>
            <a:r>
              <a:rPr lang="en-US" sz="3200" dirty="0">
                <a:effectLst>
                  <a:outerShdw dist="38100" sx="1000" sy="1000" algn="tl">
                    <a:srgbClr val="C0C0C0"/>
                  </a:outerShdw>
                </a:effectLst>
              </a:rPr>
              <a:t>Phone numbers </a:t>
            </a:r>
          </a:p>
          <a:p>
            <a:pPr marL="457200">
              <a:spcBef>
                <a:spcPct val="20000"/>
              </a:spcBef>
              <a:buSzPct val="100000"/>
              <a:defRPr/>
            </a:pPr>
            <a:r>
              <a:rPr lang="en-US" sz="3200" dirty="0">
                <a:effectLst>
                  <a:outerShdw dist="38100" sx="1000" sy="1000" algn="tl">
                    <a:srgbClr val="C0C0C0"/>
                  </a:outerShdw>
                </a:effectLst>
              </a:rPr>
              <a:t>Cancellation procedures</a:t>
            </a:r>
          </a:p>
          <a:p>
            <a:pPr marL="0"/>
            <a:endParaRPr lang="en-US" sz="2200" dirty="0"/>
          </a:p>
        </p:txBody>
      </p:sp>
      <p:sp>
        <p:nvSpPr>
          <p:cNvPr id="2" name="Slide Number Placeholder 1"/>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spcAft>
                <a:spcPts val="600"/>
              </a:spcAft>
              <a:defRPr/>
            </a:pPr>
            <a:fld id="{7D2B1549-1322-4C6D-8438-A27A568E9BF2}" type="slidenum">
              <a:rPr lang="en-US">
                <a:solidFill>
                  <a:prstClr val="black">
                    <a:tint val="75000"/>
                  </a:prstClr>
                </a:solidFill>
                <a:latin typeface="Calibri" panose="020F0502020204030204"/>
              </a:rPr>
              <a:pPr>
                <a:spcAft>
                  <a:spcPts val="600"/>
                </a:spcAft>
                <a:defRPr/>
              </a:pPr>
              <a:t>24</a:t>
            </a:fld>
            <a:endParaRPr lang="en-US">
              <a:solidFill>
                <a:prstClr val="black">
                  <a:tint val="75000"/>
                </a:prstClr>
              </a:solidFill>
              <a:latin typeface="Calibri" panose="020F0502020204030204"/>
            </a:endParaRPr>
          </a:p>
        </p:txBody>
      </p:sp>
      <p:pic>
        <p:nvPicPr>
          <p:cNvPr id="22" name="Picture 21" descr="Logo, company name&#10;&#10;Description automatically generated">
            <a:extLst>
              <a:ext uri="{FF2B5EF4-FFF2-40B4-BE49-F238E27FC236}">
                <a16:creationId xmlns:a16="http://schemas.microsoft.com/office/drawing/2014/main" id="{92C48DF8-641C-C72A-B7B9-7AD8525FC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159707393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Train Early &amp; Often</a:t>
            </a:r>
          </a:p>
        </p:txBody>
      </p:sp>
      <p:pic>
        <p:nvPicPr>
          <p:cNvPr id="12" name="Picture 2" descr="http://www.infotekexperts.com/images/training.jpg">
            <a:extLst>
              <a:ext uri="{FF2B5EF4-FFF2-40B4-BE49-F238E27FC236}">
                <a16:creationId xmlns:a16="http://schemas.microsoft.com/office/drawing/2014/main" id="{2D034458-1D89-86B8-D63C-D45D6966710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BA0A4CC-E2E4-0751-4CA0-057CB4708773}"/>
              </a:ext>
            </a:extLst>
          </p:cNvPr>
          <p:cNvSpPr>
            <a:spLocks noGrp="1"/>
          </p:cNvSpPr>
          <p:nvPr>
            <p:ph sz="half" idx="1"/>
          </p:nvPr>
        </p:nvSpPr>
        <p:spPr>
          <a:xfrm>
            <a:off x="5297762" y="2706624"/>
            <a:ext cx="6251110" cy="3483864"/>
          </a:xfrm>
        </p:spPr>
        <p:txBody>
          <a:bodyPr vert="horz" lIns="91440" tIns="45720" rIns="91440" bIns="45720" rtlCol="0">
            <a:normAutofit/>
          </a:bodyPr>
          <a:lstStyle/>
          <a:p>
            <a:pPr marL="457200">
              <a:spcBef>
                <a:spcPct val="20000"/>
              </a:spcBef>
              <a:buSzPct val="100000"/>
              <a:defRPr/>
            </a:pPr>
            <a:r>
              <a:rPr lang="en-US" sz="3200" dirty="0">
                <a:effectLst>
                  <a:outerShdw dist="38100" sx="1000" sy="1000" algn="tl">
                    <a:srgbClr val="C0C0C0"/>
                  </a:outerShdw>
                </a:effectLst>
              </a:rPr>
              <a:t>Train all new employees</a:t>
            </a:r>
          </a:p>
          <a:p>
            <a:pPr marL="457200">
              <a:spcBef>
                <a:spcPct val="20000"/>
              </a:spcBef>
              <a:buSzPct val="100000"/>
              <a:defRPr/>
            </a:pPr>
            <a:r>
              <a:rPr lang="en-US" sz="3200" dirty="0">
                <a:effectLst>
                  <a:outerShdw dist="38100" sx="1000" sy="1000" algn="tl">
                    <a:srgbClr val="C0C0C0"/>
                  </a:outerShdw>
                </a:effectLst>
              </a:rPr>
              <a:t>Include in monthly meetings</a:t>
            </a:r>
          </a:p>
          <a:p>
            <a:pPr marL="457200">
              <a:spcBef>
                <a:spcPct val="20000"/>
              </a:spcBef>
              <a:buSzPct val="100000"/>
              <a:defRPr/>
            </a:pPr>
            <a:r>
              <a:rPr lang="en-US" sz="3200" dirty="0">
                <a:effectLst>
                  <a:outerShdw dist="38100" sx="1000" sy="1000" algn="tl">
                    <a:srgbClr val="C0C0C0"/>
                  </a:outerShdw>
                </a:effectLst>
              </a:rPr>
              <a:t>Follow-up after false alarms</a:t>
            </a:r>
          </a:p>
          <a:p>
            <a:pPr marL="457200">
              <a:spcBef>
                <a:spcPct val="20000"/>
              </a:spcBef>
              <a:buSzPct val="100000"/>
              <a:defRPr/>
            </a:pPr>
            <a:r>
              <a:rPr lang="en-US" sz="3200" dirty="0">
                <a:effectLst>
                  <a:outerShdw dist="38100" sx="1000" sy="1000" algn="tl">
                    <a:srgbClr val="C0C0C0"/>
                  </a:outerShdw>
                </a:effectLst>
              </a:rPr>
              <a:t>Be proactive - cover common causes before they occur</a:t>
            </a:r>
          </a:p>
          <a:p>
            <a:endParaRPr lang="en-US" sz="2200" dirty="0"/>
          </a:p>
        </p:txBody>
      </p:sp>
      <p:sp>
        <p:nvSpPr>
          <p:cNvPr id="5" name="Slide Number Placeholder 4"/>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spcAft>
                <a:spcPts val="600"/>
              </a:spcAft>
              <a:defRPr/>
            </a:pPr>
            <a:fld id="{9450E3C1-243C-4221-866F-CD21818E6A3F}" type="slidenum">
              <a:rPr lang="en-US" smtClean="0">
                <a:solidFill>
                  <a:prstClr val="black">
                    <a:tint val="75000"/>
                  </a:prstClr>
                </a:solidFill>
                <a:latin typeface="Calibri" panose="020F0502020204030204"/>
              </a:rPr>
              <a:pPr>
                <a:spcAft>
                  <a:spcPts val="600"/>
                </a:spcAft>
                <a:defRPr/>
              </a:pPr>
              <a:t>25</a:t>
            </a:fld>
            <a:endParaRPr lang="en-US">
              <a:solidFill>
                <a:prstClr val="black">
                  <a:tint val="75000"/>
                </a:prstClr>
              </a:solidFill>
              <a:latin typeface="Calibri" panose="020F0502020204030204"/>
            </a:endParaRPr>
          </a:p>
        </p:txBody>
      </p:sp>
      <p:pic>
        <p:nvPicPr>
          <p:cNvPr id="15" name="Picture 14" descr="Logo, company name&#10;&#10;Description automatically generated">
            <a:extLst>
              <a:ext uri="{FF2B5EF4-FFF2-40B4-BE49-F238E27FC236}">
                <a16:creationId xmlns:a16="http://schemas.microsoft.com/office/drawing/2014/main" id="{FD37B1E0-6BD4-1EEC-E8D8-3EFCE9995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57736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D51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a:solidFill>
                  <a:srgbClr val="FFFFFF"/>
                </a:solidFill>
              </a:rPr>
              <a:t>Identify the Cause</a:t>
            </a:r>
          </a:p>
        </p:txBody>
      </p:sp>
      <p:pic>
        <p:nvPicPr>
          <p:cNvPr id="9" name="Picture 3" descr="C:\Users\Brad\Pictures\Photos\Controls Communications\cancelverifypic.jpg">
            <a:extLst>
              <a:ext uri="{FF2B5EF4-FFF2-40B4-BE49-F238E27FC236}">
                <a16:creationId xmlns:a16="http://schemas.microsoft.com/office/drawing/2014/main" id="{5C0C343F-4EA2-3353-E421-5FD1B9090D0E}"/>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327547" y="2454903"/>
            <a:ext cx="7058306" cy="37320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66037D4-6BB1-F871-AE2C-F621722539F6}"/>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3600" dirty="0">
                <a:solidFill>
                  <a:srgbClr val="FFFFFF"/>
                </a:solidFill>
              </a:rPr>
              <a:t>Make sure your alarm system identifies the device that caused the alarm activation</a:t>
            </a:r>
          </a:p>
          <a:p>
            <a:endParaRPr lang="en-US" sz="2000" dirty="0">
              <a:solidFill>
                <a:srgbClr val="FFFFFF"/>
              </a:solidFill>
            </a:endParaRPr>
          </a:p>
        </p:txBody>
      </p:sp>
      <p:sp>
        <p:nvSpPr>
          <p:cNvPr id="5" name="Slide Number Placeholder 4"/>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9450E3C1-243C-4221-866F-CD21818E6A3F}" type="slidenum">
              <a:rPr lang="en-US" sz="1050">
                <a:solidFill>
                  <a:schemeClr val="tx1">
                    <a:lumMod val="50000"/>
                    <a:lumOff val="50000"/>
                  </a:schemeClr>
                </a:solidFill>
                <a:latin typeface="Calibri" panose="020F0502020204030204"/>
              </a:rPr>
              <a:pPr>
                <a:spcAft>
                  <a:spcPts val="600"/>
                </a:spcAft>
                <a:defRPr/>
              </a:pPr>
              <a:t>26</a:t>
            </a:fld>
            <a:endParaRPr lang="en-US" sz="105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43392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r>
              <a:rPr lang="en-US" dirty="0"/>
              <a:t>Notify your alarm company …</a:t>
            </a:r>
          </a:p>
        </p:txBody>
      </p:sp>
      <p:graphicFrame>
        <p:nvGraphicFramePr>
          <p:cNvPr id="19463" name="Content Placeholder 5">
            <a:extLst>
              <a:ext uri="{FF2B5EF4-FFF2-40B4-BE49-F238E27FC236}">
                <a16:creationId xmlns:a16="http://schemas.microsoft.com/office/drawing/2014/main" id="{28A6F3AC-3841-E235-E87D-032D26056D74}"/>
              </a:ext>
            </a:extLst>
          </p:cNvPr>
          <p:cNvGraphicFramePr>
            <a:graphicFrameLocks noGrp="1"/>
          </p:cNvGraphicFramePr>
          <p:nvPr>
            <p:ph sz="half" idx="1"/>
            <p:extLst>
              <p:ext uri="{D42A27DB-BD31-4B8C-83A1-F6EECF244321}">
                <p14:modId xmlns:p14="http://schemas.microsoft.com/office/powerpoint/2010/main" val="867299828"/>
              </p:ext>
            </p:extLst>
          </p:nvPr>
        </p:nvGraphicFramePr>
        <p:xfrm>
          <a:off x="874946" y="1629697"/>
          <a:ext cx="56658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descr="Portrait OSHA NOTICE Please Excuse Our Appearance Remodeling Sign ONEP-5275">
            <a:extLst>
              <a:ext uri="{FF2B5EF4-FFF2-40B4-BE49-F238E27FC236}">
                <a16:creationId xmlns:a16="http://schemas.microsoft.com/office/drawing/2014/main" id="{82BF8CC2-0F4B-BD58-C1EA-15C7E173018B}"/>
              </a:ext>
            </a:extLst>
          </p:cNvPr>
          <p:cNvPicPr>
            <a:picLocks noGrp="1" noChangeAspect="1" noChangeArrowheads="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6961753" y="2695882"/>
            <a:ext cx="2268914" cy="3277215"/>
          </a:xfrm>
        </p:spPr>
      </p:pic>
      <p:sp>
        <p:nvSpPr>
          <p:cNvPr id="19461"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58E31CBE-65D0-4EC7-931B-1A63E64A18F2}" type="slidenum">
              <a:rPr lang="en-US" smtClean="0"/>
              <a:pPr/>
              <a:t>27</a:t>
            </a:fld>
            <a:endParaRPr lang="en-US"/>
          </a:p>
        </p:txBody>
      </p:sp>
      <p:pic>
        <p:nvPicPr>
          <p:cNvPr id="8" name="Picture 7" descr="A picture containing text, sign, outdoor&#10;&#10;Description automatically generated">
            <a:extLst>
              <a:ext uri="{FF2B5EF4-FFF2-40B4-BE49-F238E27FC236}">
                <a16:creationId xmlns:a16="http://schemas.microsoft.com/office/drawing/2014/main" id="{D4EFB284-2D73-4974-0950-EBE68E04E8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16741" y="1629697"/>
            <a:ext cx="1973454" cy="2632587"/>
          </a:xfrm>
          <a:prstGeom prst="rect">
            <a:avLst/>
          </a:prstGeom>
        </p:spPr>
      </p:pic>
    </p:spTree>
    <p:extLst>
      <p:ext uri="{BB962C8B-B14F-4D97-AF65-F5344CB8AC3E}">
        <p14:creationId xmlns:p14="http://schemas.microsoft.com/office/powerpoint/2010/main" val="305780656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985A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5B8312-5881-C0C6-0B35-24BA13685993}"/>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Update Your Alarm Company</a:t>
            </a:r>
          </a:p>
        </p:txBody>
      </p:sp>
      <p:pic>
        <p:nvPicPr>
          <p:cNvPr id="5" name="Picture 2" descr="C:\Users\Brad\Pictures\Photos\contactUs.jpg">
            <a:extLst>
              <a:ext uri="{FF2B5EF4-FFF2-40B4-BE49-F238E27FC236}">
                <a16:creationId xmlns:a16="http://schemas.microsoft.com/office/drawing/2014/main" id="{82D812F7-84CB-0C45-7791-5DAC2CDF2B4A}"/>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327547" y="2454903"/>
            <a:ext cx="7058306" cy="36288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9B8CDB-67FE-55AB-872D-FE8080CACB9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457200"/>
            <a:r>
              <a:rPr lang="en-US" sz="3200" dirty="0">
                <a:solidFill>
                  <a:srgbClr val="FFFFFF"/>
                </a:solidFill>
              </a:rPr>
              <a:t>When you get new employees who will open or close</a:t>
            </a:r>
          </a:p>
          <a:p>
            <a:pPr marL="457200"/>
            <a:r>
              <a:rPr lang="en-US" sz="3200" dirty="0">
                <a:solidFill>
                  <a:srgbClr val="FFFFFF"/>
                </a:solidFill>
              </a:rPr>
              <a:t>When phone numbers change</a:t>
            </a:r>
          </a:p>
          <a:p>
            <a:pPr marL="457200"/>
            <a:r>
              <a:rPr lang="en-US" sz="3200" dirty="0">
                <a:solidFill>
                  <a:srgbClr val="FFFFFF"/>
                </a:solidFill>
              </a:rPr>
              <a:t>Before you do remodeling</a:t>
            </a:r>
          </a:p>
        </p:txBody>
      </p:sp>
      <p:sp>
        <p:nvSpPr>
          <p:cNvPr id="6" name="Slide Number Placeholder 5">
            <a:extLst>
              <a:ext uri="{FF2B5EF4-FFF2-40B4-BE49-F238E27FC236}">
                <a16:creationId xmlns:a16="http://schemas.microsoft.com/office/drawing/2014/main" id="{640CDB13-8A47-942E-F4D0-83609785C11A}"/>
              </a:ext>
            </a:extLst>
          </p:cNvPr>
          <p:cNvSpPr>
            <a:spLocks noGrp="1"/>
          </p:cNvSpPr>
          <p:nvPr>
            <p:ph type="sldNum" sz="quarter" idx="12"/>
          </p:nvPr>
        </p:nvSpPr>
        <p:spPr>
          <a:xfrm>
            <a:off x="8610600" y="6492875"/>
            <a:ext cx="2743200" cy="365125"/>
          </a:xfrm>
        </p:spPr>
        <p:txBody>
          <a:bodyPr/>
          <a:lstStyle/>
          <a:p>
            <a:fld id="{5A92615F-889F-4C08-BF69-BEF13233377D}" type="slidenum">
              <a:rPr lang="en-US" smtClean="0"/>
              <a:t>28</a:t>
            </a:fld>
            <a:endParaRPr lang="en-US"/>
          </a:p>
        </p:txBody>
      </p:sp>
    </p:spTree>
    <p:extLst>
      <p:ext uri="{BB962C8B-B14F-4D97-AF65-F5344CB8AC3E}">
        <p14:creationId xmlns:p14="http://schemas.microsoft.com/office/powerpoint/2010/main" val="333026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A7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362F90-6F6E-4BEC-ACC4-AF1ED2627155}"/>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Train New Alarm Users</a:t>
            </a:r>
          </a:p>
        </p:txBody>
      </p:sp>
      <p:sp>
        <p:nvSpPr>
          <p:cNvPr id="19"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icon&#10;&#10;Description automatically generated">
            <a:extLst>
              <a:ext uri="{FF2B5EF4-FFF2-40B4-BE49-F238E27FC236}">
                <a16:creationId xmlns:a16="http://schemas.microsoft.com/office/drawing/2014/main" id="{E53584A2-48B3-447E-969A-8A17AB1A8A1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66613" y="2660287"/>
            <a:ext cx="2580172" cy="3646887"/>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2A3B4C-3762-98E0-20C1-BA8A5C15D995}"/>
              </a:ext>
            </a:extLst>
          </p:cNvPr>
          <p:cNvSpPr>
            <a:spLocks noGrp="1"/>
          </p:cNvSpPr>
          <p:nvPr>
            <p:ph sz="half" idx="2"/>
          </p:nvPr>
        </p:nvSpPr>
        <p:spPr>
          <a:xfrm>
            <a:off x="8029319" y="917725"/>
            <a:ext cx="3424739" cy="4852362"/>
          </a:xfrm>
        </p:spPr>
        <p:txBody>
          <a:bodyPr vert="horz" lIns="91440" tIns="45720" rIns="91440" bIns="45720" rtlCol="0" anchor="ctr">
            <a:normAutofit fontScale="92500" lnSpcReduction="20000"/>
          </a:bodyPr>
          <a:lstStyle/>
          <a:p>
            <a:pPr marL="457200"/>
            <a:r>
              <a:rPr lang="en-US" sz="3200" dirty="0">
                <a:solidFill>
                  <a:srgbClr val="FFFFFF"/>
                </a:solidFill>
              </a:rPr>
              <a:t>To provide their own unique verbal passcode</a:t>
            </a:r>
          </a:p>
          <a:p>
            <a:pPr marL="457200"/>
            <a:r>
              <a:rPr lang="en-US" sz="3200" dirty="0">
                <a:solidFill>
                  <a:srgbClr val="FFFFFF"/>
                </a:solidFill>
              </a:rPr>
              <a:t>To properly arm/ disarm the system</a:t>
            </a:r>
          </a:p>
          <a:p>
            <a:pPr marL="457200"/>
            <a:r>
              <a:rPr lang="en-US" sz="3200" dirty="0">
                <a:solidFill>
                  <a:srgbClr val="FFFFFF"/>
                </a:solidFill>
              </a:rPr>
              <a:t>To program the alarm company’s number into their phone</a:t>
            </a:r>
          </a:p>
          <a:p>
            <a:pPr marL="457200"/>
            <a:r>
              <a:rPr lang="en-US" sz="3200" dirty="0">
                <a:solidFill>
                  <a:srgbClr val="FFFFFF"/>
                </a:solidFill>
              </a:rPr>
              <a:t>To answer the phone</a:t>
            </a:r>
          </a:p>
        </p:txBody>
      </p:sp>
      <p:sp>
        <p:nvSpPr>
          <p:cNvPr id="5" name="Slide Number Placeholder 4">
            <a:extLst>
              <a:ext uri="{FF2B5EF4-FFF2-40B4-BE49-F238E27FC236}">
                <a16:creationId xmlns:a16="http://schemas.microsoft.com/office/drawing/2014/main" id="{49EDD94C-527A-4234-8478-B9387C9D8C57}"/>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549E7C20-0727-43C9-9F64-3EA05A89F760}" type="slidenum">
              <a:rPr lang="en-US" sz="1050">
                <a:solidFill>
                  <a:schemeClr val="tx1">
                    <a:lumMod val="50000"/>
                    <a:lumOff val="50000"/>
                  </a:schemeClr>
                </a:solidFill>
              </a:rPr>
              <a:pPr>
                <a:spcAft>
                  <a:spcPts val="600"/>
                </a:spcAft>
                <a:defRPr/>
              </a:pPr>
              <a:t>29</a:t>
            </a:fld>
            <a:endParaRPr lang="en-US" sz="1050">
              <a:solidFill>
                <a:schemeClr val="tx1">
                  <a:lumMod val="50000"/>
                  <a:lumOff val="50000"/>
                </a:schemeClr>
              </a:solidFill>
            </a:endParaRPr>
          </a:p>
        </p:txBody>
      </p:sp>
    </p:spTree>
    <p:extLst>
      <p:ext uri="{BB962C8B-B14F-4D97-AF65-F5344CB8AC3E}">
        <p14:creationId xmlns:p14="http://schemas.microsoft.com/office/powerpoint/2010/main" val="38021859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7E4200-850D-55F9-AC48-264F0FB5633B}"/>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What is a False Alarm?</a:t>
            </a:r>
          </a:p>
        </p:txBody>
      </p:sp>
      <p:sp>
        <p:nvSpPr>
          <p:cNvPr id="3" name="Content Placeholder 2">
            <a:extLst>
              <a:ext uri="{FF2B5EF4-FFF2-40B4-BE49-F238E27FC236}">
                <a16:creationId xmlns:a16="http://schemas.microsoft.com/office/drawing/2014/main" id="{FCF83565-7B9A-E68C-9137-581D1D4EF1A7}"/>
              </a:ext>
            </a:extLst>
          </p:cNvPr>
          <p:cNvSpPr>
            <a:spLocks noGrp="1"/>
          </p:cNvSpPr>
          <p:nvPr>
            <p:ph sz="half" idx="1"/>
          </p:nvPr>
        </p:nvSpPr>
        <p:spPr>
          <a:xfrm>
            <a:off x="4405446" y="638199"/>
            <a:ext cx="3552273" cy="4363844"/>
          </a:xfrm>
        </p:spPr>
        <p:txBody>
          <a:bodyPr>
            <a:normAutofit/>
          </a:bodyPr>
          <a:lstStyle/>
          <a:p>
            <a:r>
              <a:rPr lang="en-US" dirty="0">
                <a:solidFill>
                  <a:srgbClr val="FF0000"/>
                </a:solidFill>
              </a:rPr>
              <a:t>False Burglar Alarm </a:t>
            </a:r>
            <a:r>
              <a:rPr lang="en-US" dirty="0"/>
              <a:t>- A notification of an alarm to law enforcement when the responding authority finds no evidence of criminal offense or attempted criminal offense</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5676EA5-B756-B87C-C2D6-624CC762A0F8}"/>
              </a:ext>
            </a:extLst>
          </p:cNvPr>
          <p:cNvSpPr>
            <a:spLocks noGrp="1"/>
          </p:cNvSpPr>
          <p:nvPr>
            <p:ph sz="half" idx="2"/>
          </p:nvPr>
        </p:nvSpPr>
        <p:spPr>
          <a:xfrm>
            <a:off x="8385236" y="689818"/>
            <a:ext cx="3197701" cy="2798176"/>
          </a:xfrm>
        </p:spPr>
        <p:txBody>
          <a:bodyPr>
            <a:normAutofit/>
          </a:bodyPr>
          <a:lstStyle/>
          <a:p>
            <a:r>
              <a:rPr lang="en-US" dirty="0">
                <a:solidFill>
                  <a:srgbClr val="FF0000"/>
                </a:solidFill>
              </a:rPr>
              <a:t>False Fire Alarm </a:t>
            </a:r>
            <a:r>
              <a:rPr lang="en-US" dirty="0"/>
              <a:t>- A notification of a fire signal, resulting from a cause other than an actual fire</a:t>
            </a:r>
          </a:p>
        </p:txBody>
      </p:sp>
      <p:pic>
        <p:nvPicPr>
          <p:cNvPr id="14" name="Picture 13" descr="A picture containing person, standing, suit&#10;&#10;Description automatically generated">
            <a:extLst>
              <a:ext uri="{FF2B5EF4-FFF2-40B4-BE49-F238E27FC236}">
                <a16:creationId xmlns:a16="http://schemas.microsoft.com/office/drawing/2014/main" id="{4E7662D9-EF81-46A3-A8BF-52B9AA3460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9991" y="4475029"/>
            <a:ext cx="2125980" cy="2125980"/>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8AE64FC3-60C9-7659-45EC-E2297FE71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3098" y="4475029"/>
            <a:ext cx="2964426" cy="1976284"/>
          </a:xfrm>
          <a:prstGeom prst="rect">
            <a:avLst/>
          </a:prstGeom>
        </p:spPr>
      </p:pic>
      <p:pic>
        <p:nvPicPr>
          <p:cNvPr id="17" name="Picture 16" descr="Logo, company name&#10;&#10;Description automatically generated">
            <a:extLst>
              <a:ext uri="{FF2B5EF4-FFF2-40B4-BE49-F238E27FC236}">
                <a16:creationId xmlns:a16="http://schemas.microsoft.com/office/drawing/2014/main" id="{7EC3243E-4838-6462-52FF-1A0ECAECE0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5" name="Slide Number Placeholder 4">
            <a:extLst>
              <a:ext uri="{FF2B5EF4-FFF2-40B4-BE49-F238E27FC236}">
                <a16:creationId xmlns:a16="http://schemas.microsoft.com/office/drawing/2014/main" id="{6BDC936F-6BC6-37D8-2A7D-503AB6FDA553}"/>
              </a:ext>
            </a:extLst>
          </p:cNvPr>
          <p:cNvSpPr>
            <a:spLocks noGrp="1"/>
          </p:cNvSpPr>
          <p:nvPr>
            <p:ph type="sldNum" sz="quarter" idx="12"/>
          </p:nvPr>
        </p:nvSpPr>
        <p:spPr/>
        <p:txBody>
          <a:bodyPr/>
          <a:lstStyle/>
          <a:p>
            <a:fld id="{5A92615F-889F-4C08-BF69-BEF13233377D}" type="slidenum">
              <a:rPr lang="en-US" smtClean="0"/>
              <a:t>3</a:t>
            </a:fld>
            <a:endParaRPr lang="en-US"/>
          </a:p>
        </p:txBody>
      </p:sp>
    </p:spTree>
    <p:extLst>
      <p:ext uri="{BB962C8B-B14F-4D97-AF65-F5344CB8AC3E}">
        <p14:creationId xmlns:p14="http://schemas.microsoft.com/office/powerpoint/2010/main" val="1172596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Tell Your Alarm Company</a:t>
            </a:r>
          </a:p>
        </p:txBody>
      </p:sp>
      <p:graphicFrame>
        <p:nvGraphicFramePr>
          <p:cNvPr id="20488" name="Content Placeholder 5">
            <a:extLst>
              <a:ext uri="{FF2B5EF4-FFF2-40B4-BE49-F238E27FC236}">
                <a16:creationId xmlns:a16="http://schemas.microsoft.com/office/drawing/2014/main" id="{92498B9C-75C9-D600-94F3-5D900824825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E0B48C3-8551-4B66-9D21-E96C472F1A6F}" type="slidenum">
              <a:rPr lang="en-US" smtClean="0"/>
              <a:pPr/>
              <a:t>30</a:t>
            </a:fld>
            <a:endParaRPr lang="en-US"/>
          </a:p>
        </p:txBody>
      </p:sp>
      <p:grpSp>
        <p:nvGrpSpPr>
          <p:cNvPr id="15" name="Group 14">
            <a:extLst>
              <a:ext uri="{FF2B5EF4-FFF2-40B4-BE49-F238E27FC236}">
                <a16:creationId xmlns:a16="http://schemas.microsoft.com/office/drawing/2014/main" id="{34FA4243-5B42-A132-353A-48CC824EB30E}"/>
              </a:ext>
            </a:extLst>
          </p:cNvPr>
          <p:cNvGrpSpPr/>
          <p:nvPr/>
        </p:nvGrpSpPr>
        <p:grpSpPr>
          <a:xfrm>
            <a:off x="6663788" y="1825625"/>
            <a:ext cx="3756157" cy="4346409"/>
            <a:chOff x="1863188" y="1768643"/>
            <a:chExt cx="3756157" cy="4346409"/>
          </a:xfrm>
        </p:grpSpPr>
        <p:pic>
          <p:nvPicPr>
            <p:cNvPr id="16" name="Picture 3" descr="C:\Documents and Settings\scouey\Local Settings\Temporary Internet Files\Content.IE5\7D7ZU2MG\MP910218826[1].jpg">
              <a:extLst>
                <a:ext uri="{FF2B5EF4-FFF2-40B4-BE49-F238E27FC236}">
                  <a16:creationId xmlns:a16="http://schemas.microsoft.com/office/drawing/2014/main" id="{729D3F20-E545-1934-EAA1-354903E549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8578" y="1768643"/>
              <a:ext cx="2522023" cy="225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dreamstime.com/battery-low-thumb9641697.jpg">
              <a:extLst>
                <a:ext uri="{FF2B5EF4-FFF2-40B4-BE49-F238E27FC236}">
                  <a16:creationId xmlns:a16="http://schemas.microsoft.com/office/drawing/2014/main" id="{FC8C643F-0B48-6930-82CD-36F8EA4D070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88" y="4343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hebsreport.files.wordpress.com/2010/07/cold_thermometer_jpg.jpg">
              <a:extLst>
                <a:ext uri="{FF2B5EF4-FFF2-40B4-BE49-F238E27FC236}">
                  <a16:creationId xmlns:a16="http://schemas.microsoft.com/office/drawing/2014/main" id="{CCD3113A-4482-2593-CDB1-5FACB8DB325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81855" y="4191001"/>
              <a:ext cx="1637490" cy="19240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609224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26660" y="470146"/>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526027"/>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p:txBody>
          <a:bodyPr/>
          <a:lstStyle/>
          <a:p>
            <a:r>
              <a:rPr lang="en-US" dirty="0"/>
              <a:t>Require ECV!</a:t>
            </a:r>
          </a:p>
        </p:txBody>
      </p:sp>
      <p:graphicFrame>
        <p:nvGraphicFramePr>
          <p:cNvPr id="21513" name="Content Placeholder 5">
            <a:extLst>
              <a:ext uri="{FF2B5EF4-FFF2-40B4-BE49-F238E27FC236}">
                <a16:creationId xmlns:a16="http://schemas.microsoft.com/office/drawing/2014/main" id="{1569BFE8-67D4-456E-1CA2-64B33D2CB640}"/>
              </a:ext>
            </a:extLst>
          </p:cNvPr>
          <p:cNvGraphicFramePr>
            <a:graphicFrameLocks noGrp="1"/>
          </p:cNvGraphicFramePr>
          <p:nvPr>
            <p:ph idx="1"/>
            <p:extLst>
              <p:ext uri="{D42A27DB-BD31-4B8C-83A1-F6EECF244321}">
                <p14:modId xmlns:p14="http://schemas.microsoft.com/office/powerpoint/2010/main" val="2741830860"/>
              </p:ext>
            </p:extLst>
          </p:nvPr>
        </p:nvGraphicFramePr>
        <p:xfrm>
          <a:off x="838200" y="2620677"/>
          <a:ext cx="10879394" cy="3556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509"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C986CD4B-F400-488E-A7BF-C8493AF6FCB0}" type="slidenum">
              <a:rPr lang="en-US" smtClean="0"/>
              <a:pPr/>
              <a:t>31</a:t>
            </a:fld>
            <a:endParaRPr lang="en-US"/>
          </a:p>
        </p:txBody>
      </p:sp>
      <p:pic>
        <p:nvPicPr>
          <p:cNvPr id="21511" name="Picture 18" descr="C:\Documents and Settings\scouey\Local Settings\Temporary Internet Files\Content.IE5\W3OUBO2H\MP900407165[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02212" y="526027"/>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7156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1976880"/>
          </a:xfrm>
        </p:spPr>
        <p:txBody>
          <a:bodyPr vert="horz" lIns="91440" tIns="45720" rIns="91440" bIns="45720" rtlCol="0" anchor="b">
            <a:normAutofit/>
          </a:bodyPr>
          <a:lstStyle/>
          <a:p>
            <a:r>
              <a:rPr lang="en-US" sz="5400" b="0" dirty="0">
                <a:solidFill>
                  <a:schemeClr val="tx1"/>
                </a:solidFill>
              </a:rPr>
              <a:t>Cancel False Alarms</a:t>
            </a:r>
          </a:p>
        </p:txBody>
      </p:sp>
      <p:sp>
        <p:nvSpPr>
          <p:cNvPr id="6" name="Content Placeholder 5">
            <a:extLst>
              <a:ext uri="{FF2B5EF4-FFF2-40B4-BE49-F238E27FC236}">
                <a16:creationId xmlns:a16="http://schemas.microsoft.com/office/drawing/2014/main" id="{C440BBE0-75D9-7047-2B78-9BB242904040}"/>
              </a:ext>
            </a:extLst>
          </p:cNvPr>
          <p:cNvSpPr>
            <a:spLocks noGrp="1"/>
          </p:cNvSpPr>
          <p:nvPr>
            <p:ph sz="half" idx="2"/>
          </p:nvPr>
        </p:nvSpPr>
        <p:spPr>
          <a:xfrm>
            <a:off x="7464612" y="4218039"/>
            <a:ext cx="4087305" cy="1680717"/>
          </a:xfrm>
        </p:spPr>
        <p:txBody>
          <a:bodyPr vert="horz" lIns="91440" tIns="45720" rIns="91440" bIns="45720" rtlCol="0" anchor="t">
            <a:normAutofit/>
          </a:bodyPr>
          <a:lstStyle/>
          <a:p>
            <a:pPr marL="0" indent="0">
              <a:buNone/>
            </a:pPr>
            <a:r>
              <a:rPr lang="en-US" dirty="0"/>
              <a:t>Follow your alarm company’s instructions to cancel all false alarms</a:t>
            </a:r>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2" descr="C:\Users\Brad\Documents\FARA\Training &amp; Certification\Online Training\False Alarm Reduction 101\Images\Falsealarm[1].jpg">
            <a:extLst>
              <a:ext uri="{FF2B5EF4-FFF2-40B4-BE49-F238E27FC236}">
                <a16:creationId xmlns:a16="http://schemas.microsoft.com/office/drawing/2014/main" id="{6A38D878-1059-8FD7-CF4F-8751085A2FEC}"/>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411130" y="6081636"/>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32</a:t>
            </a:fld>
            <a:endParaRPr lang="en-US" sz="1500">
              <a:solidFill>
                <a:srgbClr val="FFFFFF"/>
              </a:solidFill>
              <a:latin typeface="Calibri" panose="020F0502020204030204"/>
            </a:endParaRPr>
          </a:p>
        </p:txBody>
      </p:sp>
      <p:pic>
        <p:nvPicPr>
          <p:cNvPr id="11" name="Picture 10" descr="Logo, company name&#10;&#10;Description automatically generated">
            <a:extLst>
              <a:ext uri="{FF2B5EF4-FFF2-40B4-BE49-F238E27FC236}">
                <a16:creationId xmlns:a16="http://schemas.microsoft.com/office/drawing/2014/main" id="{91C85521-C7AD-DC13-F871-B219AF14F5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835250177"/>
      </p:ext>
    </p:extLst>
  </p:cSld>
  <p:clrMapOvr>
    <a:overrideClrMapping bg1="dk1" tx1="lt1" bg2="dk2" tx2="lt2" accent1="accent1" accent2="accent2" accent3="accent3" accent4="accent4" accent5="accent5" accent6="accent6" hlink="hlink" folHlink="folHlink"/>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b="0" kern="1200" dirty="0">
                <a:solidFill>
                  <a:srgbClr val="FFFFFF"/>
                </a:solidFill>
                <a:latin typeface="+mj-lt"/>
                <a:ea typeface="+mj-ea"/>
                <a:cs typeface="+mj-cs"/>
              </a:rPr>
              <a:t>Maintain Your Alarm</a:t>
            </a:r>
          </a:p>
        </p:txBody>
      </p:sp>
      <p:sp>
        <p:nvSpPr>
          <p:cNvPr id="16394" name="Rectangle 1639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25115" y="2660287"/>
            <a:ext cx="3663167" cy="364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1639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36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3600" dirty="0">
                <a:solidFill>
                  <a:srgbClr val="FFFFFF"/>
                </a:solidFill>
              </a:rPr>
              <a:t>Upgrade old systems</a:t>
            </a:r>
          </a:p>
        </p:txBody>
      </p:sp>
      <p:sp>
        <p:nvSpPr>
          <p:cNvPr id="3" name="Slide Number Placeholder 2"/>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33</a:t>
            </a:fld>
            <a:endParaRPr lang="en-US" sz="1050">
              <a:solidFill>
                <a:schemeClr val="tx1">
                  <a:lumMod val="50000"/>
                  <a:lumOff val="50000"/>
                </a:schemeClr>
              </a:solidFill>
            </a:endParaRPr>
          </a:p>
        </p:txBody>
      </p:sp>
    </p:spTree>
    <p:extLst>
      <p:ext uri="{BB962C8B-B14F-4D97-AF65-F5344CB8AC3E}">
        <p14:creationId xmlns:p14="http://schemas.microsoft.com/office/powerpoint/2010/main" val="340200328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2533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556" name="Title 1"/>
          <p:cNvSpPr>
            <a:spLocks noGrp="1"/>
          </p:cNvSpPr>
          <p:nvPr>
            <p:ph type="title"/>
          </p:nvPr>
        </p:nvSpPr>
        <p:spPr>
          <a:xfrm>
            <a:off x="777240" y="694944"/>
            <a:ext cx="6610388" cy="1042416"/>
          </a:xfrm>
        </p:spPr>
        <p:txBody>
          <a:bodyPr>
            <a:normAutofit/>
          </a:bodyPr>
          <a:lstStyle/>
          <a:p>
            <a:r>
              <a:rPr lang="en-US" sz="4200">
                <a:solidFill>
                  <a:srgbClr val="FFFFFF"/>
                </a:solidFill>
              </a:rPr>
              <a:t>Why?</a:t>
            </a:r>
          </a:p>
        </p:txBody>
      </p:sp>
      <p:sp>
        <p:nvSpPr>
          <p:cNvPr id="23564" name="Rectangle 2356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BB9455">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566" name="Rectangle 2356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557" name="Slide Number Placeholder 3"/>
          <p:cNvSpPr>
            <a:spLocks noGrp="1"/>
          </p:cNvSpPr>
          <p:nvPr>
            <p:ph type="sldNum" sz="quarter" idx="12"/>
          </p:nvPr>
        </p:nvSpPr>
        <p:spPr>
          <a:xfrm>
            <a:off x="11025692" y="6414393"/>
            <a:ext cx="765643" cy="393292"/>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Aft>
                <a:spcPts val="600"/>
              </a:spcAft>
            </a:pPr>
            <a:fld id="{F22FDD0B-1108-4FE6-91E6-7B21DA1B5A98}" type="slidenum">
              <a:rPr lang="en-US"/>
              <a:pPr algn="ctr">
                <a:spcAft>
                  <a:spcPts val="600"/>
                </a:spcAft>
              </a:pPr>
              <a:t>34</a:t>
            </a:fld>
            <a:endParaRPr lang="en-US" dirty="0"/>
          </a:p>
        </p:txBody>
      </p:sp>
      <p:pic>
        <p:nvPicPr>
          <p:cNvPr id="23554" name="Picture 2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6343" y="2127682"/>
            <a:ext cx="3499075" cy="4273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4" descr="C:\Documents and Settings\scouey\Local Settings\Temporary Internet Files\Content.IE5\W3OUBO2H\MP90040267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
          <a:stretch/>
        </p:blipFill>
        <p:spPr bwMode="auto">
          <a:xfrm>
            <a:off x="4166132" y="2134660"/>
            <a:ext cx="3502152" cy="42661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Rectangle 2356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8109311" y="2393792"/>
            <a:ext cx="3360212" cy="3740893"/>
          </a:xfrm>
        </p:spPr>
        <p:txBody>
          <a:bodyPr anchor="ctr">
            <a:normAutofit lnSpcReduction="10000"/>
          </a:bodyPr>
          <a:lstStyle/>
          <a:p>
            <a:pPr marL="457200" indent="-457200">
              <a:buFont typeface="Arial" pitchFamily="34" charset="0"/>
              <a:buChar char="•"/>
            </a:pPr>
            <a:r>
              <a:rPr lang="en-US" dirty="0"/>
              <a:t>Public safety resources are limited and should never be wasted</a:t>
            </a:r>
          </a:p>
          <a:p>
            <a:pPr marL="457200" indent="-457200">
              <a:buFont typeface="Arial" pitchFamily="34" charset="0"/>
              <a:buChar char="•"/>
            </a:pPr>
            <a:r>
              <a:rPr lang="en-US" dirty="0"/>
              <a:t>Thousands of hours are spent investigating alarm reports that turn out to be “false alarms”</a:t>
            </a:r>
          </a:p>
          <a:p>
            <a:endParaRPr lang="en-US" sz="1800" dirty="0"/>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Remember</a:t>
            </a:r>
          </a:p>
        </p:txBody>
      </p:sp>
      <p:sp>
        <p:nvSpPr>
          <p:cNvPr id="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803593"/>
            <a:ext cx="7214616" cy="5223381"/>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p:txBody>
          <a:bodyPr/>
          <a:lstStyle/>
          <a:p>
            <a:fld id="{5A92615F-889F-4C08-BF69-BEF13233377D}" type="slidenum">
              <a:rPr lang="en-US" smtClean="0"/>
              <a:t>35</a:t>
            </a:fld>
            <a:endParaRPr lang="en-US"/>
          </a:p>
        </p:txBody>
      </p:sp>
      <p:pic>
        <p:nvPicPr>
          <p:cNvPr id="10" name="Picture 9" descr="Logo, company name&#10;&#10;Description automatically generated">
            <a:extLst>
              <a:ext uri="{FF2B5EF4-FFF2-40B4-BE49-F238E27FC236}">
                <a16:creationId xmlns:a16="http://schemas.microsoft.com/office/drawing/2014/main" id="{A98FD865-121D-3DA3-9BA7-A2591611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latin typeface="+mj-lt"/>
                <a:ea typeface="+mj-ea"/>
                <a:cs typeface="+mj-cs"/>
              </a:rPr>
              <a:t>Contact Us</a:t>
            </a: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pPr marL="0" indent="0" algn="ctr">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lgn="ctr">
              <a:spcAft>
                <a:spcPts val="600"/>
              </a:spcAft>
              <a:buNone/>
            </a:pPr>
            <a:r>
              <a:rPr lang="en-US" sz="2400" dirty="0"/>
              <a:t>301- 519-9237 </a:t>
            </a:r>
          </a:p>
          <a:p>
            <a:pPr marL="0" indent="0" algn="ctr">
              <a:spcAft>
                <a:spcPts val="600"/>
              </a:spcAft>
              <a:buNone/>
            </a:pPr>
            <a:r>
              <a:rPr lang="en-US" sz="2400" dirty="0"/>
              <a:t>Brad Shipp, Executive Director</a:t>
            </a:r>
            <a:br>
              <a:rPr lang="en-US" sz="2400" dirty="0"/>
            </a:br>
            <a:r>
              <a:rPr lang="en-US" sz="2400" dirty="0">
                <a:hlinkClick r:id="rId2"/>
              </a:rPr>
              <a:t>bradshipp@4yoursolution.com</a:t>
            </a:r>
            <a:endParaRPr lang="en-US" sz="2400" dirty="0"/>
          </a:p>
          <a:p>
            <a:pPr marL="0" indent="0" algn="ctr">
              <a:spcAft>
                <a:spcPts val="600"/>
              </a:spcAft>
              <a:buNone/>
            </a:pPr>
            <a:r>
              <a:rPr lang="en-US" sz="2400" dirty="0">
                <a:hlinkClick r:id="rId3"/>
              </a:rPr>
              <a:t>www.faraonline.org</a:t>
            </a:r>
            <a:endParaRPr lang="en-US" sz="2400" dirty="0"/>
          </a:p>
          <a:p>
            <a:endParaRPr lang="en-US" sz="1800" dirty="0"/>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987738" y="2236208"/>
            <a:ext cx="5628018" cy="2152713"/>
          </a:xfrm>
          <a:prstGeom prst="rect">
            <a:avLst/>
          </a:prstGeom>
        </p:spPr>
      </p:pic>
      <p:sp>
        <p:nvSpPr>
          <p:cNvPr id="13314" name="Slide Number Placeholder 3"/>
          <p:cNvSpPr>
            <a:spLocks noGrp="1"/>
          </p:cNvSpPr>
          <p:nvPr>
            <p:ph type="sldNum" sz="quarter" idx="12"/>
          </p:nvPr>
        </p:nvSpPr>
        <p:spPr>
          <a:xfrm>
            <a:off x="8610600" y="6492240"/>
            <a:ext cx="2743200" cy="365125"/>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a:solidFill>
                  <a:schemeClr val="tx1">
                    <a:tint val="75000"/>
                  </a:schemeClr>
                </a:solidFill>
                <a:latin typeface="+mn-lt"/>
              </a:rPr>
              <a:pPr eaLnBrk="1" hangingPunct="1">
                <a:spcAft>
                  <a:spcPts val="600"/>
                </a:spcAft>
              </a:pPr>
              <a:t>36</a:t>
            </a:fld>
            <a:endParaRPr lang="en-US">
              <a:solidFill>
                <a:schemeClr val="tx1">
                  <a:tint val="75000"/>
                </a:schemeClr>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BDD69-B1F8-38CB-89F1-6022981AF04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0" dirty="0"/>
              <a:t>Effects of False Alarms</a:t>
            </a:r>
            <a:endParaRPr lang="en-US" sz="3700" dirty="0"/>
          </a:p>
        </p:txBody>
      </p:sp>
      <p:grpSp>
        <p:nvGrpSpPr>
          <p:cNvPr id="5131" name="Group 513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32" name="Rectangle 51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5" name="Rectangle 513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Rectangle 51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ecurity Alarm Advice for Home and Business | MAGEN">
            <a:extLst>
              <a:ext uri="{FF2B5EF4-FFF2-40B4-BE49-F238E27FC236}">
                <a16:creationId xmlns:a16="http://schemas.microsoft.com/office/drawing/2014/main" id="{6D79D72F-F50B-EB06-FA1B-A085FBA94B1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4" name="Content Placeholder 2">
            <a:extLst>
              <a:ext uri="{FF2B5EF4-FFF2-40B4-BE49-F238E27FC236}">
                <a16:creationId xmlns:a16="http://schemas.microsoft.com/office/drawing/2014/main" id="{8C862242-0EE4-1B23-B06D-57FA5CB9CF26}"/>
              </a:ext>
            </a:extLst>
          </p:cNvPr>
          <p:cNvGraphicFramePr>
            <a:graphicFrameLocks noGrp="1"/>
          </p:cNvGraphicFramePr>
          <p:nvPr>
            <p:ph sz="half" idx="1"/>
            <p:extLst>
              <p:ext uri="{D42A27DB-BD31-4B8C-83A1-F6EECF244321}">
                <p14:modId xmlns:p14="http://schemas.microsoft.com/office/powerpoint/2010/main" val="4119826282"/>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Logo, company name&#10;&#10;Description automatically generated">
            <a:extLst>
              <a:ext uri="{FF2B5EF4-FFF2-40B4-BE49-F238E27FC236}">
                <a16:creationId xmlns:a16="http://schemas.microsoft.com/office/drawing/2014/main" id="{C50D2F4E-20DB-6509-E565-F520C03CF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5" name="TextBox 4">
            <a:extLst>
              <a:ext uri="{FF2B5EF4-FFF2-40B4-BE49-F238E27FC236}">
                <a16:creationId xmlns:a16="http://schemas.microsoft.com/office/drawing/2014/main" id="{D1121A6E-8F72-B0AE-7A64-8C607CAC91FE}"/>
              </a:ext>
            </a:extLst>
          </p:cNvPr>
          <p:cNvSpPr txBox="1"/>
          <p:nvPr/>
        </p:nvSpPr>
        <p:spPr>
          <a:xfrm>
            <a:off x="11695176" y="6418231"/>
            <a:ext cx="301686" cy="369332"/>
          </a:xfrm>
          <a:prstGeom prst="rect">
            <a:avLst/>
          </a:prstGeom>
          <a:noFill/>
        </p:spPr>
        <p:txBody>
          <a:bodyPr wrap="none" rtlCol="0">
            <a:spAutoFit/>
          </a:bodyPr>
          <a:lstStyle/>
          <a:p>
            <a:r>
              <a:rPr lang="en-US" dirty="0"/>
              <a:t>4</a:t>
            </a:r>
          </a:p>
        </p:txBody>
      </p:sp>
      <p:sp>
        <p:nvSpPr>
          <p:cNvPr id="3" name="Slide Number Placeholder 2">
            <a:extLst>
              <a:ext uri="{FF2B5EF4-FFF2-40B4-BE49-F238E27FC236}">
                <a16:creationId xmlns:a16="http://schemas.microsoft.com/office/drawing/2014/main" id="{BA22444C-21B0-291A-C46F-CB747593EAFD}"/>
              </a:ext>
            </a:extLst>
          </p:cNvPr>
          <p:cNvSpPr>
            <a:spLocks noGrp="1"/>
          </p:cNvSpPr>
          <p:nvPr>
            <p:ph type="sldNum" sz="quarter" idx="12"/>
          </p:nvPr>
        </p:nvSpPr>
        <p:spPr/>
        <p:txBody>
          <a:bodyPr/>
          <a:lstStyle/>
          <a:p>
            <a:fld id="{5A92615F-889F-4C08-BF69-BEF13233377D}" type="slidenum">
              <a:rPr lang="en-US" smtClean="0"/>
              <a:t>4</a:t>
            </a:fld>
            <a:endParaRPr lang="en-US"/>
          </a:p>
        </p:txBody>
      </p:sp>
    </p:spTree>
    <p:extLst>
      <p:ext uri="{BB962C8B-B14F-4D97-AF65-F5344CB8AC3E}">
        <p14:creationId xmlns:p14="http://schemas.microsoft.com/office/powerpoint/2010/main" val="70225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9F8B6-7D04-DAF8-94A9-2B0B20196A5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False Alarm Effects</a:t>
            </a:r>
          </a:p>
        </p:txBody>
      </p:sp>
      <p:sp>
        <p:nvSpPr>
          <p:cNvPr id="3" name="Content Placeholder 2">
            <a:extLst>
              <a:ext uri="{FF2B5EF4-FFF2-40B4-BE49-F238E27FC236}">
                <a16:creationId xmlns:a16="http://schemas.microsoft.com/office/drawing/2014/main" id="{CB4C92A1-18F4-6890-E7CD-6A62EFBBBDB1}"/>
              </a:ext>
            </a:extLst>
          </p:cNvPr>
          <p:cNvSpPr>
            <a:spLocks noGrp="1"/>
          </p:cNvSpPr>
          <p:nvPr>
            <p:ph sz="half" idx="1"/>
          </p:nvPr>
        </p:nvSpPr>
        <p:spPr>
          <a:xfrm>
            <a:off x="1544278" y="1645723"/>
            <a:ext cx="9144000" cy="420001"/>
          </a:xfrm>
        </p:spPr>
        <p:txBody>
          <a:bodyPr vert="horz" lIns="91440" tIns="45720" rIns="91440" bIns="45720" rtlCol="0">
            <a:normAutofit fontScale="92500" lnSpcReduction="10000"/>
          </a:bodyPr>
          <a:lstStyle/>
          <a:p>
            <a:pPr marL="0" indent="0" algn="ctr">
              <a:buNone/>
            </a:pPr>
            <a:r>
              <a:rPr lang="en-US" dirty="0">
                <a:solidFill>
                  <a:srgbClr val="DBDF68"/>
                </a:solidFill>
              </a:rPr>
              <a:t>Endangers responding authorities and the whole community</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descr="http://media.katu.com/images/patrol_car_crash405.jpg">
            <a:extLst>
              <a:ext uri="{FF2B5EF4-FFF2-40B4-BE49-F238E27FC236}">
                <a16:creationId xmlns:a16="http://schemas.microsoft.com/office/drawing/2014/main" id="{9C114EDE-21AF-6194-494F-DF5B6A0E518A}"/>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394434" y="2426819"/>
            <a:ext cx="5330182" cy="373800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3" descr="C:\Users\Brad\Pictures\Photos\Fire\FireTruckCollision-06.jpg">
            <a:extLst>
              <a:ext uri="{FF2B5EF4-FFF2-40B4-BE49-F238E27FC236}">
                <a16:creationId xmlns:a16="http://schemas.microsoft.com/office/drawing/2014/main" id="{EE5390A7-733A-C726-6A84-89D6676CED5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452447" y="2468091"/>
            <a:ext cx="5455917" cy="37380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093900B-C5CB-A071-F3EA-6D656FDF7089}"/>
              </a:ext>
            </a:extLst>
          </p:cNvPr>
          <p:cNvSpPr>
            <a:spLocks noGrp="1"/>
          </p:cNvSpPr>
          <p:nvPr>
            <p:ph type="sldNum" sz="quarter" idx="12"/>
          </p:nvPr>
        </p:nvSpPr>
        <p:spPr/>
        <p:txBody>
          <a:bodyPr/>
          <a:lstStyle/>
          <a:p>
            <a:fld id="{5A92615F-889F-4C08-BF69-BEF13233377D}" type="slidenum">
              <a:rPr lang="en-US" smtClean="0"/>
              <a:t>5</a:t>
            </a:fld>
            <a:endParaRPr lang="en-US"/>
          </a:p>
        </p:txBody>
      </p:sp>
    </p:spTree>
    <p:extLst>
      <p:ext uri="{BB962C8B-B14F-4D97-AF65-F5344CB8AC3E}">
        <p14:creationId xmlns:p14="http://schemas.microsoft.com/office/powerpoint/2010/main" val="22192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30045" y="365125"/>
            <a:ext cx="10623755" cy="1161333"/>
          </a:xfrm>
          <a:solidFill>
            <a:schemeClr val="tx1">
              <a:lumMod val="50000"/>
              <a:lumOff val="50000"/>
            </a:schemeClr>
          </a:solidFill>
        </p:spPr>
        <p:txBody>
          <a:bodyPr/>
          <a:lstStyle/>
          <a:p>
            <a:pPr eaLnBrk="1" hangingPunct="1"/>
            <a:r>
              <a:rPr lang="en-US" b="1" dirty="0">
                <a:solidFill>
                  <a:schemeClr val="bg1"/>
                </a:solidFill>
              </a:rPr>
              <a:t>Another False Alarm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8952772"/>
              </p:ext>
            </p:extLst>
          </p:nvPr>
        </p:nvGraphicFramePr>
        <p:xfrm>
          <a:off x="6781799" y="1676400"/>
          <a:ext cx="468015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Slide Number Placeholder 3"/>
          <p:cNvSpPr>
            <a:spLocks noGrp="1"/>
          </p:cNvSpPr>
          <p:nvPr>
            <p:ph type="sldNum" sz="quarter" idx="12"/>
          </p:nvPr>
        </p:nvSpPr>
        <p:spPr/>
        <p:txBody>
          <a:bodyPr/>
          <a:lstStyle/>
          <a:p>
            <a:pPr fontAlgn="base">
              <a:spcBef>
                <a:spcPct val="0"/>
              </a:spcBef>
              <a:spcAft>
                <a:spcPct val="0"/>
              </a:spcAft>
              <a:defRPr/>
            </a:pPr>
            <a:fld id="{ACFD581A-A455-424B-BF72-AFCCD791B90A}" type="slidenum">
              <a:rPr lang="en-US" smtClean="0"/>
              <a:pPr fontAlgn="base">
                <a:spcBef>
                  <a:spcPct val="0"/>
                </a:spcBef>
                <a:spcAft>
                  <a:spcPct val="0"/>
                </a:spcAft>
                <a:defRPr/>
              </a:pPr>
              <a:t>6</a:t>
            </a:fld>
            <a:endParaRPr lang="en-US"/>
          </a:p>
        </p:txBody>
      </p:sp>
      <p:pic>
        <p:nvPicPr>
          <p:cNvPr id="3074" name="Picture 2" descr="C:\Users\Brad\Pictures\FalseAlarm Prevention\See-no-evil-hear-no-evil-speak-no-evi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0045" y="1676400"/>
            <a:ext cx="5938684" cy="445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5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Rectangle 1024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C5EB28-7A22-81AE-ACA3-B05377FD65A3}"/>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dirty="0">
                <a:solidFill>
                  <a:schemeClr val="bg1"/>
                </a:solidFill>
                <a:latin typeface="+mj-lt"/>
                <a:ea typeface="+mj-ea"/>
                <a:cs typeface="+mj-cs"/>
              </a:rPr>
              <a:t>False Alarm Effects Continued…</a:t>
            </a:r>
          </a:p>
        </p:txBody>
      </p:sp>
      <p:cxnSp>
        <p:nvCxnSpPr>
          <p:cNvPr id="10251" name="Straight Connector 1025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0C8A3A3-6ED5-4013-972C-9C3C6DE82959}"/>
              </a:ext>
            </a:extLst>
          </p:cNvPr>
          <p:cNvSpPr>
            <a:spLocks noGrp="1"/>
          </p:cNvSpPr>
          <p:nvPr>
            <p:ph sz="half" idx="2"/>
          </p:nvPr>
        </p:nvSpPr>
        <p:spPr>
          <a:xfrm>
            <a:off x="593610" y="2121763"/>
            <a:ext cx="3822192" cy="3773010"/>
          </a:xfrm>
        </p:spPr>
        <p:txBody>
          <a:bodyPr vert="horz" lIns="91440" tIns="45720" rIns="91440" bIns="45720" rtlCol="0">
            <a:normAutofit/>
          </a:bodyPr>
          <a:lstStyle/>
          <a:p>
            <a:r>
              <a:rPr lang="en-US" sz="3200" dirty="0">
                <a:solidFill>
                  <a:schemeClr val="bg1"/>
                </a:solidFill>
              </a:rPr>
              <a:t>May make you reluctant to arm your system, exposing your school to undetected theft</a:t>
            </a:r>
          </a:p>
        </p:txBody>
      </p:sp>
      <p:pic>
        <p:nvPicPr>
          <p:cNvPr id="9" name="Content Placeholder 8" descr="A picture containing text&#10;&#10;Description automatically generated">
            <a:extLst>
              <a:ext uri="{FF2B5EF4-FFF2-40B4-BE49-F238E27FC236}">
                <a16:creationId xmlns:a16="http://schemas.microsoft.com/office/drawing/2014/main" id="{04434E03-7E3A-2A0E-9FFD-5CA9DC7F0A47}"/>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162336" y="815351"/>
            <a:ext cx="6596652" cy="5079422"/>
          </a:xfrm>
          <a:prstGeom prst="rect">
            <a:avLst/>
          </a:prstGeom>
        </p:spPr>
      </p:pic>
      <p:sp>
        <p:nvSpPr>
          <p:cNvPr id="10244"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mtClean="0">
                <a:solidFill>
                  <a:schemeClr val="tx1">
                    <a:tint val="75000"/>
                  </a:schemeClr>
                </a:solidFill>
                <a:latin typeface="+mn-lt"/>
              </a:rPr>
              <a:pPr eaLnBrk="1" hangingPunct="1">
                <a:spcAft>
                  <a:spcPts val="600"/>
                </a:spcAft>
              </a:pPr>
              <a:t>7</a:t>
            </a:fld>
            <a:endParaRPr lang="en-US">
              <a:solidFill>
                <a:schemeClr val="tx1">
                  <a:tint val="75000"/>
                </a:schemeClr>
              </a:solidFill>
              <a:latin typeface="+mn-lt"/>
            </a:endParaRPr>
          </a:p>
        </p:txBody>
      </p:sp>
    </p:spTree>
    <p:extLst>
      <p:ext uri="{BB962C8B-B14F-4D97-AF65-F5344CB8AC3E}">
        <p14:creationId xmlns:p14="http://schemas.microsoft.com/office/powerpoint/2010/main" val="24088870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3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dirty="0">
                <a:solidFill>
                  <a:srgbClr val="FFFFFF"/>
                </a:solidFill>
                <a:latin typeface="+mj-lt"/>
                <a:ea typeface="+mj-ea"/>
                <a:cs typeface="+mj-cs"/>
              </a:rPr>
              <a:t>False Alarm Effects Continued…</a:t>
            </a:r>
          </a:p>
        </p:txBody>
      </p:sp>
      <p:sp>
        <p:nvSpPr>
          <p:cNvPr id="10256" name="Rectangle 1025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84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0" name="Picture 4" descr="C:\Users\Brad\Pictures\FalseAlarm Prevention\alarmfee - Copy.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21964" y="2594214"/>
            <a:ext cx="2671940" cy="3635293"/>
          </a:xfrm>
          <a:prstGeom prst="rect">
            <a:avLst/>
          </a:prstGeom>
          <a:noFill/>
          <a:extLst>
            <a:ext uri="{909E8E84-426E-40DD-AFC4-6F175D3DCCD1}">
              <a14:hiddenFill xmlns:a14="http://schemas.microsoft.com/office/drawing/2010/main">
                <a:solidFill>
                  <a:srgbClr val="FFFFFF"/>
                </a:solidFill>
              </a14:hiddenFill>
            </a:ext>
          </a:extLst>
        </p:spPr>
      </p:pic>
      <p:sp>
        <p:nvSpPr>
          <p:cNvPr id="10258" name="Rectangle 1025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84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6" descr="C:\Documents and Settings\scouey\Local Settings\Temporary Internet Files\Content.IE5\7D7ZU2MG\MP900177751[1].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a:xfrm>
            <a:off x="4138970" y="3370843"/>
            <a:ext cx="3067358" cy="2229514"/>
          </a:xfrm>
          <a:prstGeom prst="rect">
            <a:avLst/>
          </a:prstGeom>
          <a:noFill/>
        </p:spPr>
      </p:pic>
      <p:sp>
        <p:nvSpPr>
          <p:cNvPr id="10260" name="Rectangle 1025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6057" y="762983"/>
            <a:ext cx="3515128" cy="5330923"/>
          </a:xfrm>
          <a:prstGeom prst="roundRect">
            <a:avLst>
              <a:gd name="adj" fmla="val 16667"/>
            </a:avLst>
          </a:prstGeom>
        </p:spPr>
        <p:txBody>
          <a:bodyPr vert="horz" lIns="91440" tIns="45720" rIns="91440" bIns="45720" rtlCol="0" anchor="ctr">
            <a:normAutofit/>
          </a:bodyPr>
          <a:lstStyle/>
          <a:p>
            <a:pPr>
              <a:lnSpc>
                <a:spcPct val="90000"/>
              </a:lnSpc>
              <a:spcAft>
                <a:spcPts val="600"/>
              </a:spcAft>
            </a:pPr>
            <a:r>
              <a:rPr lang="en-US" sz="3600" dirty="0">
                <a:solidFill>
                  <a:srgbClr val="FFFFFF"/>
                </a:solidFill>
              </a:rPr>
              <a:t>Cost time &amp; money</a:t>
            </a:r>
          </a:p>
          <a:p>
            <a:pPr marL="457200" indent="-228600">
              <a:lnSpc>
                <a:spcPct val="90000"/>
              </a:lnSpc>
              <a:spcAft>
                <a:spcPts val="600"/>
              </a:spcAft>
              <a:buFont typeface="Arial" panose="020B0604020202020204" pitchFamily="34" charset="0"/>
              <a:buChar char="•"/>
            </a:pPr>
            <a:r>
              <a:rPr lang="en-US" sz="32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2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200" dirty="0">
                <a:solidFill>
                  <a:srgbClr val="FFFFFF"/>
                </a:solidFill>
              </a:rPr>
              <a:t>Service charges</a:t>
            </a:r>
          </a:p>
        </p:txBody>
      </p:sp>
      <p:sp>
        <p:nvSpPr>
          <p:cNvPr id="10244" name="Slide Number Placeholder 3"/>
          <p:cNvSpPr>
            <a:spLocks noGrp="1"/>
          </p:cNvSpPr>
          <p:nvPr>
            <p:ph type="sldNum" sz="quarter" idx="12"/>
          </p:nvPr>
        </p:nvSpPr>
        <p:spPr>
          <a:xfrm>
            <a:off x="10830150" y="6535157"/>
            <a:ext cx="641035"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a:solidFill>
                  <a:schemeClr val="tx1">
                    <a:lumMod val="50000"/>
                    <a:lumOff val="50000"/>
                  </a:schemeClr>
                </a:solidFill>
                <a:latin typeface="+mn-lt"/>
              </a:rPr>
              <a:pPr eaLnBrk="1" hangingPunct="1">
                <a:spcAft>
                  <a:spcPts val="600"/>
                </a:spcAft>
              </a:pPr>
              <a:t>8</a:t>
            </a:fld>
            <a:endParaRPr lang="en-US" sz="1050">
              <a:solidFill>
                <a:schemeClr val="tx1">
                  <a:lumMod val="50000"/>
                  <a:lumOff val="50000"/>
                </a:schemeClr>
              </a:solidFill>
              <a:latin typeface="+mn-lt"/>
            </a:endParaRPr>
          </a:p>
        </p:txBody>
      </p:sp>
    </p:spTree>
    <p:extLst>
      <p:ext uri="{BB962C8B-B14F-4D97-AF65-F5344CB8AC3E}">
        <p14:creationId xmlns:p14="http://schemas.microsoft.com/office/powerpoint/2010/main" val="258028907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714CF-840F-7D2E-44EB-7E03A67A327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The Alarm Process</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10;&#10;Description automatically generated">
            <a:extLst>
              <a:ext uri="{FF2B5EF4-FFF2-40B4-BE49-F238E27FC236}">
                <a16:creationId xmlns:a16="http://schemas.microsoft.com/office/drawing/2014/main" id="{9ADE0E83-89A6-EC7A-9333-9805F06851D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50723" y="2427541"/>
            <a:ext cx="8490417" cy="4223982"/>
          </a:xfrm>
          <a:prstGeom prst="rect">
            <a:avLst/>
          </a:prstGeom>
        </p:spPr>
      </p:pic>
      <p:sp>
        <p:nvSpPr>
          <p:cNvPr id="6" name="Slide Number Placeholder 5">
            <a:extLst>
              <a:ext uri="{FF2B5EF4-FFF2-40B4-BE49-F238E27FC236}">
                <a16:creationId xmlns:a16="http://schemas.microsoft.com/office/drawing/2014/main" id="{C9F40D0E-0A46-9893-92A7-8E9070ED28F7}"/>
              </a:ext>
            </a:extLst>
          </p:cNvPr>
          <p:cNvSpPr>
            <a:spLocks noGrp="1"/>
          </p:cNvSpPr>
          <p:nvPr>
            <p:ph type="sldNum" sz="quarter" idx="12"/>
          </p:nvPr>
        </p:nvSpPr>
        <p:spPr/>
        <p:txBody>
          <a:bodyPr/>
          <a:lstStyle/>
          <a:p>
            <a:fld id="{5A92615F-889F-4C08-BF69-BEF13233377D}" type="slidenum">
              <a:rPr lang="en-US" smtClean="0"/>
              <a:t>9</a:t>
            </a:fld>
            <a:endParaRPr lang="en-US"/>
          </a:p>
        </p:txBody>
      </p:sp>
    </p:spTree>
    <p:extLst>
      <p:ext uri="{BB962C8B-B14F-4D97-AF65-F5344CB8AC3E}">
        <p14:creationId xmlns:p14="http://schemas.microsoft.com/office/powerpoint/2010/main" val="165786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2038</Words>
  <Application>Microsoft Office PowerPoint</Application>
  <PresentationFormat>Widescreen</PresentationFormat>
  <Paragraphs>234</Paragraphs>
  <Slides>36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FALSE ALARM PREVENTION FOR SCHOOLS</vt:lpstr>
      <vt:lpstr>Overview</vt:lpstr>
      <vt:lpstr>What is a False Alarm?</vt:lpstr>
      <vt:lpstr>Effects of False Alarms</vt:lpstr>
      <vt:lpstr>False Alarm Effects</vt:lpstr>
      <vt:lpstr>Another False Alarm</vt:lpstr>
      <vt:lpstr>False Alarm Effects Continued…</vt:lpstr>
      <vt:lpstr>PowerPoint Presentation</vt:lpstr>
      <vt:lpstr>The Alarm Process</vt:lpstr>
      <vt:lpstr>Common Causes of False Alarms</vt:lpstr>
      <vt:lpstr>More Common Causes</vt:lpstr>
      <vt:lpstr>More Common Causes</vt:lpstr>
      <vt:lpstr>More Common Causes</vt:lpstr>
      <vt:lpstr>Another Cause...</vt:lpstr>
      <vt:lpstr>And a Few More...</vt:lpstr>
      <vt:lpstr>Last but not Least...</vt:lpstr>
      <vt:lpstr>False Alarm Prevention Tips  for Schools</vt:lpstr>
      <vt:lpstr>Before You Activate</vt:lpstr>
      <vt:lpstr>Before You Activate</vt:lpstr>
      <vt:lpstr>Before Turning on your Alarm System when leaving…</vt:lpstr>
      <vt:lpstr>Before Turning on your Alarm System when leaving…</vt:lpstr>
      <vt:lpstr>Keep Clear of Motion Detectors </vt:lpstr>
      <vt:lpstr>After Hours Visitors</vt:lpstr>
      <vt:lpstr>Training is Important!</vt:lpstr>
      <vt:lpstr>Train Early &amp; Often</vt:lpstr>
      <vt:lpstr>Identify the Cause</vt:lpstr>
      <vt:lpstr>Notify your alarm company …</vt:lpstr>
      <vt:lpstr>Update Your Alarm Company</vt:lpstr>
      <vt:lpstr>Train New Alarm Users</vt:lpstr>
      <vt:lpstr>Tell Your Alarm Company</vt:lpstr>
      <vt:lpstr>Require ECV!</vt:lpstr>
      <vt:lpstr>Cancel False Alarms</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and Video Verification</dc:title>
  <dc:creator>Brad Shipp</dc:creator>
  <cp:lastModifiedBy>Brad Shipp</cp:lastModifiedBy>
  <cp:revision>21</cp:revision>
  <dcterms:created xsi:type="dcterms:W3CDTF">2022-07-05T21:45:23Z</dcterms:created>
  <dcterms:modified xsi:type="dcterms:W3CDTF">2023-01-21T20:51:52Z</dcterms:modified>
</cp:coreProperties>
</file>