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312" r:id="rId3"/>
    <p:sldId id="313" r:id="rId4"/>
    <p:sldId id="314" r:id="rId5"/>
    <p:sldId id="315" r:id="rId6"/>
    <p:sldId id="316" r:id="rId7"/>
    <p:sldId id="30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4" d="100"/>
          <a:sy n="74" d="100"/>
        </p:scale>
        <p:origin x="2054" y="5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C1FD1B-E8C8-429A-8C65-A91F0669C0A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416BCC6-525E-4C96-AC0E-52464B870373}">
      <dgm:prSet/>
      <dgm:spPr/>
      <dgm:t>
        <a:bodyPr/>
        <a:lstStyle/>
        <a:p>
          <a:r>
            <a:rPr lang="en-US"/>
            <a:t>Armed Robbery</a:t>
          </a:r>
        </a:p>
      </dgm:t>
    </dgm:pt>
    <dgm:pt modelId="{8C20B0EB-5CE7-4D72-80F8-EA927C450EA9}" type="parTrans" cxnId="{2686A3B5-0223-424B-8670-A7253E101032}">
      <dgm:prSet/>
      <dgm:spPr/>
      <dgm:t>
        <a:bodyPr/>
        <a:lstStyle/>
        <a:p>
          <a:endParaRPr lang="en-US"/>
        </a:p>
      </dgm:t>
    </dgm:pt>
    <dgm:pt modelId="{02FAFC00-B736-497E-860F-A6641B4140F0}" type="sibTrans" cxnId="{2686A3B5-0223-424B-8670-A7253E101032}">
      <dgm:prSet/>
      <dgm:spPr/>
      <dgm:t>
        <a:bodyPr/>
        <a:lstStyle/>
        <a:p>
          <a:endParaRPr lang="en-US"/>
        </a:p>
      </dgm:t>
    </dgm:pt>
    <dgm:pt modelId="{CB391DF5-EC61-4935-8462-B70CA957A006}">
      <dgm:prSet/>
      <dgm:spPr/>
      <dgm:t>
        <a:bodyPr/>
        <a:lstStyle/>
        <a:p>
          <a:r>
            <a:rPr lang="en-US" dirty="0"/>
            <a:t>Life threatening situation</a:t>
          </a:r>
        </a:p>
      </dgm:t>
    </dgm:pt>
    <dgm:pt modelId="{9ABE40A7-0A7B-4271-8555-CD06EB8E097D}" type="parTrans" cxnId="{1FE75376-2498-4705-A323-6C419ED36D2C}">
      <dgm:prSet/>
      <dgm:spPr/>
      <dgm:t>
        <a:bodyPr/>
        <a:lstStyle/>
        <a:p>
          <a:endParaRPr lang="en-US"/>
        </a:p>
      </dgm:t>
    </dgm:pt>
    <dgm:pt modelId="{644D007D-F1FD-4C2E-A11E-D6DFA0C26C41}" type="sibTrans" cxnId="{1FE75376-2498-4705-A323-6C419ED36D2C}">
      <dgm:prSet/>
      <dgm:spPr/>
      <dgm:t>
        <a:bodyPr/>
        <a:lstStyle/>
        <a:p>
          <a:endParaRPr lang="en-US"/>
        </a:p>
      </dgm:t>
    </dgm:pt>
    <dgm:pt modelId="{CC5BDAC3-E269-4D4E-BE42-E81CF0A01C30}">
      <dgm:prSet/>
      <dgm:spPr/>
      <dgm:t>
        <a:bodyPr/>
        <a:lstStyle/>
        <a:p>
          <a:r>
            <a:rPr lang="en-US"/>
            <a:t>Forced to turn off alarm</a:t>
          </a:r>
        </a:p>
      </dgm:t>
    </dgm:pt>
    <dgm:pt modelId="{93750845-0B20-4841-90DB-297357B0AF27}" type="parTrans" cxnId="{4AE662A6-AD01-4FCE-815D-F97E2D5A9E2B}">
      <dgm:prSet/>
      <dgm:spPr/>
      <dgm:t>
        <a:bodyPr/>
        <a:lstStyle/>
        <a:p>
          <a:endParaRPr lang="en-US"/>
        </a:p>
      </dgm:t>
    </dgm:pt>
    <dgm:pt modelId="{4E250E29-D8AD-441E-AEC6-6D00E29EC093}" type="sibTrans" cxnId="{4AE662A6-AD01-4FCE-815D-F97E2D5A9E2B}">
      <dgm:prSet/>
      <dgm:spPr/>
      <dgm:t>
        <a:bodyPr/>
        <a:lstStyle/>
        <a:p>
          <a:endParaRPr lang="en-US"/>
        </a:p>
      </dgm:t>
    </dgm:pt>
    <dgm:pt modelId="{8C21D7E4-895D-475C-A8A7-7D59682D350B}">
      <dgm:prSet/>
      <dgm:spPr/>
      <dgm:t>
        <a:bodyPr/>
        <a:lstStyle/>
        <a:p>
          <a:r>
            <a:rPr lang="en-US"/>
            <a:t>Emergency situation when you are </a:t>
          </a:r>
          <a:r>
            <a:rPr lang="en-US" u="sng"/>
            <a:t>unable</a:t>
          </a:r>
          <a:r>
            <a:rPr lang="en-US"/>
            <a:t> to dial  9-1-1</a:t>
          </a:r>
        </a:p>
      </dgm:t>
    </dgm:pt>
    <dgm:pt modelId="{F92CF09D-C01F-4D99-B1E0-CA09F729D979}" type="parTrans" cxnId="{BD562D0E-70CE-4E40-A594-5F75683DFD12}">
      <dgm:prSet/>
      <dgm:spPr/>
      <dgm:t>
        <a:bodyPr/>
        <a:lstStyle/>
        <a:p>
          <a:endParaRPr lang="en-US"/>
        </a:p>
      </dgm:t>
    </dgm:pt>
    <dgm:pt modelId="{8B36D577-74FA-4AD9-A157-53DE110DBDC7}" type="sibTrans" cxnId="{BD562D0E-70CE-4E40-A594-5F75683DFD12}">
      <dgm:prSet/>
      <dgm:spPr/>
      <dgm:t>
        <a:bodyPr/>
        <a:lstStyle/>
        <a:p>
          <a:endParaRPr lang="en-US"/>
        </a:p>
      </dgm:t>
    </dgm:pt>
    <dgm:pt modelId="{55FEE7D9-001A-4E7F-9B64-F5E671649331}" type="pres">
      <dgm:prSet presAssocID="{B0C1FD1B-E8C8-429A-8C65-A91F0669C0A7}" presName="linear" presStyleCnt="0">
        <dgm:presLayoutVars>
          <dgm:animLvl val="lvl"/>
          <dgm:resizeHandles val="exact"/>
        </dgm:presLayoutVars>
      </dgm:prSet>
      <dgm:spPr/>
    </dgm:pt>
    <dgm:pt modelId="{F1569DF3-3D53-4031-9E98-A901216E2CA2}" type="pres">
      <dgm:prSet presAssocID="{8416BCC6-525E-4C96-AC0E-52464B870373}" presName="parentText" presStyleLbl="node1" presStyleIdx="0" presStyleCnt="4">
        <dgm:presLayoutVars>
          <dgm:chMax val="0"/>
          <dgm:bulletEnabled val="1"/>
        </dgm:presLayoutVars>
      </dgm:prSet>
      <dgm:spPr/>
    </dgm:pt>
    <dgm:pt modelId="{FE3BF0B5-78E4-49ED-9217-708D803D8222}" type="pres">
      <dgm:prSet presAssocID="{02FAFC00-B736-497E-860F-A6641B4140F0}" presName="spacer" presStyleCnt="0"/>
      <dgm:spPr/>
    </dgm:pt>
    <dgm:pt modelId="{18CE544E-B770-4C13-B024-FFD534DD1602}" type="pres">
      <dgm:prSet presAssocID="{CB391DF5-EC61-4935-8462-B70CA957A006}" presName="parentText" presStyleLbl="node1" presStyleIdx="1" presStyleCnt="4">
        <dgm:presLayoutVars>
          <dgm:chMax val="0"/>
          <dgm:bulletEnabled val="1"/>
        </dgm:presLayoutVars>
      </dgm:prSet>
      <dgm:spPr/>
    </dgm:pt>
    <dgm:pt modelId="{21111960-166D-4912-8AB7-1FF5B17D5D4B}" type="pres">
      <dgm:prSet presAssocID="{644D007D-F1FD-4C2E-A11E-D6DFA0C26C41}" presName="spacer" presStyleCnt="0"/>
      <dgm:spPr/>
    </dgm:pt>
    <dgm:pt modelId="{7B6DCCB1-A878-43E3-B4F8-42AF6A7F2BBF}" type="pres">
      <dgm:prSet presAssocID="{CC5BDAC3-E269-4D4E-BE42-E81CF0A01C30}" presName="parentText" presStyleLbl="node1" presStyleIdx="2" presStyleCnt="4">
        <dgm:presLayoutVars>
          <dgm:chMax val="0"/>
          <dgm:bulletEnabled val="1"/>
        </dgm:presLayoutVars>
      </dgm:prSet>
      <dgm:spPr/>
    </dgm:pt>
    <dgm:pt modelId="{225F99CD-EBC2-4552-8D2F-DE189E2F07F7}" type="pres">
      <dgm:prSet presAssocID="{4E250E29-D8AD-441E-AEC6-6D00E29EC093}" presName="spacer" presStyleCnt="0"/>
      <dgm:spPr/>
    </dgm:pt>
    <dgm:pt modelId="{9637CEAF-885A-48EF-9C4E-22211EF3B4FE}" type="pres">
      <dgm:prSet presAssocID="{8C21D7E4-895D-475C-A8A7-7D59682D350B}" presName="parentText" presStyleLbl="node1" presStyleIdx="3" presStyleCnt="4">
        <dgm:presLayoutVars>
          <dgm:chMax val="0"/>
          <dgm:bulletEnabled val="1"/>
        </dgm:presLayoutVars>
      </dgm:prSet>
      <dgm:spPr/>
    </dgm:pt>
  </dgm:ptLst>
  <dgm:cxnLst>
    <dgm:cxn modelId="{BD562D0E-70CE-4E40-A594-5F75683DFD12}" srcId="{B0C1FD1B-E8C8-429A-8C65-A91F0669C0A7}" destId="{8C21D7E4-895D-475C-A8A7-7D59682D350B}" srcOrd="3" destOrd="0" parTransId="{F92CF09D-C01F-4D99-B1E0-CA09F729D979}" sibTransId="{8B36D577-74FA-4AD9-A157-53DE110DBDC7}"/>
    <dgm:cxn modelId="{DBA20A31-8A26-4BF5-B54D-B71D99A390F5}" type="presOf" srcId="{8C21D7E4-895D-475C-A8A7-7D59682D350B}" destId="{9637CEAF-885A-48EF-9C4E-22211EF3B4FE}" srcOrd="0" destOrd="0" presId="urn:microsoft.com/office/officeart/2005/8/layout/vList2"/>
    <dgm:cxn modelId="{E39CCE40-91AF-44FE-A375-D745BD7468C5}" type="presOf" srcId="{8416BCC6-525E-4C96-AC0E-52464B870373}" destId="{F1569DF3-3D53-4031-9E98-A901216E2CA2}" srcOrd="0" destOrd="0" presId="urn:microsoft.com/office/officeart/2005/8/layout/vList2"/>
    <dgm:cxn modelId="{1FE75376-2498-4705-A323-6C419ED36D2C}" srcId="{B0C1FD1B-E8C8-429A-8C65-A91F0669C0A7}" destId="{CB391DF5-EC61-4935-8462-B70CA957A006}" srcOrd="1" destOrd="0" parTransId="{9ABE40A7-0A7B-4271-8555-CD06EB8E097D}" sibTransId="{644D007D-F1FD-4C2E-A11E-D6DFA0C26C41}"/>
    <dgm:cxn modelId="{7E7F5378-C1DD-435A-A970-5201911D7B98}" type="presOf" srcId="{CB391DF5-EC61-4935-8462-B70CA957A006}" destId="{18CE544E-B770-4C13-B024-FFD534DD1602}" srcOrd="0" destOrd="0" presId="urn:microsoft.com/office/officeart/2005/8/layout/vList2"/>
    <dgm:cxn modelId="{60A1C258-BEC5-4AED-B242-A4296303696A}" type="presOf" srcId="{CC5BDAC3-E269-4D4E-BE42-E81CF0A01C30}" destId="{7B6DCCB1-A878-43E3-B4F8-42AF6A7F2BBF}" srcOrd="0" destOrd="0" presId="urn:microsoft.com/office/officeart/2005/8/layout/vList2"/>
    <dgm:cxn modelId="{9E2AAEA5-B419-4723-9A36-E28633F0205A}" type="presOf" srcId="{B0C1FD1B-E8C8-429A-8C65-A91F0669C0A7}" destId="{55FEE7D9-001A-4E7F-9B64-F5E671649331}" srcOrd="0" destOrd="0" presId="urn:microsoft.com/office/officeart/2005/8/layout/vList2"/>
    <dgm:cxn modelId="{4AE662A6-AD01-4FCE-815D-F97E2D5A9E2B}" srcId="{B0C1FD1B-E8C8-429A-8C65-A91F0669C0A7}" destId="{CC5BDAC3-E269-4D4E-BE42-E81CF0A01C30}" srcOrd="2" destOrd="0" parTransId="{93750845-0B20-4841-90DB-297357B0AF27}" sibTransId="{4E250E29-D8AD-441E-AEC6-6D00E29EC093}"/>
    <dgm:cxn modelId="{2686A3B5-0223-424B-8670-A7253E101032}" srcId="{B0C1FD1B-E8C8-429A-8C65-A91F0669C0A7}" destId="{8416BCC6-525E-4C96-AC0E-52464B870373}" srcOrd="0" destOrd="0" parTransId="{8C20B0EB-5CE7-4D72-80F8-EA927C450EA9}" sibTransId="{02FAFC00-B736-497E-860F-A6641B4140F0}"/>
    <dgm:cxn modelId="{93229E5F-5561-4D83-B644-7D64E86786CF}" type="presParOf" srcId="{55FEE7D9-001A-4E7F-9B64-F5E671649331}" destId="{F1569DF3-3D53-4031-9E98-A901216E2CA2}" srcOrd="0" destOrd="0" presId="urn:microsoft.com/office/officeart/2005/8/layout/vList2"/>
    <dgm:cxn modelId="{4BA8FDA3-C7F2-44C6-97F4-6CB560AB709D}" type="presParOf" srcId="{55FEE7D9-001A-4E7F-9B64-F5E671649331}" destId="{FE3BF0B5-78E4-49ED-9217-708D803D8222}" srcOrd="1" destOrd="0" presId="urn:microsoft.com/office/officeart/2005/8/layout/vList2"/>
    <dgm:cxn modelId="{65233946-0FEB-44DF-A165-519E58E17F90}" type="presParOf" srcId="{55FEE7D9-001A-4E7F-9B64-F5E671649331}" destId="{18CE544E-B770-4C13-B024-FFD534DD1602}" srcOrd="2" destOrd="0" presId="urn:microsoft.com/office/officeart/2005/8/layout/vList2"/>
    <dgm:cxn modelId="{FE897275-5535-4690-9AD9-3470D5665C0B}" type="presParOf" srcId="{55FEE7D9-001A-4E7F-9B64-F5E671649331}" destId="{21111960-166D-4912-8AB7-1FF5B17D5D4B}" srcOrd="3" destOrd="0" presId="urn:microsoft.com/office/officeart/2005/8/layout/vList2"/>
    <dgm:cxn modelId="{1F0B4FD5-01BE-4D24-B379-5548C02ACCCB}" type="presParOf" srcId="{55FEE7D9-001A-4E7F-9B64-F5E671649331}" destId="{7B6DCCB1-A878-43E3-B4F8-42AF6A7F2BBF}" srcOrd="4" destOrd="0" presId="urn:microsoft.com/office/officeart/2005/8/layout/vList2"/>
    <dgm:cxn modelId="{7D82C3D1-DFE5-4218-9134-C5EECC82207E}" type="presParOf" srcId="{55FEE7D9-001A-4E7F-9B64-F5E671649331}" destId="{225F99CD-EBC2-4552-8D2F-DE189E2F07F7}" srcOrd="5" destOrd="0" presId="urn:microsoft.com/office/officeart/2005/8/layout/vList2"/>
    <dgm:cxn modelId="{AD31919F-B288-455B-B937-F0575D83B134}" type="presParOf" srcId="{55FEE7D9-001A-4E7F-9B64-F5E671649331}" destId="{9637CEAF-885A-48EF-9C4E-22211EF3B4F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19F98A-E0FE-456B-B005-F49570B8F4A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8735875-83A8-4CE4-80BE-A6FC2D98C5D6}">
      <dgm:prSet custT="1"/>
      <dgm:spPr/>
      <dgm:t>
        <a:bodyPr/>
        <a:lstStyle/>
        <a:p>
          <a:r>
            <a:rPr lang="en-US" sz="2800" dirty="0"/>
            <a:t>For fire or medical assistance</a:t>
          </a:r>
        </a:p>
      </dgm:t>
    </dgm:pt>
    <dgm:pt modelId="{BDE6A6BE-F20C-4DE6-A354-C9E00F349B71}" type="parTrans" cxnId="{AA8D5B0C-EE80-49A8-8DC4-97AF31102FE1}">
      <dgm:prSet/>
      <dgm:spPr/>
      <dgm:t>
        <a:bodyPr/>
        <a:lstStyle/>
        <a:p>
          <a:endParaRPr lang="en-US" sz="2000"/>
        </a:p>
      </dgm:t>
    </dgm:pt>
    <dgm:pt modelId="{68FE98DC-D5A5-46C3-AC64-D31E610EB536}" type="sibTrans" cxnId="{AA8D5B0C-EE80-49A8-8DC4-97AF31102FE1}">
      <dgm:prSet/>
      <dgm:spPr/>
      <dgm:t>
        <a:bodyPr/>
        <a:lstStyle/>
        <a:p>
          <a:endParaRPr lang="en-US" sz="2000"/>
        </a:p>
      </dgm:t>
    </dgm:pt>
    <dgm:pt modelId="{27524544-6D13-4E85-98C4-EE10DECDE255}">
      <dgm:prSet custT="1"/>
      <dgm:spPr/>
      <dgm:t>
        <a:bodyPr/>
        <a:lstStyle/>
        <a:p>
          <a:r>
            <a:rPr lang="en-US" sz="2800"/>
            <a:t>To report a theft, or a fight</a:t>
          </a:r>
        </a:p>
      </dgm:t>
    </dgm:pt>
    <dgm:pt modelId="{EBC3755F-1856-4C2A-9B7B-0722A21497A7}" type="parTrans" cxnId="{BE742742-7D03-4556-A8EF-38618141122F}">
      <dgm:prSet/>
      <dgm:spPr/>
      <dgm:t>
        <a:bodyPr/>
        <a:lstStyle/>
        <a:p>
          <a:endParaRPr lang="en-US" sz="2000"/>
        </a:p>
      </dgm:t>
    </dgm:pt>
    <dgm:pt modelId="{CEBF3817-50CE-415F-8D17-58BF0737034F}" type="sibTrans" cxnId="{BE742742-7D03-4556-A8EF-38618141122F}">
      <dgm:prSet/>
      <dgm:spPr/>
      <dgm:t>
        <a:bodyPr/>
        <a:lstStyle/>
        <a:p>
          <a:endParaRPr lang="en-US" sz="2000"/>
        </a:p>
      </dgm:t>
    </dgm:pt>
    <dgm:pt modelId="{283E3DF4-83A1-447E-83FB-321BED566C8F}">
      <dgm:prSet custT="1"/>
      <dgm:spPr/>
      <dgm:t>
        <a:bodyPr/>
        <a:lstStyle/>
        <a:p>
          <a:r>
            <a:rPr lang="en-US" sz="2800"/>
            <a:t>To ask for an Officer for a nonthreatening situation</a:t>
          </a:r>
        </a:p>
      </dgm:t>
    </dgm:pt>
    <dgm:pt modelId="{3A2559EC-D54B-4B6E-901D-F885FDDFD869}" type="parTrans" cxnId="{386C7F51-A965-48DA-BF89-E27DBB756A59}">
      <dgm:prSet/>
      <dgm:spPr/>
      <dgm:t>
        <a:bodyPr/>
        <a:lstStyle/>
        <a:p>
          <a:endParaRPr lang="en-US" sz="2000"/>
        </a:p>
      </dgm:t>
    </dgm:pt>
    <dgm:pt modelId="{D8181860-BB35-49CF-86AF-169562E3DC8F}" type="sibTrans" cxnId="{386C7F51-A965-48DA-BF89-E27DBB756A59}">
      <dgm:prSet/>
      <dgm:spPr/>
      <dgm:t>
        <a:bodyPr/>
        <a:lstStyle/>
        <a:p>
          <a:endParaRPr lang="en-US" sz="2000"/>
        </a:p>
      </dgm:t>
    </dgm:pt>
    <dgm:pt modelId="{B2355285-DF1B-481B-916C-E460121AAC7C}">
      <dgm:prSet custT="1"/>
      <dgm:spPr/>
      <dgm:t>
        <a:bodyPr/>
        <a:lstStyle/>
        <a:p>
          <a:r>
            <a:rPr lang="en-US" sz="2800"/>
            <a:t>Car accident</a:t>
          </a:r>
        </a:p>
      </dgm:t>
    </dgm:pt>
    <dgm:pt modelId="{F579D9FB-3CC5-4F03-8039-34BB278686F7}" type="parTrans" cxnId="{679DB394-8A87-420A-BD36-B4EA2BA35CDD}">
      <dgm:prSet/>
      <dgm:spPr/>
      <dgm:t>
        <a:bodyPr/>
        <a:lstStyle/>
        <a:p>
          <a:endParaRPr lang="en-US" sz="2000"/>
        </a:p>
      </dgm:t>
    </dgm:pt>
    <dgm:pt modelId="{5D2028CA-7FE5-4466-9D91-6F26F304C7D3}" type="sibTrans" cxnId="{679DB394-8A87-420A-BD36-B4EA2BA35CDD}">
      <dgm:prSet/>
      <dgm:spPr/>
      <dgm:t>
        <a:bodyPr/>
        <a:lstStyle/>
        <a:p>
          <a:endParaRPr lang="en-US" sz="2000"/>
        </a:p>
      </dgm:t>
    </dgm:pt>
    <dgm:pt modelId="{44D1089F-84E2-41FD-8391-7C084AEFBC40}">
      <dgm:prSet custT="1"/>
      <dgm:spPr/>
      <dgm:t>
        <a:bodyPr/>
        <a:lstStyle/>
        <a:p>
          <a:r>
            <a:rPr lang="en-US" sz="2800"/>
            <a:t>When you are </a:t>
          </a:r>
          <a:r>
            <a:rPr lang="en-US" sz="2800" u="sng"/>
            <a:t>able</a:t>
          </a:r>
          <a:r>
            <a:rPr lang="en-US" sz="2800"/>
            <a:t> to dial  9-1-1</a:t>
          </a:r>
        </a:p>
      </dgm:t>
    </dgm:pt>
    <dgm:pt modelId="{7C136953-FE24-42EB-AF1F-9F9823B1A53B}" type="parTrans" cxnId="{6216180D-3664-45BC-B527-8096BC151AFA}">
      <dgm:prSet/>
      <dgm:spPr/>
      <dgm:t>
        <a:bodyPr/>
        <a:lstStyle/>
        <a:p>
          <a:endParaRPr lang="en-US" sz="2000"/>
        </a:p>
      </dgm:t>
    </dgm:pt>
    <dgm:pt modelId="{C4C20F76-9843-40A4-B99A-4C77E82EB740}" type="sibTrans" cxnId="{6216180D-3664-45BC-B527-8096BC151AFA}">
      <dgm:prSet/>
      <dgm:spPr/>
      <dgm:t>
        <a:bodyPr/>
        <a:lstStyle/>
        <a:p>
          <a:endParaRPr lang="en-US" sz="2000"/>
        </a:p>
      </dgm:t>
    </dgm:pt>
    <dgm:pt modelId="{18242D84-490C-4FE4-942C-66BF911276F0}">
      <dgm:prSet custT="1"/>
      <dgm:spPr/>
      <dgm:t>
        <a:bodyPr/>
        <a:lstStyle/>
        <a:p>
          <a:r>
            <a:rPr lang="en-US" sz="2400" dirty="0"/>
            <a:t>A verbal report will usually get a higher priority response</a:t>
          </a:r>
        </a:p>
      </dgm:t>
    </dgm:pt>
    <dgm:pt modelId="{68B70811-9C92-4E5B-BD2D-204DBF3AB2E3}" type="parTrans" cxnId="{F6ECEFEE-4EBB-4B10-87A4-C00775F535CF}">
      <dgm:prSet/>
      <dgm:spPr/>
      <dgm:t>
        <a:bodyPr/>
        <a:lstStyle/>
        <a:p>
          <a:endParaRPr lang="en-US" sz="2000"/>
        </a:p>
      </dgm:t>
    </dgm:pt>
    <dgm:pt modelId="{4637998D-E438-42B1-8E0E-886DEA3321A0}" type="sibTrans" cxnId="{F6ECEFEE-4EBB-4B10-87A4-C00775F535CF}">
      <dgm:prSet/>
      <dgm:spPr/>
      <dgm:t>
        <a:bodyPr/>
        <a:lstStyle/>
        <a:p>
          <a:endParaRPr lang="en-US" sz="2000"/>
        </a:p>
      </dgm:t>
    </dgm:pt>
    <dgm:pt modelId="{157CD6A7-4F8F-4A02-98D2-5EF9A1DFD14C}" type="pres">
      <dgm:prSet presAssocID="{3B19F98A-E0FE-456B-B005-F49570B8F4A4}" presName="linear" presStyleCnt="0">
        <dgm:presLayoutVars>
          <dgm:animLvl val="lvl"/>
          <dgm:resizeHandles val="exact"/>
        </dgm:presLayoutVars>
      </dgm:prSet>
      <dgm:spPr/>
    </dgm:pt>
    <dgm:pt modelId="{28866435-89EC-49B6-8ED9-CDF0FEC254D5}" type="pres">
      <dgm:prSet presAssocID="{48735875-83A8-4CE4-80BE-A6FC2D98C5D6}" presName="parentText" presStyleLbl="node1" presStyleIdx="0" presStyleCnt="6">
        <dgm:presLayoutVars>
          <dgm:chMax val="0"/>
          <dgm:bulletEnabled val="1"/>
        </dgm:presLayoutVars>
      </dgm:prSet>
      <dgm:spPr/>
    </dgm:pt>
    <dgm:pt modelId="{53B2E411-7134-4495-BB70-F066B00E9945}" type="pres">
      <dgm:prSet presAssocID="{68FE98DC-D5A5-46C3-AC64-D31E610EB536}" presName="spacer" presStyleCnt="0"/>
      <dgm:spPr/>
    </dgm:pt>
    <dgm:pt modelId="{72EA162D-DF93-4B8F-BAF7-82A76CDF600F}" type="pres">
      <dgm:prSet presAssocID="{27524544-6D13-4E85-98C4-EE10DECDE255}" presName="parentText" presStyleLbl="node1" presStyleIdx="1" presStyleCnt="6">
        <dgm:presLayoutVars>
          <dgm:chMax val="0"/>
          <dgm:bulletEnabled val="1"/>
        </dgm:presLayoutVars>
      </dgm:prSet>
      <dgm:spPr/>
    </dgm:pt>
    <dgm:pt modelId="{456C90BB-9573-4D3E-B886-457292C914E6}" type="pres">
      <dgm:prSet presAssocID="{CEBF3817-50CE-415F-8D17-58BF0737034F}" presName="spacer" presStyleCnt="0"/>
      <dgm:spPr/>
    </dgm:pt>
    <dgm:pt modelId="{FB2C5E7D-4435-4EC1-A416-A43DE4026BE9}" type="pres">
      <dgm:prSet presAssocID="{283E3DF4-83A1-447E-83FB-321BED566C8F}" presName="parentText" presStyleLbl="node1" presStyleIdx="2" presStyleCnt="6">
        <dgm:presLayoutVars>
          <dgm:chMax val="0"/>
          <dgm:bulletEnabled val="1"/>
        </dgm:presLayoutVars>
      </dgm:prSet>
      <dgm:spPr/>
    </dgm:pt>
    <dgm:pt modelId="{1E21183B-5D2C-40F3-BE2E-E78607CBAC46}" type="pres">
      <dgm:prSet presAssocID="{D8181860-BB35-49CF-86AF-169562E3DC8F}" presName="spacer" presStyleCnt="0"/>
      <dgm:spPr/>
    </dgm:pt>
    <dgm:pt modelId="{C1F2285D-730A-4B65-8263-4DBC94E38445}" type="pres">
      <dgm:prSet presAssocID="{B2355285-DF1B-481B-916C-E460121AAC7C}" presName="parentText" presStyleLbl="node1" presStyleIdx="3" presStyleCnt="6">
        <dgm:presLayoutVars>
          <dgm:chMax val="0"/>
          <dgm:bulletEnabled val="1"/>
        </dgm:presLayoutVars>
      </dgm:prSet>
      <dgm:spPr/>
    </dgm:pt>
    <dgm:pt modelId="{0CCD4D2F-182B-4E27-945A-922347C4BC54}" type="pres">
      <dgm:prSet presAssocID="{5D2028CA-7FE5-4466-9D91-6F26F304C7D3}" presName="spacer" presStyleCnt="0"/>
      <dgm:spPr/>
    </dgm:pt>
    <dgm:pt modelId="{5900F46C-64B7-4ABD-A29C-D3155C946292}" type="pres">
      <dgm:prSet presAssocID="{44D1089F-84E2-41FD-8391-7C084AEFBC40}" presName="parentText" presStyleLbl="node1" presStyleIdx="4" presStyleCnt="6">
        <dgm:presLayoutVars>
          <dgm:chMax val="0"/>
          <dgm:bulletEnabled val="1"/>
        </dgm:presLayoutVars>
      </dgm:prSet>
      <dgm:spPr/>
    </dgm:pt>
    <dgm:pt modelId="{8C22A6D7-BC08-4D54-A45F-BEAB2D8DF00B}" type="pres">
      <dgm:prSet presAssocID="{C4C20F76-9843-40A4-B99A-4C77E82EB740}" presName="spacer" presStyleCnt="0"/>
      <dgm:spPr/>
    </dgm:pt>
    <dgm:pt modelId="{FB0E007B-596E-4C8B-8F3B-E6A96C5B77BB}" type="pres">
      <dgm:prSet presAssocID="{18242D84-490C-4FE4-942C-66BF911276F0}" presName="parentText" presStyleLbl="node1" presStyleIdx="5" presStyleCnt="6">
        <dgm:presLayoutVars>
          <dgm:chMax val="0"/>
          <dgm:bulletEnabled val="1"/>
        </dgm:presLayoutVars>
      </dgm:prSet>
      <dgm:spPr/>
    </dgm:pt>
  </dgm:ptLst>
  <dgm:cxnLst>
    <dgm:cxn modelId="{AA8D5B0C-EE80-49A8-8DC4-97AF31102FE1}" srcId="{3B19F98A-E0FE-456B-B005-F49570B8F4A4}" destId="{48735875-83A8-4CE4-80BE-A6FC2D98C5D6}" srcOrd="0" destOrd="0" parTransId="{BDE6A6BE-F20C-4DE6-A354-C9E00F349B71}" sibTransId="{68FE98DC-D5A5-46C3-AC64-D31E610EB536}"/>
    <dgm:cxn modelId="{6216180D-3664-45BC-B527-8096BC151AFA}" srcId="{3B19F98A-E0FE-456B-B005-F49570B8F4A4}" destId="{44D1089F-84E2-41FD-8391-7C084AEFBC40}" srcOrd="4" destOrd="0" parTransId="{7C136953-FE24-42EB-AF1F-9F9823B1A53B}" sibTransId="{C4C20F76-9843-40A4-B99A-4C77E82EB740}"/>
    <dgm:cxn modelId="{0E8A681D-A5C4-4F00-8FD0-D1780258B1CC}" type="presOf" srcId="{48735875-83A8-4CE4-80BE-A6FC2D98C5D6}" destId="{28866435-89EC-49B6-8ED9-CDF0FEC254D5}" srcOrd="0" destOrd="0" presId="urn:microsoft.com/office/officeart/2005/8/layout/vList2"/>
    <dgm:cxn modelId="{BE742742-7D03-4556-A8EF-38618141122F}" srcId="{3B19F98A-E0FE-456B-B005-F49570B8F4A4}" destId="{27524544-6D13-4E85-98C4-EE10DECDE255}" srcOrd="1" destOrd="0" parTransId="{EBC3755F-1856-4C2A-9B7B-0722A21497A7}" sibTransId="{CEBF3817-50CE-415F-8D17-58BF0737034F}"/>
    <dgm:cxn modelId="{BDCAEA6C-1C1C-4C53-9237-965258737E65}" type="presOf" srcId="{B2355285-DF1B-481B-916C-E460121AAC7C}" destId="{C1F2285D-730A-4B65-8263-4DBC94E38445}" srcOrd="0" destOrd="0" presId="urn:microsoft.com/office/officeart/2005/8/layout/vList2"/>
    <dgm:cxn modelId="{386C7F51-A965-48DA-BF89-E27DBB756A59}" srcId="{3B19F98A-E0FE-456B-B005-F49570B8F4A4}" destId="{283E3DF4-83A1-447E-83FB-321BED566C8F}" srcOrd="2" destOrd="0" parTransId="{3A2559EC-D54B-4B6E-901D-F885FDDFD869}" sibTransId="{D8181860-BB35-49CF-86AF-169562E3DC8F}"/>
    <dgm:cxn modelId="{B27D9289-2545-4543-974E-8C9A897E788A}" type="presOf" srcId="{27524544-6D13-4E85-98C4-EE10DECDE255}" destId="{72EA162D-DF93-4B8F-BAF7-82A76CDF600F}" srcOrd="0" destOrd="0" presId="urn:microsoft.com/office/officeart/2005/8/layout/vList2"/>
    <dgm:cxn modelId="{42422A8E-D487-44C3-A7EB-2F697AA243FE}" type="presOf" srcId="{18242D84-490C-4FE4-942C-66BF911276F0}" destId="{FB0E007B-596E-4C8B-8F3B-E6A96C5B77BB}" srcOrd="0" destOrd="0" presId="urn:microsoft.com/office/officeart/2005/8/layout/vList2"/>
    <dgm:cxn modelId="{C351B893-5643-4032-9901-1D63D610A3D6}" type="presOf" srcId="{44D1089F-84E2-41FD-8391-7C084AEFBC40}" destId="{5900F46C-64B7-4ABD-A29C-D3155C946292}" srcOrd="0" destOrd="0" presId="urn:microsoft.com/office/officeart/2005/8/layout/vList2"/>
    <dgm:cxn modelId="{679DB394-8A87-420A-BD36-B4EA2BA35CDD}" srcId="{3B19F98A-E0FE-456B-B005-F49570B8F4A4}" destId="{B2355285-DF1B-481B-916C-E460121AAC7C}" srcOrd="3" destOrd="0" parTransId="{F579D9FB-3CC5-4F03-8039-34BB278686F7}" sibTransId="{5D2028CA-7FE5-4466-9D91-6F26F304C7D3}"/>
    <dgm:cxn modelId="{F134109B-26BB-42EB-8C14-11E072B00E58}" type="presOf" srcId="{283E3DF4-83A1-447E-83FB-321BED566C8F}" destId="{FB2C5E7D-4435-4EC1-A416-A43DE4026BE9}" srcOrd="0" destOrd="0" presId="urn:microsoft.com/office/officeart/2005/8/layout/vList2"/>
    <dgm:cxn modelId="{A8DD39B8-FB65-46B0-A52A-D2361F39AE9E}" type="presOf" srcId="{3B19F98A-E0FE-456B-B005-F49570B8F4A4}" destId="{157CD6A7-4F8F-4A02-98D2-5EF9A1DFD14C}" srcOrd="0" destOrd="0" presId="urn:microsoft.com/office/officeart/2005/8/layout/vList2"/>
    <dgm:cxn modelId="{F6ECEFEE-4EBB-4B10-87A4-C00775F535CF}" srcId="{3B19F98A-E0FE-456B-B005-F49570B8F4A4}" destId="{18242D84-490C-4FE4-942C-66BF911276F0}" srcOrd="5" destOrd="0" parTransId="{68B70811-9C92-4E5B-BD2D-204DBF3AB2E3}" sibTransId="{4637998D-E438-42B1-8E0E-886DEA3321A0}"/>
    <dgm:cxn modelId="{B66EB564-EC89-46B4-B6B0-EAA0F10B0622}" type="presParOf" srcId="{157CD6A7-4F8F-4A02-98D2-5EF9A1DFD14C}" destId="{28866435-89EC-49B6-8ED9-CDF0FEC254D5}" srcOrd="0" destOrd="0" presId="urn:microsoft.com/office/officeart/2005/8/layout/vList2"/>
    <dgm:cxn modelId="{8AA090D9-2135-4C70-8FBE-9084E49B49DE}" type="presParOf" srcId="{157CD6A7-4F8F-4A02-98D2-5EF9A1DFD14C}" destId="{53B2E411-7134-4495-BB70-F066B00E9945}" srcOrd="1" destOrd="0" presId="urn:microsoft.com/office/officeart/2005/8/layout/vList2"/>
    <dgm:cxn modelId="{22E64925-20BD-40A9-984A-C08A159A4382}" type="presParOf" srcId="{157CD6A7-4F8F-4A02-98D2-5EF9A1DFD14C}" destId="{72EA162D-DF93-4B8F-BAF7-82A76CDF600F}" srcOrd="2" destOrd="0" presId="urn:microsoft.com/office/officeart/2005/8/layout/vList2"/>
    <dgm:cxn modelId="{9750516E-73AE-4BC4-819C-5612B3A03CEC}" type="presParOf" srcId="{157CD6A7-4F8F-4A02-98D2-5EF9A1DFD14C}" destId="{456C90BB-9573-4D3E-B886-457292C914E6}" srcOrd="3" destOrd="0" presId="urn:microsoft.com/office/officeart/2005/8/layout/vList2"/>
    <dgm:cxn modelId="{BE00EB9C-B12E-4946-A5E5-A7C4C15A11FD}" type="presParOf" srcId="{157CD6A7-4F8F-4A02-98D2-5EF9A1DFD14C}" destId="{FB2C5E7D-4435-4EC1-A416-A43DE4026BE9}" srcOrd="4" destOrd="0" presId="urn:microsoft.com/office/officeart/2005/8/layout/vList2"/>
    <dgm:cxn modelId="{7166AD71-2AC7-497F-AFB1-2BCA61AC57F7}" type="presParOf" srcId="{157CD6A7-4F8F-4A02-98D2-5EF9A1DFD14C}" destId="{1E21183B-5D2C-40F3-BE2E-E78607CBAC46}" srcOrd="5" destOrd="0" presId="urn:microsoft.com/office/officeart/2005/8/layout/vList2"/>
    <dgm:cxn modelId="{BDA7206E-F117-456B-8991-6E97C02C4142}" type="presParOf" srcId="{157CD6A7-4F8F-4A02-98D2-5EF9A1DFD14C}" destId="{C1F2285D-730A-4B65-8263-4DBC94E38445}" srcOrd="6" destOrd="0" presId="urn:microsoft.com/office/officeart/2005/8/layout/vList2"/>
    <dgm:cxn modelId="{2C17EA6F-B7BF-4DFB-A082-720807A984F2}" type="presParOf" srcId="{157CD6A7-4F8F-4A02-98D2-5EF9A1DFD14C}" destId="{0CCD4D2F-182B-4E27-945A-922347C4BC54}" srcOrd="7" destOrd="0" presId="urn:microsoft.com/office/officeart/2005/8/layout/vList2"/>
    <dgm:cxn modelId="{14D7811A-BD56-47FB-A599-B6A233F3D4CC}" type="presParOf" srcId="{157CD6A7-4F8F-4A02-98D2-5EF9A1DFD14C}" destId="{5900F46C-64B7-4ABD-A29C-D3155C946292}" srcOrd="8" destOrd="0" presId="urn:microsoft.com/office/officeart/2005/8/layout/vList2"/>
    <dgm:cxn modelId="{EA4FF571-973F-4312-ADE7-33881C5A787F}" type="presParOf" srcId="{157CD6A7-4F8F-4A02-98D2-5EF9A1DFD14C}" destId="{8C22A6D7-BC08-4D54-A45F-BEAB2D8DF00B}" srcOrd="9" destOrd="0" presId="urn:microsoft.com/office/officeart/2005/8/layout/vList2"/>
    <dgm:cxn modelId="{F2363439-56D5-45E3-925C-A0D552EB531D}" type="presParOf" srcId="{157CD6A7-4F8F-4A02-98D2-5EF9A1DFD14C}" destId="{FB0E007B-596E-4C8B-8F3B-E6A96C5B77BB}"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569DF3-3D53-4031-9E98-A901216E2CA2}">
      <dsp:nvSpPr>
        <dsp:cNvPr id="0" name=""/>
        <dsp:cNvSpPr/>
      </dsp:nvSpPr>
      <dsp:spPr>
        <a:xfrm>
          <a:off x="0" y="25116"/>
          <a:ext cx="6589260" cy="123147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Armed Robbery</a:t>
          </a:r>
        </a:p>
      </dsp:txBody>
      <dsp:txXfrm>
        <a:off x="60116" y="85232"/>
        <a:ext cx="6469028" cy="1111247"/>
      </dsp:txXfrm>
    </dsp:sp>
    <dsp:sp modelId="{18CE544E-B770-4C13-B024-FFD534DD1602}">
      <dsp:nvSpPr>
        <dsp:cNvPr id="0" name=""/>
        <dsp:cNvSpPr/>
      </dsp:nvSpPr>
      <dsp:spPr>
        <a:xfrm>
          <a:off x="0" y="1345876"/>
          <a:ext cx="6589260" cy="1231479"/>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Life threatening situation</a:t>
          </a:r>
        </a:p>
      </dsp:txBody>
      <dsp:txXfrm>
        <a:off x="60116" y="1405992"/>
        <a:ext cx="6469028" cy="1111247"/>
      </dsp:txXfrm>
    </dsp:sp>
    <dsp:sp modelId="{7B6DCCB1-A878-43E3-B4F8-42AF6A7F2BBF}">
      <dsp:nvSpPr>
        <dsp:cNvPr id="0" name=""/>
        <dsp:cNvSpPr/>
      </dsp:nvSpPr>
      <dsp:spPr>
        <a:xfrm>
          <a:off x="0" y="2666636"/>
          <a:ext cx="6589260" cy="1231479"/>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Forced to turn off alarm</a:t>
          </a:r>
        </a:p>
      </dsp:txBody>
      <dsp:txXfrm>
        <a:off x="60116" y="2726752"/>
        <a:ext cx="6469028" cy="1111247"/>
      </dsp:txXfrm>
    </dsp:sp>
    <dsp:sp modelId="{9637CEAF-885A-48EF-9C4E-22211EF3B4FE}">
      <dsp:nvSpPr>
        <dsp:cNvPr id="0" name=""/>
        <dsp:cNvSpPr/>
      </dsp:nvSpPr>
      <dsp:spPr>
        <a:xfrm>
          <a:off x="0" y="3987396"/>
          <a:ext cx="6589260" cy="123147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Emergency situation when you are </a:t>
          </a:r>
          <a:r>
            <a:rPr lang="en-US" sz="3100" u="sng" kern="1200"/>
            <a:t>unable</a:t>
          </a:r>
          <a:r>
            <a:rPr lang="en-US" sz="3100" kern="1200"/>
            <a:t> to dial  9-1-1</a:t>
          </a:r>
        </a:p>
      </dsp:txBody>
      <dsp:txXfrm>
        <a:off x="60116" y="4047512"/>
        <a:ext cx="6469028" cy="11112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866435-89EC-49B6-8ED9-CDF0FEC254D5}">
      <dsp:nvSpPr>
        <dsp:cNvPr id="0" name=""/>
        <dsp:cNvSpPr/>
      </dsp:nvSpPr>
      <dsp:spPr>
        <a:xfrm>
          <a:off x="0" y="2828"/>
          <a:ext cx="6589260" cy="86365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For fire or medical assistance</a:t>
          </a:r>
        </a:p>
      </dsp:txBody>
      <dsp:txXfrm>
        <a:off x="42160" y="44988"/>
        <a:ext cx="6504940" cy="779337"/>
      </dsp:txXfrm>
    </dsp:sp>
    <dsp:sp modelId="{72EA162D-DF93-4B8F-BAF7-82A76CDF600F}">
      <dsp:nvSpPr>
        <dsp:cNvPr id="0" name=""/>
        <dsp:cNvSpPr/>
      </dsp:nvSpPr>
      <dsp:spPr>
        <a:xfrm>
          <a:off x="0" y="877763"/>
          <a:ext cx="6589260" cy="863657"/>
        </a:xfrm>
        <a:prstGeom prst="round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To report a theft, or a fight</a:t>
          </a:r>
        </a:p>
      </dsp:txBody>
      <dsp:txXfrm>
        <a:off x="42160" y="919923"/>
        <a:ext cx="6504940" cy="779337"/>
      </dsp:txXfrm>
    </dsp:sp>
    <dsp:sp modelId="{FB2C5E7D-4435-4EC1-A416-A43DE4026BE9}">
      <dsp:nvSpPr>
        <dsp:cNvPr id="0" name=""/>
        <dsp:cNvSpPr/>
      </dsp:nvSpPr>
      <dsp:spPr>
        <a:xfrm>
          <a:off x="0" y="1752699"/>
          <a:ext cx="6589260" cy="863657"/>
        </a:xfrm>
        <a:prstGeom prst="round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To ask for an Officer for a nonthreatening situation</a:t>
          </a:r>
        </a:p>
      </dsp:txBody>
      <dsp:txXfrm>
        <a:off x="42160" y="1794859"/>
        <a:ext cx="6504940" cy="779337"/>
      </dsp:txXfrm>
    </dsp:sp>
    <dsp:sp modelId="{C1F2285D-730A-4B65-8263-4DBC94E38445}">
      <dsp:nvSpPr>
        <dsp:cNvPr id="0" name=""/>
        <dsp:cNvSpPr/>
      </dsp:nvSpPr>
      <dsp:spPr>
        <a:xfrm>
          <a:off x="0" y="2627635"/>
          <a:ext cx="6589260" cy="863657"/>
        </a:xfrm>
        <a:prstGeom prst="round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Car accident</a:t>
          </a:r>
        </a:p>
      </dsp:txBody>
      <dsp:txXfrm>
        <a:off x="42160" y="2669795"/>
        <a:ext cx="6504940" cy="779337"/>
      </dsp:txXfrm>
    </dsp:sp>
    <dsp:sp modelId="{5900F46C-64B7-4ABD-A29C-D3155C946292}">
      <dsp:nvSpPr>
        <dsp:cNvPr id="0" name=""/>
        <dsp:cNvSpPr/>
      </dsp:nvSpPr>
      <dsp:spPr>
        <a:xfrm>
          <a:off x="0" y="3502571"/>
          <a:ext cx="6589260" cy="863657"/>
        </a:xfrm>
        <a:prstGeom prst="round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When you are </a:t>
          </a:r>
          <a:r>
            <a:rPr lang="en-US" sz="2800" u="sng" kern="1200"/>
            <a:t>able</a:t>
          </a:r>
          <a:r>
            <a:rPr lang="en-US" sz="2800" kern="1200"/>
            <a:t> to dial  9-1-1</a:t>
          </a:r>
        </a:p>
      </dsp:txBody>
      <dsp:txXfrm>
        <a:off x="42160" y="3544731"/>
        <a:ext cx="6504940" cy="779337"/>
      </dsp:txXfrm>
    </dsp:sp>
    <dsp:sp modelId="{FB0E007B-596E-4C8B-8F3B-E6A96C5B77BB}">
      <dsp:nvSpPr>
        <dsp:cNvPr id="0" name=""/>
        <dsp:cNvSpPr/>
      </dsp:nvSpPr>
      <dsp:spPr>
        <a:xfrm>
          <a:off x="0" y="4377507"/>
          <a:ext cx="6589260" cy="863657"/>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A verbal report will usually get a higher priority response</a:t>
          </a:r>
        </a:p>
      </dsp:txBody>
      <dsp:txXfrm>
        <a:off x="42160" y="4419667"/>
        <a:ext cx="6504940" cy="77933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E287DF-FA8D-45C9-9617-BD95476687DE}" type="datetimeFigureOut">
              <a:rPr lang="en-US" smtClean="0"/>
              <a:t>7/22/2023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73A07-58DE-4126-88F3-B0DDA38A31A2}" type="slidenum">
              <a:rPr lang="en-US" smtClean="0"/>
              <a:t>‹#›</a:t>
            </a:fld>
            <a:endParaRPr lang="en-US"/>
          </a:p>
        </p:txBody>
      </p:sp>
    </p:spTree>
    <p:extLst>
      <p:ext uri="{BB962C8B-B14F-4D97-AF65-F5344CB8AC3E}">
        <p14:creationId xmlns:p14="http://schemas.microsoft.com/office/powerpoint/2010/main" val="704525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solidFill>
                  <a:schemeClr val="tx1"/>
                </a:solidFill>
              </a:rPr>
              <a:t>A duress alarm is a silent alarm, which is generated when an alarm user enters a designated code into the alarm system keypad.  This designated code is different from the regular arm and disarm codes.  It alerts the monitoring company that the alarm user is being forced to turn the alarm system off against  the user’s will.</a:t>
            </a:r>
          </a:p>
          <a:p>
            <a:endParaRPr lang="en-US" dirty="0"/>
          </a:p>
        </p:txBody>
      </p:sp>
      <p:sp>
        <p:nvSpPr>
          <p:cNvPr id="4" name="Slide Number Placeholder 3"/>
          <p:cNvSpPr>
            <a:spLocks noGrp="1"/>
          </p:cNvSpPr>
          <p:nvPr>
            <p:ph type="sldNum" sz="quarter" idx="10"/>
          </p:nvPr>
        </p:nvSpPr>
        <p:spPr/>
        <p:txBody>
          <a:bodyPr/>
          <a:lstStyle/>
          <a:p>
            <a:pPr>
              <a:defRPr/>
            </a:pPr>
            <a:fld id="{C67B9AAD-7557-4797-8E0E-693F1EDA8826}" type="slidenum">
              <a:rPr lang="en-US" smtClean="0"/>
              <a:pPr>
                <a:defRPr/>
              </a:pPr>
              <a:t>2</a:t>
            </a:fld>
            <a:endParaRPr lang="en-US" dirty="0"/>
          </a:p>
        </p:txBody>
      </p:sp>
    </p:spTree>
    <p:extLst>
      <p:ext uri="{BB962C8B-B14F-4D97-AF65-F5344CB8AC3E}">
        <p14:creationId xmlns:p14="http://schemas.microsoft.com/office/powerpoint/2010/main" val="4073991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solidFill>
                  <a:schemeClr val="tx1"/>
                </a:solidFill>
              </a:rPr>
              <a:t>A hold-up (or robbery alarm), is a silent alarm, which is generated when an alarm user manually activates a device (button, floor pedal, money clip, key fobs and pendants, etc.) that is intended to alert the monitoring company that a robbery is in progress.</a:t>
            </a:r>
          </a:p>
          <a:p>
            <a:endParaRPr lang="en-US" dirty="0"/>
          </a:p>
        </p:txBody>
      </p:sp>
      <p:sp>
        <p:nvSpPr>
          <p:cNvPr id="4" name="Slide Number Placeholder 3"/>
          <p:cNvSpPr>
            <a:spLocks noGrp="1"/>
          </p:cNvSpPr>
          <p:nvPr>
            <p:ph type="sldNum" sz="quarter" idx="10"/>
          </p:nvPr>
        </p:nvSpPr>
        <p:spPr/>
        <p:txBody>
          <a:bodyPr/>
          <a:lstStyle/>
          <a:p>
            <a:pPr>
              <a:defRPr/>
            </a:pPr>
            <a:fld id="{C67B9AAD-7557-4797-8E0E-693F1EDA8826}" type="slidenum">
              <a:rPr lang="en-US" smtClean="0"/>
              <a:pPr>
                <a:defRPr/>
              </a:pPr>
              <a:t>3</a:t>
            </a:fld>
            <a:endParaRPr lang="en-US" dirty="0"/>
          </a:p>
        </p:txBody>
      </p:sp>
    </p:spTree>
    <p:extLst>
      <p:ext uri="{BB962C8B-B14F-4D97-AF65-F5344CB8AC3E}">
        <p14:creationId xmlns:p14="http://schemas.microsoft.com/office/powerpoint/2010/main" val="3015628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solidFill>
                  <a:schemeClr val="tx1"/>
                </a:solidFill>
              </a:rPr>
              <a:t>A panic alarm is generally an audible alarm, which is generated by the manual activation of a device intended to alert the monitoring company that a life threatening or emergency situation is occurring, much like the hold-up alarm but not indicating a robbery in progress.</a:t>
            </a:r>
          </a:p>
          <a:p>
            <a:endParaRPr lang="en-US" dirty="0"/>
          </a:p>
        </p:txBody>
      </p:sp>
      <p:sp>
        <p:nvSpPr>
          <p:cNvPr id="4" name="Slide Number Placeholder 3"/>
          <p:cNvSpPr>
            <a:spLocks noGrp="1"/>
          </p:cNvSpPr>
          <p:nvPr>
            <p:ph type="sldNum" sz="quarter" idx="10"/>
          </p:nvPr>
        </p:nvSpPr>
        <p:spPr/>
        <p:txBody>
          <a:bodyPr/>
          <a:lstStyle/>
          <a:p>
            <a:pPr>
              <a:defRPr/>
            </a:pPr>
            <a:fld id="{C67B9AAD-7557-4797-8E0E-693F1EDA8826}" type="slidenum">
              <a:rPr lang="en-US" smtClean="0"/>
              <a:pPr>
                <a:defRPr/>
              </a:pPr>
              <a:t>4</a:t>
            </a:fld>
            <a:endParaRPr lang="en-US" dirty="0"/>
          </a:p>
        </p:txBody>
      </p:sp>
    </p:spTree>
    <p:extLst>
      <p:ext uri="{BB962C8B-B14F-4D97-AF65-F5344CB8AC3E}">
        <p14:creationId xmlns:p14="http://schemas.microsoft.com/office/powerpoint/2010/main" val="4079491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923BD-740E-5FE6-BDD5-7FE60E595A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B5E686-C246-10F4-77F3-1370BEF2C2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FE1595-691B-8861-BBDC-A6CA6A2960BE}"/>
              </a:ext>
            </a:extLst>
          </p:cNvPr>
          <p:cNvSpPr>
            <a:spLocks noGrp="1"/>
          </p:cNvSpPr>
          <p:nvPr>
            <p:ph type="dt" sz="half" idx="10"/>
          </p:nvPr>
        </p:nvSpPr>
        <p:spPr/>
        <p:txBody>
          <a:bodyPr/>
          <a:lstStyle/>
          <a:p>
            <a:fld id="{9E54BA56-5F5D-40D9-A726-0F42CDBE996C}" type="datetimeFigureOut">
              <a:rPr lang="en-US" smtClean="0"/>
              <a:t>7/22/2023</a:t>
            </a:fld>
            <a:endParaRPr lang="en-US"/>
          </a:p>
        </p:txBody>
      </p:sp>
      <p:sp>
        <p:nvSpPr>
          <p:cNvPr id="5" name="Footer Placeholder 4">
            <a:extLst>
              <a:ext uri="{FF2B5EF4-FFF2-40B4-BE49-F238E27FC236}">
                <a16:creationId xmlns:a16="http://schemas.microsoft.com/office/drawing/2014/main" id="{EC2643D5-2C96-D668-755A-5CCBDD24C5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C50435-B6F7-AA5A-E9D4-E3B5A331F216}"/>
              </a:ext>
            </a:extLst>
          </p:cNvPr>
          <p:cNvSpPr>
            <a:spLocks noGrp="1"/>
          </p:cNvSpPr>
          <p:nvPr>
            <p:ph type="sldNum" sz="quarter" idx="12"/>
          </p:nvPr>
        </p:nvSpPr>
        <p:spPr/>
        <p:txBody>
          <a:bodyPr/>
          <a:lstStyle/>
          <a:p>
            <a:fld id="{9BED2EA3-CCBD-4124-A496-FC90C90DA86F}" type="slidenum">
              <a:rPr lang="en-US" smtClean="0"/>
              <a:t>‹#›</a:t>
            </a:fld>
            <a:endParaRPr lang="en-US"/>
          </a:p>
        </p:txBody>
      </p:sp>
    </p:spTree>
    <p:extLst>
      <p:ext uri="{BB962C8B-B14F-4D97-AF65-F5344CB8AC3E}">
        <p14:creationId xmlns:p14="http://schemas.microsoft.com/office/powerpoint/2010/main" val="720273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EFE9-F5A1-DDCC-5452-F776AD2AEF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078D40-174B-EAF8-7D36-EA35824AE6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525E98-7C74-5CDD-72EC-14E74E01214A}"/>
              </a:ext>
            </a:extLst>
          </p:cNvPr>
          <p:cNvSpPr>
            <a:spLocks noGrp="1"/>
          </p:cNvSpPr>
          <p:nvPr>
            <p:ph type="dt" sz="half" idx="10"/>
          </p:nvPr>
        </p:nvSpPr>
        <p:spPr/>
        <p:txBody>
          <a:bodyPr/>
          <a:lstStyle/>
          <a:p>
            <a:fld id="{9E54BA56-5F5D-40D9-A726-0F42CDBE996C}" type="datetimeFigureOut">
              <a:rPr lang="en-US" smtClean="0"/>
              <a:t>7/22/2023</a:t>
            </a:fld>
            <a:endParaRPr lang="en-US"/>
          </a:p>
        </p:txBody>
      </p:sp>
      <p:sp>
        <p:nvSpPr>
          <p:cNvPr id="5" name="Footer Placeholder 4">
            <a:extLst>
              <a:ext uri="{FF2B5EF4-FFF2-40B4-BE49-F238E27FC236}">
                <a16:creationId xmlns:a16="http://schemas.microsoft.com/office/drawing/2014/main" id="{AEAB66DC-4448-E121-DBC7-5C8508D6C8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1D068A-6962-3AD4-6F12-B6D95B63CAA0}"/>
              </a:ext>
            </a:extLst>
          </p:cNvPr>
          <p:cNvSpPr>
            <a:spLocks noGrp="1"/>
          </p:cNvSpPr>
          <p:nvPr>
            <p:ph type="sldNum" sz="quarter" idx="12"/>
          </p:nvPr>
        </p:nvSpPr>
        <p:spPr/>
        <p:txBody>
          <a:bodyPr/>
          <a:lstStyle/>
          <a:p>
            <a:fld id="{9BED2EA3-CCBD-4124-A496-FC90C90DA86F}" type="slidenum">
              <a:rPr lang="en-US" smtClean="0"/>
              <a:t>‹#›</a:t>
            </a:fld>
            <a:endParaRPr lang="en-US"/>
          </a:p>
        </p:txBody>
      </p:sp>
    </p:spTree>
    <p:extLst>
      <p:ext uri="{BB962C8B-B14F-4D97-AF65-F5344CB8AC3E}">
        <p14:creationId xmlns:p14="http://schemas.microsoft.com/office/powerpoint/2010/main" val="841366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14F67D-0E15-4C40-FE81-458DF86176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DD454C-B8C9-90BB-1743-4DABBD2E48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0A3B0E-F43F-3358-37F5-59A822A405D0}"/>
              </a:ext>
            </a:extLst>
          </p:cNvPr>
          <p:cNvSpPr>
            <a:spLocks noGrp="1"/>
          </p:cNvSpPr>
          <p:nvPr>
            <p:ph type="dt" sz="half" idx="10"/>
          </p:nvPr>
        </p:nvSpPr>
        <p:spPr/>
        <p:txBody>
          <a:bodyPr/>
          <a:lstStyle/>
          <a:p>
            <a:fld id="{9E54BA56-5F5D-40D9-A726-0F42CDBE996C}" type="datetimeFigureOut">
              <a:rPr lang="en-US" smtClean="0"/>
              <a:t>7/22/2023</a:t>
            </a:fld>
            <a:endParaRPr lang="en-US"/>
          </a:p>
        </p:txBody>
      </p:sp>
      <p:sp>
        <p:nvSpPr>
          <p:cNvPr id="5" name="Footer Placeholder 4">
            <a:extLst>
              <a:ext uri="{FF2B5EF4-FFF2-40B4-BE49-F238E27FC236}">
                <a16:creationId xmlns:a16="http://schemas.microsoft.com/office/drawing/2014/main" id="{4160DDC0-23CD-5969-494C-DCE7E47BF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A79975-E8CB-113B-15C5-3803BFF3A5CF}"/>
              </a:ext>
            </a:extLst>
          </p:cNvPr>
          <p:cNvSpPr>
            <a:spLocks noGrp="1"/>
          </p:cNvSpPr>
          <p:nvPr>
            <p:ph type="sldNum" sz="quarter" idx="12"/>
          </p:nvPr>
        </p:nvSpPr>
        <p:spPr/>
        <p:txBody>
          <a:bodyPr/>
          <a:lstStyle/>
          <a:p>
            <a:fld id="{9BED2EA3-CCBD-4124-A496-FC90C90DA86F}" type="slidenum">
              <a:rPr lang="en-US" smtClean="0"/>
              <a:t>‹#›</a:t>
            </a:fld>
            <a:endParaRPr lang="en-US"/>
          </a:p>
        </p:txBody>
      </p:sp>
    </p:spTree>
    <p:extLst>
      <p:ext uri="{BB962C8B-B14F-4D97-AF65-F5344CB8AC3E}">
        <p14:creationId xmlns:p14="http://schemas.microsoft.com/office/powerpoint/2010/main" val="1401480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fld id="{68636C46-F1E7-4906-BD1D-D10C11B419B9}" type="datetime1">
              <a:rPr lang="en-US"/>
              <a:pPr>
                <a:defRPr/>
              </a:pPr>
              <a:t>7/22/2023</a:t>
            </a:fld>
            <a:endParaRPr lang="en-US" dirty="0"/>
          </a:p>
        </p:txBody>
      </p:sp>
      <p:sp>
        <p:nvSpPr>
          <p:cNvPr id="6"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01A0E8-0D60-489D-939E-7A76EA7932B6}" type="slidenum">
              <a:rPr lang="en-US"/>
              <a:pPr>
                <a:defRPr/>
              </a:pPr>
              <a:t>‹#›</a:t>
            </a:fld>
            <a:endParaRPr lang="en-US" dirty="0"/>
          </a:p>
        </p:txBody>
      </p:sp>
    </p:spTree>
    <p:extLst>
      <p:ext uri="{BB962C8B-B14F-4D97-AF65-F5344CB8AC3E}">
        <p14:creationId xmlns:p14="http://schemas.microsoft.com/office/powerpoint/2010/main" val="2149785378"/>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DCAA1-9065-6A19-38F3-9B2ABC0CE6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34D7C8-1B69-3400-5F4B-206383704F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8EDBBC-4212-CFBA-BB85-45D396CFA8C6}"/>
              </a:ext>
            </a:extLst>
          </p:cNvPr>
          <p:cNvSpPr>
            <a:spLocks noGrp="1"/>
          </p:cNvSpPr>
          <p:nvPr>
            <p:ph type="dt" sz="half" idx="10"/>
          </p:nvPr>
        </p:nvSpPr>
        <p:spPr/>
        <p:txBody>
          <a:bodyPr/>
          <a:lstStyle/>
          <a:p>
            <a:fld id="{9E54BA56-5F5D-40D9-A726-0F42CDBE996C}" type="datetimeFigureOut">
              <a:rPr lang="en-US" smtClean="0"/>
              <a:t>7/22/2023</a:t>
            </a:fld>
            <a:endParaRPr lang="en-US"/>
          </a:p>
        </p:txBody>
      </p:sp>
      <p:sp>
        <p:nvSpPr>
          <p:cNvPr id="5" name="Footer Placeholder 4">
            <a:extLst>
              <a:ext uri="{FF2B5EF4-FFF2-40B4-BE49-F238E27FC236}">
                <a16:creationId xmlns:a16="http://schemas.microsoft.com/office/drawing/2014/main" id="{328D3B1E-46B0-A367-04E8-F2491A7361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A35341-E8EB-FB72-80A6-27BD5D64A7E0}"/>
              </a:ext>
            </a:extLst>
          </p:cNvPr>
          <p:cNvSpPr>
            <a:spLocks noGrp="1"/>
          </p:cNvSpPr>
          <p:nvPr>
            <p:ph type="sldNum" sz="quarter" idx="12"/>
          </p:nvPr>
        </p:nvSpPr>
        <p:spPr/>
        <p:txBody>
          <a:bodyPr/>
          <a:lstStyle/>
          <a:p>
            <a:fld id="{9BED2EA3-CCBD-4124-A496-FC90C90DA86F}" type="slidenum">
              <a:rPr lang="en-US" smtClean="0"/>
              <a:t>‹#›</a:t>
            </a:fld>
            <a:endParaRPr lang="en-US"/>
          </a:p>
        </p:txBody>
      </p:sp>
    </p:spTree>
    <p:extLst>
      <p:ext uri="{BB962C8B-B14F-4D97-AF65-F5344CB8AC3E}">
        <p14:creationId xmlns:p14="http://schemas.microsoft.com/office/powerpoint/2010/main" val="371044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5145C-FDA1-3516-8A02-A74C1DCE51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8A603A-244B-1F46-4FDC-9188623FBF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89EB45-E638-C7C6-BA76-9889DEC126C1}"/>
              </a:ext>
            </a:extLst>
          </p:cNvPr>
          <p:cNvSpPr>
            <a:spLocks noGrp="1"/>
          </p:cNvSpPr>
          <p:nvPr>
            <p:ph type="dt" sz="half" idx="10"/>
          </p:nvPr>
        </p:nvSpPr>
        <p:spPr/>
        <p:txBody>
          <a:bodyPr/>
          <a:lstStyle/>
          <a:p>
            <a:fld id="{9E54BA56-5F5D-40D9-A726-0F42CDBE996C}" type="datetimeFigureOut">
              <a:rPr lang="en-US" smtClean="0"/>
              <a:t>7/22/2023</a:t>
            </a:fld>
            <a:endParaRPr lang="en-US"/>
          </a:p>
        </p:txBody>
      </p:sp>
      <p:sp>
        <p:nvSpPr>
          <p:cNvPr id="5" name="Footer Placeholder 4">
            <a:extLst>
              <a:ext uri="{FF2B5EF4-FFF2-40B4-BE49-F238E27FC236}">
                <a16:creationId xmlns:a16="http://schemas.microsoft.com/office/drawing/2014/main" id="{1305C1A4-3C3A-982A-7522-3EC041B0A8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A4EBB-9D89-774B-2636-B916F182A8F4}"/>
              </a:ext>
            </a:extLst>
          </p:cNvPr>
          <p:cNvSpPr>
            <a:spLocks noGrp="1"/>
          </p:cNvSpPr>
          <p:nvPr>
            <p:ph type="sldNum" sz="quarter" idx="12"/>
          </p:nvPr>
        </p:nvSpPr>
        <p:spPr/>
        <p:txBody>
          <a:bodyPr/>
          <a:lstStyle/>
          <a:p>
            <a:fld id="{9BED2EA3-CCBD-4124-A496-FC90C90DA86F}" type="slidenum">
              <a:rPr lang="en-US" smtClean="0"/>
              <a:t>‹#›</a:t>
            </a:fld>
            <a:endParaRPr lang="en-US"/>
          </a:p>
        </p:txBody>
      </p:sp>
    </p:spTree>
    <p:extLst>
      <p:ext uri="{BB962C8B-B14F-4D97-AF65-F5344CB8AC3E}">
        <p14:creationId xmlns:p14="http://schemas.microsoft.com/office/powerpoint/2010/main" val="607369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181E-3034-870F-7FE6-7263865682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A00A31-77C0-C90C-E11E-E8AA8545EF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FE0C9D-550D-36E5-24DD-E13F8D721D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84DB50-F120-BAC2-E6C9-F95AF0EDD471}"/>
              </a:ext>
            </a:extLst>
          </p:cNvPr>
          <p:cNvSpPr>
            <a:spLocks noGrp="1"/>
          </p:cNvSpPr>
          <p:nvPr>
            <p:ph type="dt" sz="half" idx="10"/>
          </p:nvPr>
        </p:nvSpPr>
        <p:spPr/>
        <p:txBody>
          <a:bodyPr/>
          <a:lstStyle/>
          <a:p>
            <a:fld id="{9E54BA56-5F5D-40D9-A726-0F42CDBE996C}" type="datetimeFigureOut">
              <a:rPr lang="en-US" smtClean="0"/>
              <a:t>7/22/2023</a:t>
            </a:fld>
            <a:endParaRPr lang="en-US"/>
          </a:p>
        </p:txBody>
      </p:sp>
      <p:sp>
        <p:nvSpPr>
          <p:cNvPr id="6" name="Footer Placeholder 5">
            <a:extLst>
              <a:ext uri="{FF2B5EF4-FFF2-40B4-BE49-F238E27FC236}">
                <a16:creationId xmlns:a16="http://schemas.microsoft.com/office/drawing/2014/main" id="{BAFE813C-5998-B0D2-FAF2-53D402A0E5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C02104-33EF-634C-9B48-CFF5F4F93F02}"/>
              </a:ext>
            </a:extLst>
          </p:cNvPr>
          <p:cNvSpPr>
            <a:spLocks noGrp="1"/>
          </p:cNvSpPr>
          <p:nvPr>
            <p:ph type="sldNum" sz="quarter" idx="12"/>
          </p:nvPr>
        </p:nvSpPr>
        <p:spPr/>
        <p:txBody>
          <a:bodyPr/>
          <a:lstStyle/>
          <a:p>
            <a:fld id="{9BED2EA3-CCBD-4124-A496-FC90C90DA86F}" type="slidenum">
              <a:rPr lang="en-US" smtClean="0"/>
              <a:t>‹#›</a:t>
            </a:fld>
            <a:endParaRPr lang="en-US"/>
          </a:p>
        </p:txBody>
      </p:sp>
    </p:spTree>
    <p:extLst>
      <p:ext uri="{BB962C8B-B14F-4D97-AF65-F5344CB8AC3E}">
        <p14:creationId xmlns:p14="http://schemas.microsoft.com/office/powerpoint/2010/main" val="3274957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76BE4-F4F2-32D8-21CC-CDD60445A7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017F04-6CD6-1751-27E2-6B8D96F2B4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CECC66-D074-9317-55B1-09DC25062E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6F4329-AA2C-1836-DFE3-870AC63DAA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FC9C71-078A-A254-1C82-5DFC4D0FB9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D83C32-3DA9-647E-7082-16D31C20175B}"/>
              </a:ext>
            </a:extLst>
          </p:cNvPr>
          <p:cNvSpPr>
            <a:spLocks noGrp="1"/>
          </p:cNvSpPr>
          <p:nvPr>
            <p:ph type="dt" sz="half" idx="10"/>
          </p:nvPr>
        </p:nvSpPr>
        <p:spPr/>
        <p:txBody>
          <a:bodyPr/>
          <a:lstStyle/>
          <a:p>
            <a:fld id="{9E54BA56-5F5D-40D9-A726-0F42CDBE996C}" type="datetimeFigureOut">
              <a:rPr lang="en-US" smtClean="0"/>
              <a:t>7/22/2023</a:t>
            </a:fld>
            <a:endParaRPr lang="en-US"/>
          </a:p>
        </p:txBody>
      </p:sp>
      <p:sp>
        <p:nvSpPr>
          <p:cNvPr id="8" name="Footer Placeholder 7">
            <a:extLst>
              <a:ext uri="{FF2B5EF4-FFF2-40B4-BE49-F238E27FC236}">
                <a16:creationId xmlns:a16="http://schemas.microsoft.com/office/drawing/2014/main" id="{4E6DB5FF-C78F-7580-C1D0-4C97391741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C143B6-3A04-C677-75C3-EA49ADE30902}"/>
              </a:ext>
            </a:extLst>
          </p:cNvPr>
          <p:cNvSpPr>
            <a:spLocks noGrp="1"/>
          </p:cNvSpPr>
          <p:nvPr>
            <p:ph type="sldNum" sz="quarter" idx="12"/>
          </p:nvPr>
        </p:nvSpPr>
        <p:spPr/>
        <p:txBody>
          <a:bodyPr/>
          <a:lstStyle/>
          <a:p>
            <a:fld id="{9BED2EA3-CCBD-4124-A496-FC90C90DA86F}" type="slidenum">
              <a:rPr lang="en-US" smtClean="0"/>
              <a:t>‹#›</a:t>
            </a:fld>
            <a:endParaRPr lang="en-US"/>
          </a:p>
        </p:txBody>
      </p:sp>
    </p:spTree>
    <p:extLst>
      <p:ext uri="{BB962C8B-B14F-4D97-AF65-F5344CB8AC3E}">
        <p14:creationId xmlns:p14="http://schemas.microsoft.com/office/powerpoint/2010/main" val="3827062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B81C9-7A45-9F1D-C1BC-1FF1463C58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21A083-B7C9-BD8C-8D29-D9B13399CA85}"/>
              </a:ext>
            </a:extLst>
          </p:cNvPr>
          <p:cNvSpPr>
            <a:spLocks noGrp="1"/>
          </p:cNvSpPr>
          <p:nvPr>
            <p:ph type="dt" sz="half" idx="10"/>
          </p:nvPr>
        </p:nvSpPr>
        <p:spPr/>
        <p:txBody>
          <a:bodyPr/>
          <a:lstStyle/>
          <a:p>
            <a:fld id="{9E54BA56-5F5D-40D9-A726-0F42CDBE996C}" type="datetimeFigureOut">
              <a:rPr lang="en-US" smtClean="0"/>
              <a:t>7/22/2023</a:t>
            </a:fld>
            <a:endParaRPr lang="en-US"/>
          </a:p>
        </p:txBody>
      </p:sp>
      <p:sp>
        <p:nvSpPr>
          <p:cNvPr id="4" name="Footer Placeholder 3">
            <a:extLst>
              <a:ext uri="{FF2B5EF4-FFF2-40B4-BE49-F238E27FC236}">
                <a16:creationId xmlns:a16="http://schemas.microsoft.com/office/drawing/2014/main" id="{53EEAC21-F6D9-E92D-03DC-E68D89FB92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21DE3D-5636-9AB5-A8F3-EF739E01F8EB}"/>
              </a:ext>
            </a:extLst>
          </p:cNvPr>
          <p:cNvSpPr>
            <a:spLocks noGrp="1"/>
          </p:cNvSpPr>
          <p:nvPr>
            <p:ph type="sldNum" sz="quarter" idx="12"/>
          </p:nvPr>
        </p:nvSpPr>
        <p:spPr/>
        <p:txBody>
          <a:bodyPr/>
          <a:lstStyle/>
          <a:p>
            <a:fld id="{9BED2EA3-CCBD-4124-A496-FC90C90DA86F}" type="slidenum">
              <a:rPr lang="en-US" smtClean="0"/>
              <a:t>‹#›</a:t>
            </a:fld>
            <a:endParaRPr lang="en-US"/>
          </a:p>
        </p:txBody>
      </p:sp>
    </p:spTree>
    <p:extLst>
      <p:ext uri="{BB962C8B-B14F-4D97-AF65-F5344CB8AC3E}">
        <p14:creationId xmlns:p14="http://schemas.microsoft.com/office/powerpoint/2010/main" val="207506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60D203-0AC7-DAE8-2F4D-BE2C7C53C73E}"/>
              </a:ext>
            </a:extLst>
          </p:cNvPr>
          <p:cNvSpPr>
            <a:spLocks noGrp="1"/>
          </p:cNvSpPr>
          <p:nvPr>
            <p:ph type="dt" sz="half" idx="10"/>
          </p:nvPr>
        </p:nvSpPr>
        <p:spPr/>
        <p:txBody>
          <a:bodyPr/>
          <a:lstStyle/>
          <a:p>
            <a:fld id="{9E54BA56-5F5D-40D9-A726-0F42CDBE996C}" type="datetimeFigureOut">
              <a:rPr lang="en-US" smtClean="0"/>
              <a:t>7/22/2023</a:t>
            </a:fld>
            <a:endParaRPr lang="en-US"/>
          </a:p>
        </p:txBody>
      </p:sp>
      <p:sp>
        <p:nvSpPr>
          <p:cNvPr id="3" name="Footer Placeholder 2">
            <a:extLst>
              <a:ext uri="{FF2B5EF4-FFF2-40B4-BE49-F238E27FC236}">
                <a16:creationId xmlns:a16="http://schemas.microsoft.com/office/drawing/2014/main" id="{0F8ADBD8-CACD-1E20-7F71-297FB0D0F9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B47A3C-ADF4-6BF0-6A26-CD82E47FF997}"/>
              </a:ext>
            </a:extLst>
          </p:cNvPr>
          <p:cNvSpPr>
            <a:spLocks noGrp="1"/>
          </p:cNvSpPr>
          <p:nvPr>
            <p:ph type="sldNum" sz="quarter" idx="12"/>
          </p:nvPr>
        </p:nvSpPr>
        <p:spPr/>
        <p:txBody>
          <a:bodyPr/>
          <a:lstStyle/>
          <a:p>
            <a:fld id="{9BED2EA3-CCBD-4124-A496-FC90C90DA86F}" type="slidenum">
              <a:rPr lang="en-US" smtClean="0"/>
              <a:t>‹#›</a:t>
            </a:fld>
            <a:endParaRPr lang="en-US"/>
          </a:p>
        </p:txBody>
      </p:sp>
    </p:spTree>
    <p:extLst>
      <p:ext uri="{BB962C8B-B14F-4D97-AF65-F5344CB8AC3E}">
        <p14:creationId xmlns:p14="http://schemas.microsoft.com/office/powerpoint/2010/main" val="879294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F95C9-34DB-3444-8E88-ECCCCDF571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41BACD-3F6B-C519-342A-746D51127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84AA33-E54D-F855-10C7-875F4A29C4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48F852-E064-8B55-A18F-833AD0FBFBDF}"/>
              </a:ext>
            </a:extLst>
          </p:cNvPr>
          <p:cNvSpPr>
            <a:spLocks noGrp="1"/>
          </p:cNvSpPr>
          <p:nvPr>
            <p:ph type="dt" sz="half" idx="10"/>
          </p:nvPr>
        </p:nvSpPr>
        <p:spPr/>
        <p:txBody>
          <a:bodyPr/>
          <a:lstStyle/>
          <a:p>
            <a:fld id="{9E54BA56-5F5D-40D9-A726-0F42CDBE996C}" type="datetimeFigureOut">
              <a:rPr lang="en-US" smtClean="0"/>
              <a:t>7/22/2023</a:t>
            </a:fld>
            <a:endParaRPr lang="en-US"/>
          </a:p>
        </p:txBody>
      </p:sp>
      <p:sp>
        <p:nvSpPr>
          <p:cNvPr id="6" name="Footer Placeholder 5">
            <a:extLst>
              <a:ext uri="{FF2B5EF4-FFF2-40B4-BE49-F238E27FC236}">
                <a16:creationId xmlns:a16="http://schemas.microsoft.com/office/drawing/2014/main" id="{12315C41-F4B0-58D7-5B02-63F9EDD8FF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F39199-D419-EFA3-B83C-A197C9D6BF81}"/>
              </a:ext>
            </a:extLst>
          </p:cNvPr>
          <p:cNvSpPr>
            <a:spLocks noGrp="1"/>
          </p:cNvSpPr>
          <p:nvPr>
            <p:ph type="sldNum" sz="quarter" idx="12"/>
          </p:nvPr>
        </p:nvSpPr>
        <p:spPr/>
        <p:txBody>
          <a:bodyPr/>
          <a:lstStyle/>
          <a:p>
            <a:fld id="{9BED2EA3-CCBD-4124-A496-FC90C90DA86F}" type="slidenum">
              <a:rPr lang="en-US" smtClean="0"/>
              <a:t>‹#›</a:t>
            </a:fld>
            <a:endParaRPr lang="en-US"/>
          </a:p>
        </p:txBody>
      </p:sp>
    </p:spTree>
    <p:extLst>
      <p:ext uri="{BB962C8B-B14F-4D97-AF65-F5344CB8AC3E}">
        <p14:creationId xmlns:p14="http://schemas.microsoft.com/office/powerpoint/2010/main" val="3135579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A8ABA-191F-1CDF-C958-550FFAE25C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659EF8-2A49-F775-208F-B1D3FD6EFA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94263B-3856-1DBF-5637-675E0E6BB7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0D5FE2-6783-D02A-07E7-5D316F95806C}"/>
              </a:ext>
            </a:extLst>
          </p:cNvPr>
          <p:cNvSpPr>
            <a:spLocks noGrp="1"/>
          </p:cNvSpPr>
          <p:nvPr>
            <p:ph type="dt" sz="half" idx="10"/>
          </p:nvPr>
        </p:nvSpPr>
        <p:spPr/>
        <p:txBody>
          <a:bodyPr/>
          <a:lstStyle/>
          <a:p>
            <a:fld id="{9E54BA56-5F5D-40D9-A726-0F42CDBE996C}" type="datetimeFigureOut">
              <a:rPr lang="en-US" smtClean="0"/>
              <a:t>7/22/2023</a:t>
            </a:fld>
            <a:endParaRPr lang="en-US"/>
          </a:p>
        </p:txBody>
      </p:sp>
      <p:sp>
        <p:nvSpPr>
          <p:cNvPr id="6" name="Footer Placeholder 5">
            <a:extLst>
              <a:ext uri="{FF2B5EF4-FFF2-40B4-BE49-F238E27FC236}">
                <a16:creationId xmlns:a16="http://schemas.microsoft.com/office/drawing/2014/main" id="{02E20621-D3B9-2546-6F4F-0031C37FFD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81BD88-E0EF-882E-93A5-FEF9C32C0F40}"/>
              </a:ext>
            </a:extLst>
          </p:cNvPr>
          <p:cNvSpPr>
            <a:spLocks noGrp="1"/>
          </p:cNvSpPr>
          <p:nvPr>
            <p:ph type="sldNum" sz="quarter" idx="12"/>
          </p:nvPr>
        </p:nvSpPr>
        <p:spPr/>
        <p:txBody>
          <a:bodyPr/>
          <a:lstStyle/>
          <a:p>
            <a:fld id="{9BED2EA3-CCBD-4124-A496-FC90C90DA86F}" type="slidenum">
              <a:rPr lang="en-US" smtClean="0"/>
              <a:t>‹#›</a:t>
            </a:fld>
            <a:endParaRPr lang="en-US"/>
          </a:p>
        </p:txBody>
      </p:sp>
    </p:spTree>
    <p:extLst>
      <p:ext uri="{BB962C8B-B14F-4D97-AF65-F5344CB8AC3E}">
        <p14:creationId xmlns:p14="http://schemas.microsoft.com/office/powerpoint/2010/main" val="1480723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DF56F7-DB49-24AD-CC8F-C36C1B1153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7C1B25-FC9D-110A-0AD2-8FF6C07887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D77F6D-F6D7-3E79-82E9-EC1A5BF38E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4BA56-5F5D-40D9-A726-0F42CDBE996C}" type="datetimeFigureOut">
              <a:rPr lang="en-US" smtClean="0"/>
              <a:t>7/22/2023</a:t>
            </a:fld>
            <a:endParaRPr lang="en-US"/>
          </a:p>
        </p:txBody>
      </p:sp>
      <p:sp>
        <p:nvSpPr>
          <p:cNvPr id="5" name="Footer Placeholder 4">
            <a:extLst>
              <a:ext uri="{FF2B5EF4-FFF2-40B4-BE49-F238E27FC236}">
                <a16:creationId xmlns:a16="http://schemas.microsoft.com/office/drawing/2014/main" id="{67EC6CEC-1D40-FC45-E849-95401708CF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CD715C4-2990-A5A3-8BEC-AD96643B4F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ED2EA3-CCBD-4124-A496-FC90C90DA86F}" type="slidenum">
              <a:rPr lang="en-US" smtClean="0"/>
              <a:t>‹#›</a:t>
            </a:fld>
            <a:endParaRPr lang="en-US"/>
          </a:p>
        </p:txBody>
      </p:sp>
    </p:spTree>
    <p:extLst>
      <p:ext uri="{BB962C8B-B14F-4D97-AF65-F5344CB8AC3E}">
        <p14:creationId xmlns:p14="http://schemas.microsoft.com/office/powerpoint/2010/main" val="1271560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hyperlink" Target="http://www.faraonline.org/" TargetMode="External"/><Relationship Id="rId2" Type="http://schemas.openxmlformats.org/officeDocument/2006/relationships/hyperlink" Target="mailto:bradshipp@4yoursolution.com" TargetMode="External"/><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52" name="Rectangle 6151">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4" name="Freeform: Shape 6153">
            <a:extLst>
              <a:ext uri="{FF2B5EF4-FFF2-40B4-BE49-F238E27FC236}">
                <a16:creationId xmlns:a16="http://schemas.microsoft.com/office/drawing/2014/main" id="{B9A1D9BC-1455-4308-9ABD-A3F8EDB67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6068" y="320442"/>
            <a:ext cx="6572492" cy="6212748"/>
          </a:xfrm>
          <a:custGeom>
            <a:avLst/>
            <a:gdLst>
              <a:gd name="connsiteX0" fmla="*/ 0 w 6572492"/>
              <a:gd name="connsiteY0" fmla="*/ 0 h 6212748"/>
              <a:gd name="connsiteX1" fmla="*/ 2248593 w 6572492"/>
              <a:gd name="connsiteY1" fmla="*/ 0 h 6212748"/>
              <a:gd name="connsiteX2" fmla="*/ 2694770 w 6572492"/>
              <a:gd name="connsiteY2" fmla="*/ 0 h 6212748"/>
              <a:gd name="connsiteX3" fmla="*/ 2991094 w 6572492"/>
              <a:gd name="connsiteY3" fmla="*/ 0 h 6212748"/>
              <a:gd name="connsiteX4" fmla="*/ 6572492 w 6572492"/>
              <a:gd name="connsiteY4" fmla="*/ 0 h 6212748"/>
              <a:gd name="connsiteX5" fmla="*/ 6572492 w 6572492"/>
              <a:gd name="connsiteY5" fmla="*/ 2864954 h 6212748"/>
              <a:gd name="connsiteX6" fmla="*/ 3129047 w 6572492"/>
              <a:gd name="connsiteY6" fmla="*/ 6212748 h 6212748"/>
              <a:gd name="connsiteX7" fmla="*/ 2694770 w 6572492"/>
              <a:gd name="connsiteY7" fmla="*/ 6212748 h 6212748"/>
              <a:gd name="connsiteX8" fmla="*/ 2248593 w 6572492"/>
              <a:gd name="connsiteY8" fmla="*/ 6212748 h 6212748"/>
              <a:gd name="connsiteX9" fmla="*/ 0 w 6572492"/>
              <a:gd name="connsiteY9" fmla="*/ 6212748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72492" h="6212748">
                <a:moveTo>
                  <a:pt x="0" y="0"/>
                </a:moveTo>
                <a:lnTo>
                  <a:pt x="2248593" y="0"/>
                </a:lnTo>
                <a:lnTo>
                  <a:pt x="2694770" y="0"/>
                </a:lnTo>
                <a:lnTo>
                  <a:pt x="2991094" y="0"/>
                </a:lnTo>
                <a:lnTo>
                  <a:pt x="6572492" y="0"/>
                </a:lnTo>
                <a:lnTo>
                  <a:pt x="6572492" y="2864954"/>
                </a:lnTo>
                <a:lnTo>
                  <a:pt x="3129047" y="6212748"/>
                </a:lnTo>
                <a:lnTo>
                  <a:pt x="2694770" y="6212748"/>
                </a:lnTo>
                <a:lnTo>
                  <a:pt x="2248593"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56" name="Right Triangle 6155">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58" name="Rectangle 6157">
            <a:extLst>
              <a:ext uri="{FF2B5EF4-FFF2-40B4-BE49-F238E27FC236}">
                <a16:creationId xmlns:a16="http://schemas.microsoft.com/office/drawing/2014/main" id="{4A62647B-1222-407C-8740-5A497612B1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1" name="Title 1"/>
          <p:cNvSpPr>
            <a:spLocks noGrp="1"/>
          </p:cNvSpPr>
          <p:nvPr>
            <p:ph type="ctrTitle"/>
          </p:nvPr>
        </p:nvSpPr>
        <p:spPr>
          <a:xfrm>
            <a:off x="5716967" y="2498564"/>
            <a:ext cx="5384800" cy="3210689"/>
          </a:xfrm>
        </p:spPr>
        <p:txBody>
          <a:bodyPr anchor="b">
            <a:normAutofit/>
          </a:bodyPr>
          <a:lstStyle/>
          <a:p>
            <a:pPr algn="l" eaLnBrk="1" hangingPunct="1">
              <a:defRPr/>
            </a:pPr>
            <a:r>
              <a:rPr lang="en-US" sz="5600" b="1" dirty="0">
                <a:effectLst>
                  <a:outerShdw blurRad="38100" dist="38100" dir="2700000" algn="tl">
                    <a:srgbClr val="C0C0C0"/>
                  </a:outerShdw>
                </a:effectLst>
              </a:rPr>
              <a:t>Appropriate Use of Duress, Hold-up, and Panic Alarms.</a:t>
            </a:r>
          </a:p>
        </p:txBody>
      </p:sp>
      <p:pic>
        <p:nvPicPr>
          <p:cNvPr id="2" name="Picture 1" descr="A picture containing text&#10;&#10;Description automatically generated">
            <a:extLst>
              <a:ext uri="{FF2B5EF4-FFF2-40B4-BE49-F238E27FC236}">
                <a16:creationId xmlns:a16="http://schemas.microsoft.com/office/drawing/2014/main" id="{F534DCD8-99EB-4033-76C3-3189FDDA92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0280" y="830792"/>
            <a:ext cx="7962888" cy="1469955"/>
          </a:xfrm>
          <a:prstGeom prst="rect">
            <a:avLst/>
          </a:prstGeom>
        </p:spPr>
      </p:pic>
      <p:pic>
        <p:nvPicPr>
          <p:cNvPr id="1026" name="Picture 2" descr="The Right and Wrong Times to Use a Panic Button or Duress Code">
            <a:extLst>
              <a:ext uri="{FF2B5EF4-FFF2-40B4-BE49-F238E27FC236}">
                <a16:creationId xmlns:a16="http://schemas.microsoft.com/office/drawing/2014/main" id="{AC175CDD-C8D8-B7F5-F8A5-C7307F74B16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tretch/>
        </p:blipFill>
        <p:spPr bwMode="auto">
          <a:xfrm>
            <a:off x="1298446" y="3753005"/>
            <a:ext cx="3508165" cy="1648837"/>
          </a:xfrm>
          <a:prstGeom prst="rect">
            <a:avLst/>
          </a:prstGeom>
          <a:noFill/>
          <a:extLst>
            <a:ext uri="{909E8E84-426E-40DD-AFC4-6F175D3DCCD1}">
              <a14:hiddenFill xmlns:a14="http://schemas.microsoft.com/office/drawing/2010/main">
                <a:solidFill>
                  <a:srgbClr val="FFFFFF"/>
                </a:solidFill>
              </a14:hiddenFill>
            </a:ext>
          </a:extLst>
        </p:spPr>
      </p:pic>
      <p:sp>
        <p:nvSpPr>
          <p:cNvPr id="6147" name="Slide Number Placeholder 5"/>
          <p:cNvSpPr>
            <a:spLocks noGrp="1"/>
          </p:cNvSpPr>
          <p:nvPr>
            <p:ph type="sldNum" sz="quarter" idx="12"/>
          </p:nvPr>
        </p:nvSpPr>
        <p:spPr>
          <a:xfrm>
            <a:off x="9684689" y="4887261"/>
            <a:ext cx="1669112" cy="1008213"/>
          </a:xfrm>
        </p:spPr>
        <p:txBody>
          <a:bodyPr>
            <a:normAutofit/>
          </a:bodyPr>
          <a:lstStyle/>
          <a:p>
            <a:pPr>
              <a:lnSpc>
                <a:spcPct val="90000"/>
              </a:lnSpc>
              <a:spcAft>
                <a:spcPts val="600"/>
              </a:spcAft>
            </a:pPr>
            <a:fld id="{9F3B8A4E-4F04-4431-9F06-60AB940A41CE}" type="slidenum">
              <a:rPr lang="en-US" sz="6600">
                <a:solidFill>
                  <a:srgbClr val="FFFFFF"/>
                </a:solidFill>
              </a:rPr>
              <a:pPr>
                <a:lnSpc>
                  <a:spcPct val="90000"/>
                </a:lnSpc>
                <a:spcAft>
                  <a:spcPts val="600"/>
                </a:spcAft>
              </a:pPr>
              <a:t>1</a:t>
            </a:fld>
            <a:endParaRPr lang="en-US" sz="6600">
              <a:solidFill>
                <a:srgbClr val="FFFFFF"/>
              </a:solidFill>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0">
            <a:extLst>
              <a:ext uri="{FF2B5EF4-FFF2-40B4-BE49-F238E27FC236}">
                <a16:creationId xmlns:a16="http://schemas.microsoft.com/office/drawing/2014/main" id="{0FE2D22C-409B-48AF-B24F-7988A8F7F8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2">
            <a:extLst>
              <a:ext uri="{FF2B5EF4-FFF2-40B4-BE49-F238E27FC236}">
                <a16:creationId xmlns:a16="http://schemas.microsoft.com/office/drawing/2014/main" id="{90464369-70FA-42AF-948F-80664CA7B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146816"/>
          </a:xfrm>
          <a:prstGeom prst="rect">
            <a:avLst/>
          </a:prstGeom>
          <a:solidFill>
            <a:schemeClr val="bg1">
              <a:lumMod val="8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764783" y="349664"/>
            <a:ext cx="5845571" cy="1638377"/>
          </a:xfrm>
        </p:spPr>
        <p:txBody>
          <a:bodyPr vert="horz" lIns="91440" tIns="45720" rIns="91440" bIns="45720" rtlCol="0" anchor="b">
            <a:normAutofit/>
          </a:bodyPr>
          <a:lstStyle/>
          <a:p>
            <a:r>
              <a:rPr lang="en-US" sz="4800"/>
              <a:t>Duress Alarm</a:t>
            </a:r>
          </a:p>
        </p:txBody>
      </p:sp>
      <p:sp>
        <p:nvSpPr>
          <p:cNvPr id="21" name="Rectangle 14">
            <a:extLst>
              <a:ext uri="{FF2B5EF4-FFF2-40B4-BE49-F238E27FC236}">
                <a16:creationId xmlns:a16="http://schemas.microsoft.com/office/drawing/2014/main" id="{A648176E-454C-437C-B0FC-9B82FCF32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6441"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998176"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C552A98-EF7D-4D42-AB69-066B786AB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5" y="399675"/>
            <a:ext cx="4647368" cy="5809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keypad.jpg"/>
          <p:cNvPicPr>
            <a:picLocks noGrp="1" noChangeAspect="1"/>
          </p:cNvPicPr>
          <p:nvPr>
            <p:ph sz="half" idx="2"/>
          </p:nvPr>
        </p:nvPicPr>
        <p:blipFill rotWithShape="1">
          <a:blip r:embed="rId3" cstate="print"/>
          <a:srcRect l="14864" r="25797"/>
          <a:stretch/>
        </p:blipFill>
        <p:spPr>
          <a:xfrm>
            <a:off x="535110" y="627954"/>
            <a:ext cx="4235516" cy="5353373"/>
          </a:xfrm>
          <a:prstGeom prst="rect">
            <a:avLst/>
          </a:prstGeom>
        </p:spPr>
      </p:pic>
      <p:sp>
        <p:nvSpPr>
          <p:cNvPr id="3" name="Text Placeholder 2"/>
          <p:cNvSpPr>
            <a:spLocks noGrp="1"/>
          </p:cNvSpPr>
          <p:nvPr>
            <p:ph type="body" sz="half" idx="1"/>
          </p:nvPr>
        </p:nvSpPr>
        <p:spPr>
          <a:xfrm>
            <a:off x="5305737" y="2167321"/>
            <a:ext cx="6557077" cy="3759652"/>
          </a:xfrm>
        </p:spPr>
        <p:txBody>
          <a:bodyPr vert="horz" lIns="91440" tIns="45720" rIns="91440" bIns="45720" rtlCol="0" anchor="ctr">
            <a:normAutofit/>
          </a:bodyPr>
          <a:lstStyle/>
          <a:p>
            <a:r>
              <a:rPr lang="en-US" dirty="0"/>
              <a:t>Silent alarm</a:t>
            </a:r>
          </a:p>
          <a:p>
            <a:r>
              <a:rPr lang="en-US" dirty="0"/>
              <a:t>Alarm user enters a Duress code into the keypad.</a:t>
            </a:r>
          </a:p>
          <a:p>
            <a:r>
              <a:rPr lang="en-US" dirty="0"/>
              <a:t>Duress code is different from the regular arm and disarm codes. </a:t>
            </a:r>
          </a:p>
          <a:p>
            <a:r>
              <a:rPr lang="en-US" dirty="0"/>
              <a:t>Alerts the monitoring company that the alarm user is being forced to turn the alarm system off against  the user’s will</a:t>
            </a:r>
          </a:p>
        </p:txBody>
      </p:sp>
      <p:sp>
        <p:nvSpPr>
          <p:cNvPr id="5" name="Slide Number Placeholder 4"/>
          <p:cNvSpPr>
            <a:spLocks noGrp="1"/>
          </p:cNvSpPr>
          <p:nvPr>
            <p:ph type="sldNum" sz="quarter" idx="12"/>
          </p:nvPr>
        </p:nvSpPr>
        <p:spPr>
          <a:xfrm>
            <a:off x="8610600" y="6492240"/>
            <a:ext cx="2743200" cy="365125"/>
          </a:xfrm>
        </p:spPr>
        <p:txBody>
          <a:bodyPr vert="horz" lIns="91440" tIns="45720" rIns="91440" bIns="45720" rtlCol="0" anchor="ctr">
            <a:normAutofit fontScale="92500" lnSpcReduction="10000"/>
          </a:bodyPr>
          <a:lstStyle/>
          <a:p>
            <a:pPr>
              <a:spcAft>
                <a:spcPts val="600"/>
              </a:spcAft>
              <a:defRPr/>
            </a:pPr>
            <a:fld id="{D301A0E8-0D60-489D-939E-7A76EA7932B6}" type="slidenum">
              <a:rPr lang="en-US" sz="2000" smtClean="0">
                <a:solidFill>
                  <a:prstClr val="black">
                    <a:tint val="75000"/>
                  </a:prstClr>
                </a:solidFill>
                <a:latin typeface="Calibri" panose="020F0502020204030204"/>
              </a:rPr>
              <a:pPr>
                <a:spcAft>
                  <a:spcPts val="600"/>
                </a:spcAft>
                <a:defRPr/>
              </a:pPr>
              <a:t>2</a:t>
            </a:fld>
            <a:endParaRPr lang="en-US" sz="2000" dirty="0">
              <a:solidFill>
                <a:prstClr val="black">
                  <a:tint val="75000"/>
                </a:prstClr>
              </a:solidFill>
              <a:latin typeface="Calibri" panose="020F0502020204030204"/>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61" name="Rectangle 2060">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title"/>
          </p:nvPr>
        </p:nvSpPr>
        <p:spPr>
          <a:xfrm>
            <a:off x="1295400" y="669925"/>
            <a:ext cx="4151304" cy="1325563"/>
          </a:xfrm>
        </p:spPr>
        <p:txBody>
          <a:bodyPr vert="horz" lIns="91440" tIns="45720" rIns="91440" bIns="45720" rtlCol="0" anchor="b">
            <a:normAutofit/>
          </a:bodyPr>
          <a:lstStyle/>
          <a:p>
            <a:r>
              <a:rPr lang="en-US">
                <a:solidFill>
                  <a:schemeClr val="bg1"/>
                </a:solidFill>
              </a:rPr>
              <a:t>Holdup Alarm</a:t>
            </a:r>
          </a:p>
        </p:txBody>
      </p:sp>
      <p:cxnSp>
        <p:nvCxnSpPr>
          <p:cNvPr id="2063" name="Straight Connector 2062">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 y="2026340"/>
            <a:ext cx="5446702"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half" idx="1"/>
          </p:nvPr>
        </p:nvSpPr>
        <p:spPr>
          <a:xfrm>
            <a:off x="1032387" y="2288833"/>
            <a:ext cx="4414317" cy="3809624"/>
          </a:xfrm>
        </p:spPr>
        <p:txBody>
          <a:bodyPr vert="horz" lIns="91440" tIns="45720" rIns="91440" bIns="45720" rtlCol="0">
            <a:normAutofit fontScale="92500"/>
          </a:bodyPr>
          <a:lstStyle/>
          <a:p>
            <a:r>
              <a:rPr lang="en-US" sz="3200" dirty="0">
                <a:solidFill>
                  <a:schemeClr val="bg1"/>
                </a:solidFill>
              </a:rPr>
              <a:t>Silent alarm</a:t>
            </a:r>
          </a:p>
          <a:p>
            <a:r>
              <a:rPr lang="en-US" sz="3200" dirty="0">
                <a:solidFill>
                  <a:schemeClr val="bg1"/>
                </a:solidFill>
              </a:rPr>
              <a:t>User manually activates a device (button, floor pedal, money clip, key fobs and pendants, etc.) </a:t>
            </a:r>
          </a:p>
          <a:p>
            <a:r>
              <a:rPr lang="en-US" sz="3200" dirty="0">
                <a:solidFill>
                  <a:schemeClr val="bg1"/>
                </a:solidFill>
              </a:rPr>
              <a:t>Intended to alert the monitoring company that a robbery is in progress</a:t>
            </a:r>
          </a:p>
        </p:txBody>
      </p:sp>
      <p:pic>
        <p:nvPicPr>
          <p:cNvPr id="6" name="Content Placeholder 5" descr="bill trap.jpg"/>
          <p:cNvPicPr>
            <a:picLocks noGrp="1" noChangeAspect="1"/>
          </p:cNvPicPr>
          <p:nvPr>
            <p:ph sz="half" idx="2"/>
          </p:nvPr>
        </p:nvPicPr>
        <p:blipFill>
          <a:blip r:embed="rId3" cstate="print"/>
          <a:stretch>
            <a:fillRect/>
          </a:stretch>
        </p:blipFill>
        <p:spPr>
          <a:xfrm>
            <a:off x="5809653" y="233582"/>
            <a:ext cx="2971800" cy="2971800"/>
          </a:xfrm>
          <a:prstGeom prst="rect">
            <a:avLst/>
          </a:prstGeom>
        </p:spPr>
      </p:pic>
      <p:pic>
        <p:nvPicPr>
          <p:cNvPr id="2054" name="Picture 6">
            <a:extLst>
              <a:ext uri="{FF2B5EF4-FFF2-40B4-BE49-F238E27FC236}">
                <a16:creationId xmlns:a16="http://schemas.microsoft.com/office/drawing/2014/main" id="{80C87001-005C-A428-D0F0-9F31D24DEBCC}"/>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974645" y="233582"/>
            <a:ext cx="2971800" cy="29718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1142 Two-Button Wireless Panic | DMP.com">
            <a:extLst>
              <a:ext uri="{FF2B5EF4-FFF2-40B4-BE49-F238E27FC236}">
                <a16:creationId xmlns:a16="http://schemas.microsoft.com/office/drawing/2014/main" id="{6BCD7579-066C-DF6E-8E7F-F227D18B246B}"/>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5809653" y="3411753"/>
            <a:ext cx="2971800" cy="2122714"/>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old-up Foot Rail | Panic Buttons | Manual Initiating Devices | Voice &amp;  Notification | Panic Buttons | Honeywell Building Solutions">
            <a:extLst>
              <a:ext uri="{FF2B5EF4-FFF2-40B4-BE49-F238E27FC236}">
                <a16:creationId xmlns:a16="http://schemas.microsoft.com/office/drawing/2014/main" id="{DE776C3F-7220-A254-C460-276D630F54C9}"/>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974645" y="3411753"/>
            <a:ext cx="2971800" cy="1500759"/>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9303026" y="6356350"/>
            <a:ext cx="2050774" cy="365125"/>
          </a:xfrm>
        </p:spPr>
        <p:txBody>
          <a:bodyPr vert="horz" lIns="91440" tIns="45720" rIns="91440" bIns="45720" rtlCol="0" anchor="ctr">
            <a:normAutofit lnSpcReduction="10000"/>
          </a:bodyPr>
          <a:lstStyle/>
          <a:p>
            <a:pPr>
              <a:spcAft>
                <a:spcPts val="600"/>
              </a:spcAft>
            </a:pPr>
            <a:fld id="{D301A0E8-0D60-489D-939E-7A76EA7932B6}" type="slidenum">
              <a:rPr lang="en-US" sz="1800">
                <a:solidFill>
                  <a:schemeClr val="bg1"/>
                </a:solidFill>
              </a:rPr>
              <a:pPr>
                <a:spcAft>
                  <a:spcPts val="600"/>
                </a:spcAft>
              </a:pPr>
              <a:t>3</a:t>
            </a:fld>
            <a:endParaRPr lang="en-US" sz="1800">
              <a:solidFill>
                <a:schemeClr val="bg1"/>
              </a:solidFill>
            </a:endParaRPr>
          </a:p>
        </p:txBody>
      </p:sp>
      <p:cxnSp>
        <p:nvCxnSpPr>
          <p:cNvPr id="2065" name="Straight Connector 2064">
            <a:extLst>
              <a:ext uri="{FF2B5EF4-FFF2-40B4-BE49-F238E27FC236}">
                <a16:creationId xmlns:a16="http://schemas.microsoft.com/office/drawing/2014/main" id="{B7188D9B-1674-419B-A379-D1632A7EC3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29053" y="0"/>
            <a:ext cx="0" cy="685800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04672" y="802955"/>
            <a:ext cx="4766330" cy="1454051"/>
          </a:xfrm>
        </p:spPr>
        <p:txBody>
          <a:bodyPr vert="horz" lIns="91440" tIns="45720" rIns="91440" bIns="45720" rtlCol="0" anchor="ctr">
            <a:normAutofit/>
          </a:bodyPr>
          <a:lstStyle/>
          <a:p>
            <a:r>
              <a:rPr lang="en-US" kern="1200" dirty="0">
                <a:solidFill>
                  <a:srgbClr val="FF0000"/>
                </a:solidFill>
                <a:latin typeface="+mj-lt"/>
                <a:ea typeface="+mj-ea"/>
                <a:cs typeface="+mj-cs"/>
              </a:rPr>
              <a:t>Panic Alarm</a:t>
            </a:r>
          </a:p>
        </p:txBody>
      </p:sp>
      <p:sp>
        <p:nvSpPr>
          <p:cNvPr id="3" name="Text Placeholder 2"/>
          <p:cNvSpPr>
            <a:spLocks noGrp="1"/>
          </p:cNvSpPr>
          <p:nvPr>
            <p:ph type="body" sz="half" idx="1"/>
          </p:nvPr>
        </p:nvSpPr>
        <p:spPr>
          <a:xfrm>
            <a:off x="804672" y="2421683"/>
            <a:ext cx="4765949" cy="3353476"/>
          </a:xfrm>
        </p:spPr>
        <p:txBody>
          <a:bodyPr vert="horz" lIns="91440" tIns="45720" rIns="91440" bIns="45720" rtlCol="0" anchor="t">
            <a:normAutofit fontScale="92500" lnSpcReduction="10000"/>
          </a:bodyPr>
          <a:lstStyle/>
          <a:p>
            <a:r>
              <a:rPr lang="en-US" sz="3200" dirty="0">
                <a:solidFill>
                  <a:schemeClr val="tx2"/>
                </a:solidFill>
              </a:rPr>
              <a:t>Audible alarm</a:t>
            </a:r>
          </a:p>
          <a:p>
            <a:r>
              <a:rPr lang="en-US" sz="3200" dirty="0">
                <a:solidFill>
                  <a:schemeClr val="tx2"/>
                </a:solidFill>
              </a:rPr>
              <a:t>Manual activation of a device </a:t>
            </a:r>
          </a:p>
          <a:p>
            <a:r>
              <a:rPr lang="en-US" sz="3200" dirty="0">
                <a:solidFill>
                  <a:schemeClr val="tx2"/>
                </a:solidFill>
              </a:rPr>
              <a:t>Intended to alert the monitoring company that a life threatening, or emergency situation is occurring</a:t>
            </a:r>
          </a:p>
        </p:txBody>
      </p:sp>
      <p:grpSp>
        <p:nvGrpSpPr>
          <p:cNvPr id="15" name="Group 14">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16" name="Freeform: Shape 15">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 name="Content Placeholder 5" descr="holdup pendant.jpg"/>
          <p:cNvPicPr>
            <a:picLocks noGrp="1" noChangeAspect="1"/>
          </p:cNvPicPr>
          <p:nvPr>
            <p:ph sz="half" idx="2"/>
          </p:nvPr>
        </p:nvPicPr>
        <p:blipFill>
          <a:blip r:embed="rId3" cstate="print"/>
          <a:stretch>
            <a:fillRect/>
          </a:stretch>
        </p:blipFill>
        <p:spPr>
          <a:xfrm>
            <a:off x="8072352" y="1700784"/>
            <a:ext cx="3414312" cy="4379976"/>
          </a:xfrm>
          <a:prstGeom prst="rect">
            <a:avLst/>
          </a:prstGeom>
        </p:spPr>
      </p:pic>
      <p:sp>
        <p:nvSpPr>
          <p:cNvPr id="5" name="Slide Number Placeholder 4"/>
          <p:cNvSpPr>
            <a:spLocks noGrp="1"/>
          </p:cNvSpPr>
          <p:nvPr>
            <p:ph type="sldNum" sz="quarter" idx="12"/>
          </p:nvPr>
        </p:nvSpPr>
        <p:spPr>
          <a:xfrm>
            <a:off x="8610600" y="6356350"/>
            <a:ext cx="2743200" cy="365125"/>
          </a:xfrm>
        </p:spPr>
        <p:txBody>
          <a:bodyPr vert="horz" lIns="91440" tIns="45720" rIns="91440" bIns="45720" rtlCol="0" anchor="ctr">
            <a:normAutofit fontScale="92500" lnSpcReduction="10000"/>
          </a:bodyPr>
          <a:lstStyle/>
          <a:p>
            <a:pPr>
              <a:spcAft>
                <a:spcPts val="600"/>
              </a:spcAft>
            </a:pPr>
            <a:fld id="{D301A0E8-0D60-489D-939E-7A76EA7932B6}" type="slidenum">
              <a:rPr lang="en-US" sz="2000" smtClean="0"/>
              <a:pPr>
                <a:spcAft>
                  <a:spcPts val="600"/>
                </a:spcAft>
              </a:pPr>
              <a:t>4</a:t>
            </a:fld>
            <a:endParaRPr lang="en-US" sz="2000" dirty="0"/>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alpha val="3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5278130-DFE0-457B-8698-88DF69019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2F99531B-1681-4D6E-BECB-18325B33A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20344094-430A-400B-804B-910E696A1A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53C67DF-7782-4E57-AB9B-F1B4811AD8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43451" y="1248213"/>
            <a:ext cx="5413238" cy="4326335"/>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AF3C7D-4187-EB31-FE42-EFB332038CA4}"/>
              </a:ext>
            </a:extLst>
          </p:cNvPr>
          <p:cNvSpPr>
            <a:spLocks noGrp="1"/>
          </p:cNvSpPr>
          <p:nvPr>
            <p:ph type="title"/>
          </p:nvPr>
        </p:nvSpPr>
        <p:spPr>
          <a:xfrm>
            <a:off x="504967" y="675564"/>
            <a:ext cx="3609833" cy="5204085"/>
          </a:xfrm>
        </p:spPr>
        <p:txBody>
          <a:bodyPr>
            <a:normAutofit/>
          </a:bodyPr>
          <a:lstStyle/>
          <a:p>
            <a:r>
              <a:rPr lang="en-US" kern="0"/>
              <a:t>When to Use </a:t>
            </a:r>
            <a:br>
              <a:rPr lang="en-US" kern="0"/>
            </a:br>
            <a:r>
              <a:rPr lang="en-US" kern="0"/>
              <a:t>Holdup, panic, duress</a:t>
            </a:r>
            <a:endParaRPr lang="en-US" dirty="0"/>
          </a:p>
        </p:txBody>
      </p:sp>
      <p:cxnSp>
        <p:nvCxnSpPr>
          <p:cNvPr id="17" name="Straight Connector 16">
            <a:extLst>
              <a:ext uri="{FF2B5EF4-FFF2-40B4-BE49-F238E27FC236}">
                <a16:creationId xmlns:a16="http://schemas.microsoft.com/office/drawing/2014/main" id="{B03A5AE3-BD30-455C-842B-7626C8BEF0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DBECAA5-1F2D-470D-875C-8F2C2CA3E5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7" name="Content Placeholder 2">
            <a:extLst>
              <a:ext uri="{FF2B5EF4-FFF2-40B4-BE49-F238E27FC236}">
                <a16:creationId xmlns:a16="http://schemas.microsoft.com/office/drawing/2014/main" id="{6E03E053-3A7A-7784-48CD-F98C61E10E85}"/>
              </a:ext>
            </a:extLst>
          </p:cNvPr>
          <p:cNvGraphicFramePr>
            <a:graphicFrameLocks noGrp="1"/>
          </p:cNvGraphicFramePr>
          <p:nvPr>
            <p:ph idx="1"/>
            <p:extLst>
              <p:ext uri="{D42A27DB-BD31-4B8C-83A1-F6EECF244321}">
                <p14:modId xmlns:p14="http://schemas.microsoft.com/office/powerpoint/2010/main" val="3950863123"/>
              </p:ext>
            </p:extLst>
          </p:nvPr>
        </p:nvGraphicFramePr>
        <p:xfrm>
          <a:off x="4776730" y="819369"/>
          <a:ext cx="6589260" cy="5243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lide Number Placeholder 4">
            <a:extLst>
              <a:ext uri="{FF2B5EF4-FFF2-40B4-BE49-F238E27FC236}">
                <a16:creationId xmlns:a16="http://schemas.microsoft.com/office/drawing/2014/main" id="{DF2A2A1D-BDC5-52A4-4A9B-385069A080C4}"/>
              </a:ext>
            </a:extLst>
          </p:cNvPr>
          <p:cNvSpPr>
            <a:spLocks noGrp="1"/>
          </p:cNvSpPr>
          <p:nvPr>
            <p:ph type="sldNum" sz="quarter" idx="12"/>
          </p:nvPr>
        </p:nvSpPr>
        <p:spPr>
          <a:xfrm>
            <a:off x="8610600" y="6356350"/>
            <a:ext cx="2743200" cy="365125"/>
          </a:xfrm>
        </p:spPr>
        <p:txBody>
          <a:bodyPr vert="horz" lIns="91440" tIns="45720" rIns="91440" bIns="45720" rtlCol="0" anchor="ctr">
            <a:normAutofit fontScale="92500" lnSpcReduction="10000"/>
          </a:bodyPr>
          <a:lstStyle/>
          <a:p>
            <a:pPr>
              <a:spcAft>
                <a:spcPts val="600"/>
              </a:spcAft>
            </a:pPr>
            <a:fld id="{D301A0E8-0D60-489D-939E-7A76EA7932B6}" type="slidenum">
              <a:rPr lang="en-US" sz="2000" smtClean="0"/>
              <a:pPr>
                <a:spcAft>
                  <a:spcPts val="600"/>
                </a:spcAft>
              </a:pPr>
              <a:t>5</a:t>
            </a:fld>
            <a:endParaRPr lang="en-US" sz="2000" dirty="0"/>
          </a:p>
        </p:txBody>
      </p:sp>
    </p:spTree>
    <p:extLst>
      <p:ext uri="{BB962C8B-B14F-4D97-AF65-F5344CB8AC3E}">
        <p14:creationId xmlns:p14="http://schemas.microsoft.com/office/powerpoint/2010/main" val="13462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alpha val="3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5278130-DFE0-457B-8698-88DF69019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2F99531B-1681-4D6E-BECB-18325B33A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Rectangle 13">
            <a:extLst>
              <a:ext uri="{FF2B5EF4-FFF2-40B4-BE49-F238E27FC236}">
                <a16:creationId xmlns:a16="http://schemas.microsoft.com/office/drawing/2014/main" id="{20344094-430A-400B-804B-910E696A1A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53C67DF-7782-4E57-AB9B-F1B4811AD8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43451" y="1248213"/>
            <a:ext cx="5413238" cy="4326335"/>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AF3C7D-4187-EB31-FE42-EFB332038CA4}"/>
              </a:ext>
            </a:extLst>
          </p:cNvPr>
          <p:cNvSpPr>
            <a:spLocks noGrp="1"/>
          </p:cNvSpPr>
          <p:nvPr>
            <p:ph type="title"/>
          </p:nvPr>
        </p:nvSpPr>
        <p:spPr>
          <a:xfrm>
            <a:off x="504967" y="675564"/>
            <a:ext cx="3609833" cy="5204085"/>
          </a:xfrm>
        </p:spPr>
        <p:txBody>
          <a:bodyPr>
            <a:normAutofit/>
          </a:bodyPr>
          <a:lstStyle/>
          <a:p>
            <a:r>
              <a:rPr lang="en-US" u="sng"/>
              <a:t>When not to use</a:t>
            </a:r>
            <a:br>
              <a:rPr lang="en-US" u="sng"/>
            </a:br>
            <a:r>
              <a:rPr lang="en-US" kern="0"/>
              <a:t>Holdup, panic, duress</a:t>
            </a:r>
            <a:endParaRPr lang="en-US" dirty="0"/>
          </a:p>
        </p:txBody>
      </p:sp>
      <p:cxnSp>
        <p:nvCxnSpPr>
          <p:cNvPr id="18" name="Straight Connector 17">
            <a:extLst>
              <a:ext uri="{FF2B5EF4-FFF2-40B4-BE49-F238E27FC236}">
                <a16:creationId xmlns:a16="http://schemas.microsoft.com/office/drawing/2014/main" id="{B03A5AE3-BD30-455C-842B-7626C8BEF0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DBECAA5-1F2D-470D-875C-8F2C2CA3E5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6" name="Content Placeholder 3">
            <a:extLst>
              <a:ext uri="{FF2B5EF4-FFF2-40B4-BE49-F238E27FC236}">
                <a16:creationId xmlns:a16="http://schemas.microsoft.com/office/drawing/2014/main" id="{C0023DC4-837D-604C-826E-B8B2DD372F6B}"/>
              </a:ext>
            </a:extLst>
          </p:cNvPr>
          <p:cNvGraphicFramePr>
            <a:graphicFrameLocks noGrp="1"/>
          </p:cNvGraphicFramePr>
          <p:nvPr>
            <p:ph idx="1"/>
            <p:extLst>
              <p:ext uri="{D42A27DB-BD31-4B8C-83A1-F6EECF244321}">
                <p14:modId xmlns:p14="http://schemas.microsoft.com/office/powerpoint/2010/main" val="1018830414"/>
              </p:ext>
            </p:extLst>
          </p:nvPr>
        </p:nvGraphicFramePr>
        <p:xfrm>
          <a:off x="4776730" y="819369"/>
          <a:ext cx="6589260" cy="5243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4">
            <a:extLst>
              <a:ext uri="{FF2B5EF4-FFF2-40B4-BE49-F238E27FC236}">
                <a16:creationId xmlns:a16="http://schemas.microsoft.com/office/drawing/2014/main" id="{9BB59743-7859-6B1C-08AB-30F5FA1D005D}"/>
              </a:ext>
            </a:extLst>
          </p:cNvPr>
          <p:cNvSpPr>
            <a:spLocks noGrp="1"/>
          </p:cNvSpPr>
          <p:nvPr>
            <p:ph type="sldNum" sz="quarter" idx="12"/>
          </p:nvPr>
        </p:nvSpPr>
        <p:spPr>
          <a:xfrm>
            <a:off x="8610600" y="6356350"/>
            <a:ext cx="2743200" cy="365125"/>
          </a:xfrm>
        </p:spPr>
        <p:txBody>
          <a:bodyPr vert="horz" lIns="91440" tIns="45720" rIns="91440" bIns="45720" rtlCol="0" anchor="ctr">
            <a:normAutofit fontScale="92500" lnSpcReduction="10000"/>
          </a:bodyPr>
          <a:lstStyle/>
          <a:p>
            <a:pPr>
              <a:spcAft>
                <a:spcPts val="600"/>
              </a:spcAft>
            </a:pPr>
            <a:fld id="{D301A0E8-0D60-489D-939E-7A76EA7932B6}" type="slidenum">
              <a:rPr lang="en-US" sz="2000" smtClean="0"/>
              <a:pPr>
                <a:spcAft>
                  <a:spcPts val="600"/>
                </a:spcAft>
              </a:pPr>
              <a:t>6</a:t>
            </a:fld>
            <a:endParaRPr lang="en-US" sz="2000" dirty="0"/>
          </a:p>
        </p:txBody>
      </p:sp>
    </p:spTree>
    <p:extLst>
      <p:ext uri="{BB962C8B-B14F-4D97-AF65-F5344CB8AC3E}">
        <p14:creationId xmlns:p14="http://schemas.microsoft.com/office/powerpoint/2010/main" val="1827110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99" name="Rectangle 8198">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DAC27E94-397C-0B04-F513-F4E56AD3B85B}"/>
              </a:ext>
            </a:extLst>
          </p:cNvPr>
          <p:cNvSpPr>
            <a:spLocks noGrp="1"/>
          </p:cNvSpPr>
          <p:nvPr>
            <p:ph type="title"/>
          </p:nvPr>
        </p:nvSpPr>
        <p:spPr>
          <a:xfrm>
            <a:off x="1136397" y="502020"/>
            <a:ext cx="5323715" cy="1642970"/>
          </a:xfrm>
        </p:spPr>
        <p:txBody>
          <a:bodyPr anchor="b">
            <a:normAutofit/>
          </a:bodyPr>
          <a:lstStyle/>
          <a:p>
            <a:r>
              <a:rPr lang="en-US" sz="4000" b="1" dirty="0">
                <a:solidFill>
                  <a:srgbClr val="002060"/>
                </a:solidFill>
                <a:latin typeface="+mn-lt"/>
              </a:rPr>
              <a:t>Contact Us</a:t>
            </a:r>
          </a:p>
        </p:txBody>
      </p:sp>
      <p:sp>
        <p:nvSpPr>
          <p:cNvPr id="4" name="Content Placeholder 3">
            <a:extLst>
              <a:ext uri="{FF2B5EF4-FFF2-40B4-BE49-F238E27FC236}">
                <a16:creationId xmlns:a16="http://schemas.microsoft.com/office/drawing/2014/main" id="{1EE2D78F-F124-B569-402C-347EDA60BAA9}"/>
              </a:ext>
            </a:extLst>
          </p:cNvPr>
          <p:cNvSpPr>
            <a:spLocks noGrp="1"/>
          </p:cNvSpPr>
          <p:nvPr>
            <p:ph idx="1"/>
          </p:nvPr>
        </p:nvSpPr>
        <p:spPr>
          <a:xfrm>
            <a:off x="1144923" y="2405894"/>
            <a:ext cx="5315189" cy="3535083"/>
          </a:xfrm>
        </p:spPr>
        <p:txBody>
          <a:bodyPr anchor="t">
            <a:normAutofit fontScale="92500" lnSpcReduction="10000"/>
          </a:bodyPr>
          <a:lstStyle/>
          <a:p>
            <a:pPr marL="0" indent="0">
              <a:buNone/>
            </a:pPr>
            <a:r>
              <a:rPr lang="en-US" sz="3200" b="1" dirty="0"/>
              <a:t>False Alarm Reduction Association</a:t>
            </a:r>
            <a:br>
              <a:rPr lang="en-US" sz="3200" dirty="0"/>
            </a:br>
            <a:r>
              <a:rPr lang="en-US" sz="3200" dirty="0"/>
              <a:t>10024 Vanderbilt Circle #4</a:t>
            </a:r>
            <a:br>
              <a:rPr lang="en-US" sz="3200" dirty="0"/>
            </a:br>
            <a:r>
              <a:rPr lang="en-US" sz="3200" dirty="0"/>
              <a:t>Rockville MD 20850</a:t>
            </a:r>
          </a:p>
          <a:p>
            <a:pPr marL="0" indent="0">
              <a:buNone/>
            </a:pPr>
            <a:r>
              <a:rPr lang="en-US" sz="3200" dirty="0"/>
              <a:t>301-519-9237 </a:t>
            </a:r>
          </a:p>
          <a:p>
            <a:pPr marL="0" indent="0">
              <a:buNone/>
            </a:pPr>
            <a:r>
              <a:rPr lang="en-US" sz="3200" dirty="0"/>
              <a:t>Brad Shipp, Executive Director</a:t>
            </a:r>
            <a:br>
              <a:rPr lang="en-US" sz="3200" dirty="0"/>
            </a:br>
            <a:r>
              <a:rPr lang="en-US" sz="3200" dirty="0">
                <a:hlinkClick r:id="rId2"/>
              </a:rPr>
              <a:t>bradshipp@4yoursolution.com</a:t>
            </a:r>
            <a:endParaRPr lang="en-US" sz="3200" dirty="0"/>
          </a:p>
          <a:p>
            <a:pPr marL="0" indent="0">
              <a:buNone/>
            </a:pPr>
            <a:r>
              <a:rPr lang="en-US" sz="3200" dirty="0">
                <a:hlinkClick r:id="rId3"/>
              </a:rPr>
              <a:t>www.faraonline.org</a:t>
            </a:r>
            <a:endParaRPr lang="en-US" sz="3200" dirty="0"/>
          </a:p>
          <a:p>
            <a:endParaRPr lang="en-US" sz="2000" dirty="0"/>
          </a:p>
        </p:txBody>
      </p:sp>
      <p:sp>
        <p:nvSpPr>
          <p:cNvPr id="8201" name="Rectangle 8200">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3" name="Rectangle 8202">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05" name="Rectangle 8204">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07" name="Rectangle 8206">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Content Placeholder 6" descr="Logo, company name&#10;&#10;Description automatically generated">
            <a:extLst>
              <a:ext uri="{FF2B5EF4-FFF2-40B4-BE49-F238E27FC236}">
                <a16:creationId xmlns:a16="http://schemas.microsoft.com/office/drawing/2014/main" id="{DC7F1F1B-F088-131A-B7AA-BE8A6B9259E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887009" y="1948266"/>
            <a:ext cx="5847791" cy="2236779"/>
          </a:xfrm>
          <a:prstGeom prst="rect">
            <a:avLst/>
          </a:prstGeom>
        </p:spPr>
      </p:pic>
      <p:sp>
        <p:nvSpPr>
          <p:cNvPr id="8194" name="Slide Number Placeholder 3"/>
          <p:cNvSpPr>
            <a:spLocks noGrp="1"/>
          </p:cNvSpPr>
          <p:nvPr>
            <p:ph type="sldNum" sz="quarter" idx="12"/>
          </p:nvPr>
        </p:nvSpPr>
        <p:spPr>
          <a:xfrm>
            <a:off x="11194026" y="6133312"/>
            <a:ext cx="958350" cy="691192"/>
          </a:xfrm>
        </p:spPr>
        <p:txBody>
          <a:bodyPr>
            <a:normAutofit/>
          </a:bodyPr>
          <a:lstStyle/>
          <a:p>
            <a:pPr>
              <a:spcAft>
                <a:spcPts val="600"/>
              </a:spcAft>
            </a:pPr>
            <a:fld id="{2BE0A8A7-4AB0-4B59-8EE0-36EC91BC49C1}" type="slidenum">
              <a:rPr lang="en-US" sz="2400">
                <a:solidFill>
                  <a:srgbClr val="FFFFFF"/>
                </a:solidFill>
              </a:rPr>
              <a:pPr>
                <a:spcAft>
                  <a:spcPts val="600"/>
                </a:spcAft>
              </a:pPr>
              <a:t>7</a:t>
            </a:fld>
            <a:endParaRPr lang="en-US" sz="2400" dirty="0">
              <a:solidFill>
                <a:srgbClr val="FFFFFF"/>
              </a:solidFill>
            </a:endParaRPr>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405</Words>
  <Application>Microsoft Office PowerPoint</Application>
  <PresentationFormat>Widescreen</PresentationFormat>
  <Paragraphs>44</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Appropriate Use of Duress, Hold-up, and Panic Alarms.</vt:lpstr>
      <vt:lpstr>Duress Alarm</vt:lpstr>
      <vt:lpstr>Holdup Alarm</vt:lpstr>
      <vt:lpstr>Panic Alarm</vt:lpstr>
      <vt:lpstr>When to Use  Holdup, panic, duress</vt:lpstr>
      <vt:lpstr>When not to use Holdup, panic, duress</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Appropriate Use of Duress, Hold-up, and Panic Alarms.</dc:title>
  <dc:creator>Brad Shipp</dc:creator>
  <cp:lastModifiedBy>Brad Shipp</cp:lastModifiedBy>
  <cp:revision>3</cp:revision>
  <dcterms:created xsi:type="dcterms:W3CDTF">2023-07-22T22:53:38Z</dcterms:created>
  <dcterms:modified xsi:type="dcterms:W3CDTF">2023-07-23T00:31:57Z</dcterms:modified>
</cp:coreProperties>
</file>