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309" r:id="rId3"/>
    <p:sldId id="319" r:id="rId4"/>
    <p:sldId id="320" r:id="rId5"/>
    <p:sldId id="318" r:id="rId6"/>
    <p:sldId id="311" r:id="rId7"/>
    <p:sldId id="312" r:id="rId8"/>
    <p:sldId id="314" r:id="rId9"/>
    <p:sldId id="315" r:id="rId10"/>
    <p:sldId id="316"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500" autoAdjust="0"/>
  </p:normalViewPr>
  <p:slideViewPr>
    <p:cSldViewPr snapToGrid="0">
      <p:cViewPr varScale="1">
        <p:scale>
          <a:sx n="60" d="100"/>
          <a:sy n="60" d="100"/>
        </p:scale>
        <p:origin x="193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5C294-7C6C-4A7B-B12C-5B208B2EF9CE}"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6D510-F6DF-4812-AB29-FD46C2A03C80}" type="slidenum">
              <a:rPr lang="en-US" smtClean="0"/>
              <a:t>‹#›</a:t>
            </a:fld>
            <a:endParaRPr lang="en-US"/>
          </a:p>
        </p:txBody>
      </p:sp>
    </p:spTree>
    <p:extLst>
      <p:ext uri="{BB962C8B-B14F-4D97-AF65-F5344CB8AC3E}">
        <p14:creationId xmlns:p14="http://schemas.microsoft.com/office/powerpoint/2010/main" val="79690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2864CFE-767B-49D3-814F-9B1423A6B7F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A0845E4-563F-49ED-9697-D19F48ABFB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49943F7-CB42-47E0-B82A-799D696955C1}"/>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ED6E6122-4921-4E1E-B560-FB59E7C2BE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Enhanced Call Verification is a simple and effective way that you can prevent law enforcement from responding to a false burglar alarm at your home or business. It requires your alarm company to attempt to verify a burglar alarm activation by making a minimum of two phone calls to two different numbers prior to dispatching law enforcement.  </a:t>
            </a:r>
          </a:p>
          <a:p>
            <a:endParaRPr lang="en-US" altLang="en-US"/>
          </a:p>
          <a:p>
            <a:r>
              <a:rPr lang="en-US" altLang="en-US"/>
              <a:t>The first call is to the home or business where the alarm is occurring, and, having failed to reach a responsible party, a second call is made to a different phone number that will be answered after hours or when the alarm owner is away.  The most effective second call is to a cell phone.</a:t>
            </a:r>
          </a:p>
          <a:p>
            <a:endParaRPr lang="en-US" altLang="en-US"/>
          </a:p>
          <a:p>
            <a:r>
              <a:rPr lang="en-US" altLang="en-US"/>
              <a:t>The Enhanced Call Verification procedure is only used for burglar alarm signals. All fire, medical, panic, hold-up or duress and robbery signals would follow the dispatch procedures required by your local ordinance and/or policies and in accordance with the alarm company’s standard operating procedures.</a:t>
            </a:r>
          </a:p>
        </p:txBody>
      </p:sp>
      <p:sp>
        <p:nvSpPr>
          <p:cNvPr id="17412" name="Slide Number Placeholder 3">
            <a:extLst>
              <a:ext uri="{FF2B5EF4-FFF2-40B4-BE49-F238E27FC236}">
                <a16:creationId xmlns:a16="http://schemas.microsoft.com/office/drawing/2014/main" id="{1903A9C6-888E-4877-B3B2-1D75A85473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42BE05-5BF9-43C1-A39A-E597311043DC}" type="slidenum">
              <a:rPr lang="en-US" altLang="en-US" sz="1300"/>
              <a:pPr algn="r" eaLnBrk="1" hangingPunct="1">
                <a:spcBef>
                  <a:spcPct val="0"/>
                </a:spcBef>
              </a:pPr>
              <a:t>2</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20EDB30-4A53-4F5E-9FEB-4D2B38555435}"/>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68FD0504-D73D-4392-8B6A-012A9EA048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Enhanced Call Verification works because it provides two opportunities to cancel accidental alarm activations before requesting law enforcement response. As the alarm user, you are familiar with the activity occurring at your home or business, such as home repairs, cleaning crews, employees closing, etc. However, when that activity causes a false alarm, you may not be present to cancel the alarm activation, and a request for law enforcement response is made. </a:t>
            </a:r>
          </a:p>
          <a:p>
            <a:r>
              <a:rPr lang="en-US" altLang="en-US" dirty="0"/>
              <a:t>With Enhanced Call Verification, and the knowledge of what is happening at your home or business, you can prevent these types of false alarms from occurring.</a:t>
            </a:r>
          </a:p>
        </p:txBody>
      </p:sp>
      <p:sp>
        <p:nvSpPr>
          <p:cNvPr id="19460" name="Slide Number Placeholder 3">
            <a:extLst>
              <a:ext uri="{FF2B5EF4-FFF2-40B4-BE49-F238E27FC236}">
                <a16:creationId xmlns:a16="http://schemas.microsoft.com/office/drawing/2014/main" id="{8FAB781F-FA2A-4E3C-899C-C12F7A3664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B7D224C-6E47-4788-A40E-7217D943D8B0}" type="slidenum">
              <a:rPr lang="en-US" altLang="en-US" sz="1300"/>
              <a:pPr algn="r" eaLnBrk="1" hangingPunct="1">
                <a:spcBef>
                  <a:spcPct val="0"/>
                </a:spcBef>
              </a:pPr>
              <a:t>6</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41C23E7-745A-49D4-91AD-F4E9D60135D7}"/>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806D2769-AB56-498F-AD80-615E4443310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Enhanced Call Verification provides alarm users with a simple way to help avoid false alarms and the fines imposed by many cities and counties, including alarms caused by:</a:t>
            </a:r>
          </a:p>
          <a:p>
            <a:pPr marL="171450" indent="-171450">
              <a:buFont typeface="Courier New" panose="02070309020205020404" pitchFamily="49" charset="0"/>
              <a:buChar char="o"/>
              <a:defRPr/>
            </a:pPr>
            <a:r>
              <a:rPr lang="en-US" altLang="en-US" dirty="0"/>
              <a:t> After-hours cleaning crews, scheduled maintenance work, or employees who forget their password.</a:t>
            </a:r>
          </a:p>
          <a:p>
            <a:pPr marL="171450" indent="-171450">
              <a:buFont typeface="Courier New" panose="02070309020205020404" pitchFamily="49" charset="0"/>
              <a:buChar char="o"/>
              <a:defRPr/>
            </a:pPr>
            <a:r>
              <a:rPr lang="en-US" altLang="en-US" dirty="0"/>
              <a:t> Forgetting to close a window or door before activating your alarm system.</a:t>
            </a:r>
          </a:p>
          <a:p>
            <a:pPr marL="171450" indent="-171450">
              <a:buFont typeface="Courier New" panose="02070309020205020404" pitchFamily="49" charset="0"/>
              <a:buChar char="o"/>
              <a:defRPr/>
            </a:pPr>
            <a:r>
              <a:rPr lang="en-US" altLang="en-US" dirty="0"/>
              <a:t> Leaving pets in areas protected by motion detectors.</a:t>
            </a:r>
          </a:p>
          <a:p>
            <a:pPr marL="171450" indent="-171450">
              <a:buFont typeface="Courier New" panose="02070309020205020404" pitchFamily="49" charset="0"/>
              <a:buChar char="o"/>
              <a:defRPr/>
            </a:pPr>
            <a:r>
              <a:rPr lang="en-US" altLang="en-US" dirty="0"/>
              <a:t> Authorized users returning home and not remembering their password.</a:t>
            </a:r>
          </a:p>
        </p:txBody>
      </p:sp>
      <p:sp>
        <p:nvSpPr>
          <p:cNvPr id="20484" name="Slide Number Placeholder 3">
            <a:extLst>
              <a:ext uri="{FF2B5EF4-FFF2-40B4-BE49-F238E27FC236}">
                <a16:creationId xmlns:a16="http://schemas.microsoft.com/office/drawing/2014/main" id="{B6BBC608-00AA-49F3-BEDB-6CAC6EA7D2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6ACF6D-6F3D-4B19-80D2-CCD8C3B0D15C}" type="slidenum">
              <a:rPr lang="en-US" altLang="en-US" sz="1300"/>
              <a:pPr algn="r" eaLnBrk="1" hangingPunct="1">
                <a:spcBef>
                  <a:spcPct val="0"/>
                </a:spcBef>
              </a:pPr>
              <a:t>7</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625B6FD-FB95-4D0C-A66B-3C04FC93FC1A}"/>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A7D69A9D-95A9-4FC4-823C-5076307C7D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Communities where Enhanced Call Verification is required have seen law enforcement response to false alarms reduced by 30%-50%. These reductions lower costs, save tax dollars, and help ensure officers will be available to respond to real emergencies.</a:t>
            </a:r>
          </a:p>
        </p:txBody>
      </p:sp>
      <p:sp>
        <p:nvSpPr>
          <p:cNvPr id="21508" name="Slide Number Placeholder 3">
            <a:extLst>
              <a:ext uri="{FF2B5EF4-FFF2-40B4-BE49-F238E27FC236}">
                <a16:creationId xmlns:a16="http://schemas.microsoft.com/office/drawing/2014/main" id="{835B5463-3EBF-428C-8EFC-375338BE0D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FB8B51A-7866-45EF-BE67-7438A846402B}" type="slidenum">
              <a:rPr lang="en-US" altLang="en-US" sz="1300"/>
              <a:pPr algn="r" eaLnBrk="1" hangingPunct="1">
                <a:spcBef>
                  <a:spcPct val="0"/>
                </a:spcBef>
              </a:pPr>
              <a:t>8</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2E4108D-43D3-4B42-989E-10AB35ECA4F0}"/>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B2810DE9-BBC2-4A9C-A447-7655765282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Slide Number Placeholder 3">
            <a:extLst>
              <a:ext uri="{FF2B5EF4-FFF2-40B4-BE49-F238E27FC236}">
                <a16:creationId xmlns:a16="http://schemas.microsoft.com/office/drawing/2014/main" id="{AE87C63B-D64D-40D6-BE6B-BDE7C78CB9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492DB45-F386-444F-A898-5A1B3CF8C215}" type="slidenum">
              <a:rPr lang="en-US" altLang="en-US" sz="1300"/>
              <a:pPr algn="r" eaLnBrk="1" hangingPunct="1">
                <a:spcBef>
                  <a:spcPct val="0"/>
                </a:spcBef>
              </a:pPr>
              <a:t>9</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DFB8921-A96A-4FF9-A01B-BF032343D5DA}"/>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140E46EC-878F-4736-B161-5396F1E92B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Enhanced Call Verification is endorsed by the International Association of Chiefs of Police and the False Alarm Reduction Association as an effective tool in reducing the number of police dispatches to false burglar alarms.</a:t>
            </a:r>
          </a:p>
        </p:txBody>
      </p:sp>
      <p:sp>
        <p:nvSpPr>
          <p:cNvPr id="23556" name="Slide Number Placeholder 3">
            <a:extLst>
              <a:ext uri="{FF2B5EF4-FFF2-40B4-BE49-F238E27FC236}">
                <a16:creationId xmlns:a16="http://schemas.microsoft.com/office/drawing/2014/main" id="{98ABF579-8A08-4309-992D-C014BC399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64C2024-3039-4E3C-98E1-F7C4D40AA425}" type="slidenum">
              <a:rPr lang="en-US" altLang="en-US" sz="1300"/>
              <a:pPr algn="r" eaLnBrk="1" hangingPunct="1">
                <a:spcBef>
                  <a:spcPct val="0"/>
                </a:spcBef>
              </a:pPr>
              <a:t>10</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C5CCCDD-12C1-47AE-BB9F-28DC5850EF3B}"/>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4C1707D4-90FB-4DCB-9E4B-FA36C1DCF1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778F4502-8ACD-4216-BBFA-255311D15B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3E0804-330D-4A43-98C0-3E0DBB651D94}"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912A-1836-7AC6-DC71-B1CD1CC51D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797467-A231-2F16-F8E6-381D945E4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52269110-A00C-254F-A72C-407AB15FC04F}"/>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154108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5FD4-F1C8-F3E5-73AF-193CD64669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0D7E8-7722-832E-26A0-EF71908C3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7E96D4E-72E6-0074-8EEE-106ACD50C292}"/>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95336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94E9FC-4510-B8CD-B6A4-9DD6F3E7A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5D9A7-76E7-3216-22F3-7F80E86AC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08F5897-01C5-9698-E736-EF831699214D}"/>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76070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EBEE-258F-C600-F52F-CB0AC5FD9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F9E66-0E9C-98EA-3602-AF66FCED79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3E9B75-0028-0A4E-FCD8-BDF03C7BF10B}"/>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09480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1334-C989-65AF-FC1F-D79EB9581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703D4-66AD-FEC6-EB42-FCCB7EFDF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446F0EE-7EF8-5BCC-C5BB-2DDE3EAA4DB0}"/>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52160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C731-8D73-ADE9-DAA7-6D901B1A9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37353-DE5F-D5A8-E450-5147187721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8706D9-D09A-55B7-C929-B5C2D5D4DE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1372D4E-92FF-0C4D-15C2-BEB082174EF2}"/>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58521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D963-469F-2B68-123D-23BFABBA0D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F527A4-9976-9ECC-36D8-1A56006E08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5E93A9-6AA4-6670-C786-D5FBBD8288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08D8FC-8BE4-42DC-CB66-5A16C1CA23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DDDAF-0B92-A59E-8C76-77E720BD7F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3C06D0F-C781-2755-C5D2-10DDB4ABDD83}"/>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77102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2822-2769-016F-C897-CE2A44EE88C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99098F8-582F-8B95-946F-C346A414E7DC}"/>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4268832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F9F19D-B7EC-D33C-E5A7-812981C558BA}"/>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5492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BC79-99C9-3E58-49A1-4250D57F6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C8B241-55EB-C179-63B9-55828EC00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BC8A0-02B7-7441-AA9A-D1A69E8BB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01F5DF1-F556-94E9-87E9-FBD4C7DF5E21}"/>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208801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C98DA-49AB-8F0B-67D8-AE2112D91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8CFBD4-7669-53B3-4E22-991D172A40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D99652-AF9C-03B5-C9BB-FBFD4782D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AED7D6-510D-806C-B36E-0B9977899477}"/>
              </a:ext>
            </a:extLst>
          </p:cNvPr>
          <p:cNvSpPr>
            <a:spLocks noGrp="1"/>
          </p:cNvSpPr>
          <p:nvPr>
            <p:ph type="sldNum" sz="quarter" idx="12"/>
          </p:nvPr>
        </p:nvSpPr>
        <p:spPr/>
        <p:txBody>
          <a:bodyPr/>
          <a:lstStyle/>
          <a:p>
            <a:fld id="{F0076612-CE0E-4339-A3AD-9385C82BA0F3}" type="slidenum">
              <a:rPr lang="en-US" smtClean="0"/>
              <a:t>‹#›</a:t>
            </a:fld>
            <a:endParaRPr lang="en-US"/>
          </a:p>
        </p:txBody>
      </p:sp>
    </p:spTree>
    <p:extLst>
      <p:ext uri="{BB962C8B-B14F-4D97-AF65-F5344CB8AC3E}">
        <p14:creationId xmlns:p14="http://schemas.microsoft.com/office/powerpoint/2010/main" val="344030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7AB2F-3F5B-69E2-C697-A182956F9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56967-DC93-0E0D-C47B-0E839EE6A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8525B6-06B7-2416-7D96-D1701288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76612-CE0E-4339-A3AD-9385C82BA0F3}" type="slidenum">
              <a:rPr lang="en-US" smtClean="0"/>
              <a:t>‹#›</a:t>
            </a:fld>
            <a:endParaRPr lang="en-US"/>
          </a:p>
        </p:txBody>
      </p:sp>
    </p:spTree>
    <p:extLst>
      <p:ext uri="{BB962C8B-B14F-4D97-AF65-F5344CB8AC3E}">
        <p14:creationId xmlns:p14="http://schemas.microsoft.com/office/powerpoint/2010/main" val="333204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faraonline.org/" TargetMode="External"/><Relationship Id="rId4" Type="http://schemas.openxmlformats.org/officeDocument/2006/relationships/hyperlink" Target="mailto:bradshipp@4yoursoluti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54" name="Freeform: Shape 6153">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6" name="Freeform: Shape 6155">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1" name="Title 1">
            <a:extLst>
              <a:ext uri="{FF2B5EF4-FFF2-40B4-BE49-F238E27FC236}">
                <a16:creationId xmlns:a16="http://schemas.microsoft.com/office/drawing/2014/main" id="{E8134BF1-0778-4871-8C85-C0BDBF3716AE}"/>
              </a:ext>
            </a:extLst>
          </p:cNvPr>
          <p:cNvSpPr>
            <a:spLocks noGrp="1"/>
          </p:cNvSpPr>
          <p:nvPr>
            <p:ph type="ctrTitle"/>
          </p:nvPr>
        </p:nvSpPr>
        <p:spPr>
          <a:xfrm>
            <a:off x="489097" y="1342785"/>
            <a:ext cx="5019074" cy="3204134"/>
          </a:xfrm>
        </p:spPr>
        <p:txBody>
          <a:bodyPr anchor="b">
            <a:normAutofit/>
          </a:bodyPr>
          <a:lstStyle/>
          <a:p>
            <a:pPr algn="l"/>
            <a:r>
              <a:rPr lang="en-US" sz="5400" dirty="0">
                <a:solidFill>
                  <a:srgbClr val="0000FF"/>
                </a:solidFill>
              </a:rPr>
              <a:t>ENHANCED CALL VERIFICATION </a:t>
            </a:r>
            <a:br>
              <a:rPr lang="en-US" sz="5400" dirty="0">
                <a:solidFill>
                  <a:srgbClr val="0000FF"/>
                </a:solidFill>
              </a:rPr>
            </a:br>
            <a:r>
              <a:rPr lang="en-US" sz="5400" dirty="0">
                <a:solidFill>
                  <a:srgbClr val="0000FF"/>
                </a:solidFill>
              </a:rPr>
              <a:t>ECV</a:t>
            </a:r>
          </a:p>
        </p:txBody>
      </p:sp>
      <p:sp>
        <p:nvSpPr>
          <p:cNvPr id="6158" name="Rectangle 615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098" name="Picture 2" descr="Preventing False Alarms -">
            <a:extLst>
              <a:ext uri="{FF2B5EF4-FFF2-40B4-BE49-F238E27FC236}">
                <a16:creationId xmlns:a16="http://schemas.microsoft.com/office/drawing/2014/main" id="{06F40714-096D-2F73-9C86-B2BA29986E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15200" y="2891589"/>
            <a:ext cx="3721757" cy="3647323"/>
          </a:xfrm>
          <a:prstGeom prst="rect">
            <a:avLst/>
          </a:prstGeom>
          <a:noFill/>
          <a:extLst>
            <a:ext uri="{909E8E84-426E-40DD-AFC4-6F175D3DCCD1}">
              <a14:hiddenFill xmlns:a14="http://schemas.microsoft.com/office/drawing/2010/main">
                <a:solidFill>
                  <a:srgbClr val="FFFFFF"/>
                </a:solidFill>
              </a14:hiddenFill>
            </a:ext>
          </a:extLst>
        </p:spPr>
      </p:pic>
      <p:sp>
        <p:nvSpPr>
          <p:cNvPr id="6160" name="Rectangle 615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icture containing text&#10;&#10;Description automatically generated">
            <a:extLst>
              <a:ext uri="{FF2B5EF4-FFF2-40B4-BE49-F238E27FC236}">
                <a16:creationId xmlns:a16="http://schemas.microsoft.com/office/drawing/2014/main" id="{6D0A98A1-93FF-6DCB-5F85-1593444E3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741" y="221620"/>
            <a:ext cx="7660385" cy="1532076"/>
          </a:xfrm>
          <a:prstGeom prst="rect">
            <a:avLst/>
          </a:prstGeom>
        </p:spPr>
      </p:pic>
      <p:sp>
        <p:nvSpPr>
          <p:cNvPr id="6147" name="Slide Number Placeholder 5">
            <a:extLst>
              <a:ext uri="{FF2B5EF4-FFF2-40B4-BE49-F238E27FC236}">
                <a16:creationId xmlns:a16="http://schemas.microsoft.com/office/drawing/2014/main" id="{5CC466A1-501C-4308-B0A4-1CBB7C6FAC87}"/>
              </a:ext>
            </a:extLst>
          </p:cNvPr>
          <p:cNvSpPr>
            <a:spLocks noGrp="1"/>
          </p:cNvSpPr>
          <p:nvPr>
            <p:ph type="sldNum" sz="quarter" idx="12"/>
          </p:nvPr>
        </p:nvSpPr>
        <p:spPr>
          <a:xfrm>
            <a:off x="10499650" y="6356350"/>
            <a:ext cx="120325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r"/>
            <a:fld id="{31589D86-0FDF-4BA4-ACB6-DB6F89C5C460}" type="slidenum">
              <a:rPr lang="en-US" altLang="en-US" sz="1200">
                <a:solidFill>
                  <a:schemeClr val="tx1">
                    <a:lumMod val="50000"/>
                    <a:lumOff val="50000"/>
                  </a:schemeClr>
                </a:solidFill>
              </a:rPr>
              <a:pPr algn="r"/>
              <a:t>1</a:t>
            </a:fld>
            <a:endParaRPr lang="en-US" altLang="en-US" sz="1200">
              <a:solidFill>
                <a:schemeClr val="tx1">
                  <a:lumMod val="50000"/>
                  <a:lumOff val="50000"/>
                </a:schemeClr>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6" descr="Logo, company name&#10;&#10;Description automatically generated">
            <a:extLst>
              <a:ext uri="{FF2B5EF4-FFF2-40B4-BE49-F238E27FC236}">
                <a16:creationId xmlns:a16="http://schemas.microsoft.com/office/drawing/2014/main" id="{87F36CC7-68CE-8D1D-0C41-F06E7D3123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676" y="1204778"/>
            <a:ext cx="3874124" cy="1481852"/>
          </a:xfrm>
          <a:prstGeom prst="rect">
            <a:avLst/>
          </a:prstGeom>
        </p:spPr>
      </p:pic>
      <p:pic>
        <p:nvPicPr>
          <p:cNvPr id="13316" name="Picture 6" descr="http://upload.wikimedia.org/wikipedia/en/c/c0/IACP_Logo.png">
            <a:extLst>
              <a:ext uri="{FF2B5EF4-FFF2-40B4-BE49-F238E27FC236}">
                <a16:creationId xmlns:a16="http://schemas.microsoft.com/office/drawing/2014/main" id="{C73DC447-22BC-4EA1-A389-CD23B6F85FC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0364" y="3244244"/>
            <a:ext cx="3232605" cy="2644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ight Triangle 133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5" name="Rectangle 133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Content Placeholder 2">
            <a:extLst>
              <a:ext uri="{FF2B5EF4-FFF2-40B4-BE49-F238E27FC236}">
                <a16:creationId xmlns:a16="http://schemas.microsoft.com/office/drawing/2014/main" id="{5BB98D50-D85C-4A50-B9E2-E6F526101529}"/>
              </a:ext>
            </a:extLst>
          </p:cNvPr>
          <p:cNvSpPr>
            <a:spLocks noGrp="1"/>
          </p:cNvSpPr>
          <p:nvPr>
            <p:ph idx="1"/>
          </p:nvPr>
        </p:nvSpPr>
        <p:spPr>
          <a:xfrm>
            <a:off x="5438234" y="1114614"/>
            <a:ext cx="5991765" cy="3905442"/>
          </a:xfrm>
        </p:spPr>
        <p:txBody>
          <a:bodyPr anchor="t">
            <a:normAutofit lnSpcReduction="10000"/>
          </a:bodyPr>
          <a:lstStyle/>
          <a:p>
            <a:pPr marL="0" indent="0">
              <a:buNone/>
              <a:defRPr/>
            </a:pPr>
            <a:r>
              <a:rPr lang="en-US" altLang="en-US" sz="3600" b="0" dirty="0"/>
              <a:t>Enhanced Call Verification is endorsed by the</a:t>
            </a:r>
            <a:r>
              <a:rPr lang="en-US" altLang="en-US" sz="3600" i="1" dirty="0"/>
              <a:t> </a:t>
            </a:r>
            <a:r>
              <a:rPr lang="en-US" altLang="en-US" sz="3600" b="0" i="1" u="sng" dirty="0"/>
              <a:t>International Association of Chiefs of Police </a:t>
            </a:r>
            <a:r>
              <a:rPr lang="en-US" altLang="en-US" sz="3600" b="0" dirty="0"/>
              <a:t>and the </a:t>
            </a:r>
            <a:r>
              <a:rPr lang="en-US" altLang="en-US" sz="3600" b="0" i="1" u="sng" dirty="0"/>
              <a:t>False Alarm Reduction Association</a:t>
            </a:r>
            <a:r>
              <a:rPr lang="en-US" altLang="en-US" sz="3600" b="0" dirty="0"/>
              <a:t> as an effective tool in reducing the number of police dispatches to false burglar alarms</a:t>
            </a:r>
          </a:p>
        </p:txBody>
      </p:sp>
      <p:sp>
        <p:nvSpPr>
          <p:cNvPr id="13315" name="Slide Number Placeholder 3">
            <a:extLst>
              <a:ext uri="{FF2B5EF4-FFF2-40B4-BE49-F238E27FC236}">
                <a16:creationId xmlns:a16="http://schemas.microsoft.com/office/drawing/2014/main" id="{C8E90FC3-4B14-4E4F-9BCA-589212DA42E8}"/>
              </a:ext>
            </a:extLst>
          </p:cNvPr>
          <p:cNvSpPr>
            <a:spLocks noGrp="1"/>
          </p:cNvSpPr>
          <p:nvPr>
            <p:ph type="sldNum" sz="quarter" idx="12"/>
          </p:nvPr>
        </p:nvSpPr>
        <p:spPr>
          <a:xfrm>
            <a:off x="9842839" y="5386184"/>
            <a:ext cx="1673352" cy="10058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r" eaLnBrk="1" hangingPunct="1">
              <a:lnSpc>
                <a:spcPct val="90000"/>
              </a:lnSpc>
              <a:spcBef>
                <a:spcPct val="0"/>
              </a:spcBef>
              <a:spcAft>
                <a:spcPts val="600"/>
              </a:spcAft>
              <a:buFontTx/>
              <a:buNone/>
            </a:pPr>
            <a:fld id="{87F31A05-3992-4AAA-AC7F-241542946A4C}" type="slidenum">
              <a:rPr lang="en-US" altLang="en-US" sz="2800">
                <a:solidFill>
                  <a:srgbClr val="FFFFFF"/>
                </a:solidFill>
              </a:rPr>
              <a:pPr algn="r" eaLnBrk="1" hangingPunct="1">
                <a:lnSpc>
                  <a:spcPct val="90000"/>
                </a:lnSpc>
                <a:spcBef>
                  <a:spcPct val="0"/>
                </a:spcBef>
                <a:spcAft>
                  <a:spcPts val="600"/>
                </a:spcAft>
                <a:buFontTx/>
                <a:buNone/>
              </a:pPr>
              <a:t>10</a:t>
            </a:fld>
            <a:endParaRPr lang="en-US" altLang="en-US" sz="2800" dirty="0">
              <a:solidFill>
                <a:srgbClr val="FFFFFF"/>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3">
            <a:extLst>
              <a:ext uri="{FF2B5EF4-FFF2-40B4-BE49-F238E27FC236}">
                <a16:creationId xmlns:a16="http://schemas.microsoft.com/office/drawing/2014/main" id="{13844EE9-2895-4B7B-A445-00BA9172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1F7A864E-0F43-1574-BEF2-7C5B8E96AC3F}"/>
              </a:ext>
            </a:extLst>
          </p:cNvPr>
          <p:cNvSpPr>
            <a:spLocks noGrp="1"/>
          </p:cNvSpPr>
          <p:nvPr>
            <p:ph type="title"/>
          </p:nvPr>
        </p:nvSpPr>
        <p:spPr>
          <a:xfrm>
            <a:off x="5506019" y="1107860"/>
            <a:ext cx="5847781" cy="1046671"/>
          </a:xfrm>
        </p:spPr>
        <p:txBody>
          <a:bodyPr vert="horz" lIns="91440" tIns="45720" rIns="91440" bIns="45720" rtlCol="0" anchor="ctr">
            <a:normAutofit/>
          </a:bodyPr>
          <a:lstStyle/>
          <a:p>
            <a:r>
              <a:rPr lang="en-US" sz="4800" kern="1200" dirty="0">
                <a:solidFill>
                  <a:srgbClr val="0000FF"/>
                </a:solidFill>
                <a:latin typeface="+mj-lt"/>
                <a:ea typeface="+mj-ea"/>
                <a:cs typeface="+mj-cs"/>
              </a:rPr>
              <a:t>Contact Us</a:t>
            </a:r>
          </a:p>
        </p:txBody>
      </p:sp>
      <p:sp>
        <p:nvSpPr>
          <p:cNvPr id="14347" name="Rectangle 14345">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7">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 name="Content Placeholder 6" descr="Logo, company name&#10;&#10;Description automatically generated">
            <a:extLst>
              <a:ext uri="{FF2B5EF4-FFF2-40B4-BE49-F238E27FC236}">
                <a16:creationId xmlns:a16="http://schemas.microsoft.com/office/drawing/2014/main" id="{EB96882F-9319-97BA-E83D-978CFF5FC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158" y="2684791"/>
            <a:ext cx="3891290" cy="1488418"/>
          </a:xfrm>
          <a:prstGeom prst="rect">
            <a:avLst/>
          </a:prstGeom>
        </p:spPr>
      </p:pic>
      <p:sp>
        <p:nvSpPr>
          <p:cNvPr id="4" name="Content Placeholder 3">
            <a:extLst>
              <a:ext uri="{FF2B5EF4-FFF2-40B4-BE49-F238E27FC236}">
                <a16:creationId xmlns:a16="http://schemas.microsoft.com/office/drawing/2014/main" id="{C8B9BC6F-A49A-DE9A-C03B-DD59C6A44FD5}"/>
              </a:ext>
            </a:extLst>
          </p:cNvPr>
          <p:cNvSpPr>
            <a:spLocks noGrp="1"/>
          </p:cNvSpPr>
          <p:nvPr>
            <p:ph idx="1"/>
          </p:nvPr>
        </p:nvSpPr>
        <p:spPr>
          <a:xfrm>
            <a:off x="5506020" y="2402260"/>
            <a:ext cx="5847780" cy="3347879"/>
          </a:xfrm>
        </p:spPr>
        <p:txBody>
          <a:bodyPr vert="horz" lIns="91440" tIns="45720" rIns="91440" bIns="45720" rtlCol="0" anchor="ctr">
            <a:normAutofit fontScale="92500" lnSpcReduction="10000"/>
          </a:bodyPr>
          <a:lstStyle/>
          <a:p>
            <a:pPr marL="0" indent="0" algn="ctr">
              <a:spcBef>
                <a:spcPct val="0"/>
              </a:spcBef>
              <a:spcAft>
                <a:spcPts val="600"/>
              </a:spcAft>
              <a:buNone/>
            </a:pPr>
            <a:r>
              <a:rPr lang="en-US" altLang="en-US" sz="3200" b="1" dirty="0"/>
              <a:t>False Alarm Reduction Association</a:t>
            </a:r>
            <a:br>
              <a:rPr lang="en-US" altLang="en-US" sz="3200" b="1" dirty="0"/>
            </a:br>
            <a:r>
              <a:rPr lang="en-US" altLang="en-US" sz="3200" dirty="0"/>
              <a:t>10024 Vanderbilt Circle #4</a:t>
            </a:r>
            <a:br>
              <a:rPr lang="en-US" altLang="en-US" sz="3200" dirty="0"/>
            </a:br>
            <a:r>
              <a:rPr lang="en-US" altLang="en-US" sz="3200" dirty="0"/>
              <a:t>Rockville MD 20850</a:t>
            </a:r>
          </a:p>
          <a:p>
            <a:pPr marL="0" indent="0" algn="ctr">
              <a:spcBef>
                <a:spcPct val="0"/>
              </a:spcBef>
              <a:spcAft>
                <a:spcPts val="600"/>
              </a:spcAft>
              <a:buNone/>
            </a:pPr>
            <a:r>
              <a:rPr lang="en-US" altLang="en-US" sz="3200" dirty="0"/>
              <a:t>301- 519-9237 </a:t>
            </a:r>
          </a:p>
          <a:p>
            <a:pPr marL="0" indent="0" algn="ctr">
              <a:spcBef>
                <a:spcPct val="0"/>
              </a:spcBef>
              <a:spcAft>
                <a:spcPts val="600"/>
              </a:spcAft>
              <a:buNone/>
            </a:pPr>
            <a:r>
              <a:rPr lang="en-US" altLang="en-US" sz="3200" dirty="0"/>
              <a:t>Brad Shipp, Executive Director</a:t>
            </a:r>
            <a:br>
              <a:rPr lang="en-US" altLang="en-US" sz="3200" dirty="0"/>
            </a:br>
            <a:r>
              <a:rPr lang="en-US" altLang="en-US" sz="3200" dirty="0">
                <a:hlinkClick r:id="rId4"/>
              </a:rPr>
              <a:t>bradshipp@4yoursolution.com</a:t>
            </a:r>
            <a:endParaRPr lang="en-US" altLang="en-US" sz="3200" dirty="0"/>
          </a:p>
          <a:p>
            <a:pPr marL="0" indent="0" algn="ctr">
              <a:spcBef>
                <a:spcPct val="0"/>
              </a:spcBef>
              <a:spcAft>
                <a:spcPts val="600"/>
              </a:spcAft>
              <a:buNone/>
            </a:pPr>
            <a:r>
              <a:rPr lang="en-US" altLang="en-US" sz="3200" dirty="0">
                <a:hlinkClick r:id="rId5"/>
              </a:rPr>
              <a:t>www.faraonline.org</a:t>
            </a:r>
            <a:endParaRPr lang="en-US" altLang="en-US" sz="3200" dirty="0"/>
          </a:p>
          <a:p>
            <a:pPr marL="0" indent="0" algn="ctr">
              <a:spcBef>
                <a:spcPct val="0"/>
              </a:spcBef>
              <a:spcAft>
                <a:spcPts val="600"/>
              </a:spcAft>
              <a:buNone/>
            </a:pPr>
            <a:r>
              <a:rPr lang="en-US" altLang="en-US" sz="3200" dirty="0">
                <a:hlinkClick r:id="" action="ppaction://noaction"/>
              </a:rPr>
              <a:t>http://alarmuser.org/</a:t>
            </a:r>
            <a:endParaRPr lang="en-US" altLang="en-US" sz="3200" dirty="0"/>
          </a:p>
        </p:txBody>
      </p:sp>
      <p:sp>
        <p:nvSpPr>
          <p:cNvPr id="14351" name="Rectangle 14349">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353" name="Rectangle 14351">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Slide Number Placeholder 3">
            <a:extLst>
              <a:ext uri="{FF2B5EF4-FFF2-40B4-BE49-F238E27FC236}">
                <a16:creationId xmlns:a16="http://schemas.microsoft.com/office/drawing/2014/main" id="{B6E7C258-B4FD-4BF5-BEE4-B74F61D8BC2A}"/>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r" eaLnBrk="1" hangingPunct="1">
              <a:spcBef>
                <a:spcPct val="0"/>
              </a:spcBef>
              <a:spcAft>
                <a:spcPts val="600"/>
              </a:spcAft>
              <a:buFontTx/>
              <a:buNone/>
            </a:pPr>
            <a:fld id="{A158D32F-B3DD-4A9D-A714-8BEA46D973B1}" type="slidenum">
              <a:rPr lang="en-US" altLang="en-US" sz="1200" smtClean="0">
                <a:solidFill>
                  <a:srgbClr val="FFFFFF"/>
                </a:solidFill>
                <a:latin typeface="+mn-lt"/>
              </a:rPr>
              <a:pPr algn="r" eaLnBrk="1" hangingPunct="1">
                <a:spcBef>
                  <a:spcPct val="0"/>
                </a:spcBef>
                <a:spcAft>
                  <a:spcPts val="600"/>
                </a:spcAft>
                <a:buFontTx/>
                <a:buNone/>
              </a:pPr>
              <a:t>11</a:t>
            </a:fld>
            <a:endParaRPr lang="en-US" altLang="en-US" sz="1200">
              <a:solidFill>
                <a:srgbClr val="FFFFFF"/>
              </a:solidFill>
              <a:latin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55EAF0AC-4E61-4AC1-849F-03FDC4DE6C22}"/>
              </a:ext>
            </a:extLst>
          </p:cNvPr>
          <p:cNvSpPr>
            <a:spLocks noGrp="1"/>
          </p:cNvSpPr>
          <p:nvPr>
            <p:ph type="title"/>
          </p:nvPr>
        </p:nvSpPr>
        <p:spPr>
          <a:xfrm>
            <a:off x="645064" y="525982"/>
            <a:ext cx="4282983" cy="1200361"/>
          </a:xfrm>
        </p:spPr>
        <p:txBody>
          <a:bodyPr anchor="b">
            <a:normAutofit/>
          </a:bodyPr>
          <a:lstStyle/>
          <a:p>
            <a:r>
              <a:rPr lang="en-US" altLang="en-US" sz="3600"/>
              <a:t>What is Enhanced Call Verification?</a:t>
            </a:r>
          </a:p>
        </p:txBody>
      </p:sp>
      <p:sp>
        <p:nvSpPr>
          <p:cNvPr id="7179" name="Rectangle 717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a:extLst>
              <a:ext uri="{FF2B5EF4-FFF2-40B4-BE49-F238E27FC236}">
                <a16:creationId xmlns:a16="http://schemas.microsoft.com/office/drawing/2014/main" id="{F607C798-EEE8-45B0-9316-DFAF4F2051FA}"/>
              </a:ext>
            </a:extLst>
          </p:cNvPr>
          <p:cNvSpPr>
            <a:spLocks noGrp="1"/>
          </p:cNvSpPr>
          <p:nvPr>
            <p:ph idx="1"/>
          </p:nvPr>
        </p:nvSpPr>
        <p:spPr>
          <a:xfrm>
            <a:off x="645066" y="2031101"/>
            <a:ext cx="4282984" cy="3511943"/>
          </a:xfrm>
        </p:spPr>
        <p:txBody>
          <a:bodyPr anchor="ctr">
            <a:normAutofit/>
          </a:bodyPr>
          <a:lstStyle/>
          <a:p>
            <a:r>
              <a:rPr lang="en-US" altLang="en-US" sz="3600" dirty="0"/>
              <a:t>Enhanced Call Verification is a way to double check on an alarm before law enforcement is called</a:t>
            </a:r>
          </a:p>
        </p:txBody>
      </p:sp>
      <p:sp>
        <p:nvSpPr>
          <p:cNvPr id="7181" name="Rectangle 718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Rectangle 718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Rectangle 718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Double Check | Culturally Responsive Behavior Management for Teachers">
            <a:extLst>
              <a:ext uri="{FF2B5EF4-FFF2-40B4-BE49-F238E27FC236}">
                <a16:creationId xmlns:a16="http://schemas.microsoft.com/office/drawing/2014/main" id="{FD091F89-5CA6-BE39-8C45-E09086BAE9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7738" y="1764860"/>
            <a:ext cx="5628018" cy="3095410"/>
          </a:xfrm>
          <a:prstGeom prst="rect">
            <a:avLst/>
          </a:prstGeom>
          <a:noFill/>
          <a:extLst>
            <a:ext uri="{909E8E84-426E-40DD-AFC4-6F175D3DCCD1}">
              <a14:hiddenFill xmlns:a14="http://schemas.microsoft.com/office/drawing/2010/main">
                <a:solidFill>
                  <a:srgbClr val="FFFFFF"/>
                </a:solidFill>
              </a14:hiddenFill>
            </a:ext>
          </a:extLst>
        </p:spPr>
      </p:pic>
      <p:sp>
        <p:nvSpPr>
          <p:cNvPr id="7172" name="Slide Number Placeholder 3">
            <a:extLst>
              <a:ext uri="{FF2B5EF4-FFF2-40B4-BE49-F238E27FC236}">
                <a16:creationId xmlns:a16="http://schemas.microsoft.com/office/drawing/2014/main" id="{B5926EE8-56DB-40BB-8842-721AEFF327A8}"/>
              </a:ext>
            </a:extLst>
          </p:cNvPr>
          <p:cNvSpPr>
            <a:spLocks noGrp="1"/>
          </p:cNvSpPr>
          <p:nvPr>
            <p:ph type="sldNum" sz="quarter" idx="12"/>
          </p:nvPr>
        </p:nvSpPr>
        <p:spPr>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nSpc>
                <a:spcPct val="90000"/>
              </a:lnSpc>
            </a:pPr>
            <a:fld id="{B02B0AC9-EF06-4438-B0A9-BE837C928317}" type="slidenum">
              <a:rPr lang="en-US" altLang="en-US" sz="1800"/>
              <a:pPr>
                <a:lnSpc>
                  <a:spcPct val="90000"/>
                </a:lnSpc>
              </a:pPr>
              <a:t>2</a:t>
            </a:fld>
            <a:endParaRPr lang="en-US" altLang="en-US" sz="180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B1793-1E08-CB8E-C017-B7DB72646B0E}"/>
              </a:ext>
            </a:extLst>
          </p:cNvPr>
          <p:cNvSpPr>
            <a:spLocks noGrp="1"/>
          </p:cNvSpPr>
          <p:nvPr>
            <p:ph type="title"/>
          </p:nvPr>
        </p:nvSpPr>
        <p:spPr>
          <a:xfrm>
            <a:off x="630936" y="639520"/>
            <a:ext cx="3429000" cy="1719072"/>
          </a:xfrm>
        </p:spPr>
        <p:txBody>
          <a:bodyPr anchor="b">
            <a:normAutofit/>
          </a:bodyPr>
          <a:lstStyle/>
          <a:p>
            <a:r>
              <a:rPr lang="en-US" sz="5400" dirty="0">
                <a:solidFill>
                  <a:srgbClr val="FF0000"/>
                </a:solidFill>
              </a:rPr>
              <a:t>Two Calls are Made</a:t>
            </a:r>
          </a:p>
        </p:txBody>
      </p:sp>
      <p:sp>
        <p:nvSpPr>
          <p:cNvPr id="308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9C172C-5649-DF64-07D3-A0F160AAB4F3}"/>
              </a:ext>
            </a:extLst>
          </p:cNvPr>
          <p:cNvSpPr>
            <a:spLocks noGrp="1"/>
          </p:cNvSpPr>
          <p:nvPr>
            <p:ph idx="1"/>
          </p:nvPr>
        </p:nvSpPr>
        <p:spPr>
          <a:xfrm>
            <a:off x="303279" y="2807208"/>
            <a:ext cx="3944255" cy="3410712"/>
          </a:xfrm>
        </p:spPr>
        <p:txBody>
          <a:bodyPr anchor="t">
            <a:normAutofit/>
          </a:bodyPr>
          <a:lstStyle/>
          <a:p>
            <a:r>
              <a:rPr lang="en-US" sz="3600" dirty="0"/>
              <a:t>Two people are called before Law Enforcement is contacted </a:t>
            </a:r>
          </a:p>
        </p:txBody>
      </p:sp>
      <p:grpSp>
        <p:nvGrpSpPr>
          <p:cNvPr id="11" name="Group 10">
            <a:extLst>
              <a:ext uri="{FF2B5EF4-FFF2-40B4-BE49-F238E27FC236}">
                <a16:creationId xmlns:a16="http://schemas.microsoft.com/office/drawing/2014/main" id="{80BD7D60-8FA0-710D-28D0-45BF987E881E}"/>
              </a:ext>
            </a:extLst>
          </p:cNvPr>
          <p:cNvGrpSpPr/>
          <p:nvPr/>
        </p:nvGrpSpPr>
        <p:grpSpPr>
          <a:xfrm>
            <a:off x="4654297" y="1920754"/>
            <a:ext cx="6903720" cy="3016491"/>
            <a:chOff x="1288319" y="2304151"/>
            <a:chExt cx="9271525" cy="4051073"/>
          </a:xfrm>
        </p:grpSpPr>
        <p:pic>
          <p:nvPicPr>
            <p:cNvPr id="3074" name="Picture 2" descr="Call Flow in a Contact Center? Meaning, Process &amp; Systems">
              <a:extLst>
                <a:ext uri="{FF2B5EF4-FFF2-40B4-BE49-F238E27FC236}">
                  <a16:creationId xmlns:a16="http://schemas.microsoft.com/office/drawing/2014/main" id="{823C585A-E7C6-901E-CD28-E255EFFE8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052"/>
            <a:stretch/>
          </p:blipFill>
          <p:spPr bwMode="auto">
            <a:xfrm>
              <a:off x="4125527" y="2304151"/>
              <a:ext cx="3317294" cy="2521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Description automatically generated">
              <a:extLst>
                <a:ext uri="{FF2B5EF4-FFF2-40B4-BE49-F238E27FC236}">
                  <a16:creationId xmlns:a16="http://schemas.microsoft.com/office/drawing/2014/main" id="{2E158088-3976-7E79-C866-91DCE562F346}"/>
                </a:ext>
              </a:extLst>
            </p:cNvPr>
            <p:cNvPicPr>
              <a:picLocks noChangeAspect="1"/>
            </p:cNvPicPr>
            <p:nvPr/>
          </p:nvPicPr>
          <p:blipFill rotWithShape="1">
            <a:blip r:embed="rId3">
              <a:extLst>
                <a:ext uri="{28A0092B-C50C-407E-A947-70E740481C1C}">
                  <a14:useLocalDpi xmlns:a14="http://schemas.microsoft.com/office/drawing/2010/main" val="0"/>
                </a:ext>
              </a:extLst>
            </a:blip>
            <a:srcRect r="67935" b="9898"/>
            <a:stretch/>
          </p:blipFill>
          <p:spPr>
            <a:xfrm>
              <a:off x="8841856" y="3296934"/>
              <a:ext cx="1717988" cy="3058290"/>
            </a:xfrm>
            <a:prstGeom prst="rect">
              <a:avLst/>
            </a:prstGeom>
          </p:spPr>
        </p:pic>
        <p:pic>
          <p:nvPicPr>
            <p:cNvPr id="8" name="Picture 7" descr="A screenshot of a phone&#10;&#10;Description automatically generated">
              <a:extLst>
                <a:ext uri="{FF2B5EF4-FFF2-40B4-BE49-F238E27FC236}">
                  <a16:creationId xmlns:a16="http://schemas.microsoft.com/office/drawing/2014/main" id="{712682F7-22DD-D145-E896-A478208F7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319" y="3173309"/>
              <a:ext cx="1710228" cy="3058290"/>
            </a:xfrm>
            <a:prstGeom prst="rect">
              <a:avLst/>
            </a:prstGeom>
          </p:spPr>
        </p:pic>
        <p:sp>
          <p:nvSpPr>
            <p:cNvPr id="9" name="Arrow: Right 8">
              <a:extLst>
                <a:ext uri="{FF2B5EF4-FFF2-40B4-BE49-F238E27FC236}">
                  <a16:creationId xmlns:a16="http://schemas.microsoft.com/office/drawing/2014/main" id="{DF9954F0-0E62-9B22-C505-AB4561DCC503}"/>
                </a:ext>
              </a:extLst>
            </p:cNvPr>
            <p:cNvSpPr/>
            <p:nvPr/>
          </p:nvSpPr>
          <p:spPr>
            <a:xfrm rot="1844106">
              <a:off x="7314225" y="4796673"/>
              <a:ext cx="1574510" cy="648929"/>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8110948-D4B3-C41F-AB33-3BADF42720E2}"/>
                </a:ext>
              </a:extLst>
            </p:cNvPr>
            <p:cNvSpPr/>
            <p:nvPr/>
          </p:nvSpPr>
          <p:spPr>
            <a:xfrm rot="8920741">
              <a:off x="2882845" y="4830248"/>
              <a:ext cx="1451861" cy="648929"/>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BD9DD334-B597-BFC8-463B-5FB6EB5961BC}"/>
              </a:ext>
            </a:extLst>
          </p:cNvPr>
          <p:cNvSpPr/>
          <p:nvPr/>
        </p:nvSpPr>
        <p:spPr>
          <a:xfrm>
            <a:off x="6474002" y="639520"/>
            <a:ext cx="352102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Option One</a:t>
            </a:r>
          </a:p>
        </p:txBody>
      </p:sp>
    </p:spTree>
    <p:extLst>
      <p:ext uri="{BB962C8B-B14F-4D97-AF65-F5344CB8AC3E}">
        <p14:creationId xmlns:p14="http://schemas.microsoft.com/office/powerpoint/2010/main" val="98348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9" name="Arc 512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131" name="Oval 5130">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1BB7D-EF9A-90E4-3B14-DDC2F60CFEDF}"/>
              </a:ext>
            </a:extLst>
          </p:cNvPr>
          <p:cNvSpPr>
            <a:spLocks noGrp="1"/>
          </p:cNvSpPr>
          <p:nvPr>
            <p:ph type="title"/>
          </p:nvPr>
        </p:nvSpPr>
        <p:spPr>
          <a:xfrm>
            <a:off x="838200" y="2418735"/>
            <a:ext cx="4467792" cy="1289399"/>
          </a:xfrm>
        </p:spPr>
        <p:txBody>
          <a:bodyPr vert="horz" lIns="91440" tIns="45720" rIns="91440" bIns="45720" rtlCol="0" anchor="b">
            <a:normAutofit/>
          </a:bodyPr>
          <a:lstStyle/>
          <a:p>
            <a:pPr algn="ctr"/>
            <a:r>
              <a:rPr lang="en-US" sz="6000" b="1" kern="1200" dirty="0">
                <a:solidFill>
                  <a:srgbClr val="0000FF"/>
                </a:solidFill>
                <a:latin typeface="+mj-lt"/>
                <a:ea typeface="+mj-ea"/>
                <a:cs typeface="+mj-cs"/>
              </a:rPr>
              <a:t>Text</a:t>
            </a:r>
          </a:p>
        </p:txBody>
      </p:sp>
      <p:sp>
        <p:nvSpPr>
          <p:cNvPr id="4" name="Content Placeholder 3">
            <a:extLst>
              <a:ext uri="{FF2B5EF4-FFF2-40B4-BE49-F238E27FC236}">
                <a16:creationId xmlns:a16="http://schemas.microsoft.com/office/drawing/2014/main" id="{F24C5F61-31C7-A6EF-2FE6-42D6F792E38B}"/>
              </a:ext>
            </a:extLst>
          </p:cNvPr>
          <p:cNvSpPr>
            <a:spLocks noGrp="1"/>
          </p:cNvSpPr>
          <p:nvPr>
            <p:ph sz="half" idx="1"/>
          </p:nvPr>
        </p:nvSpPr>
        <p:spPr>
          <a:xfrm>
            <a:off x="838200" y="3800209"/>
            <a:ext cx="4467792" cy="2410198"/>
          </a:xfrm>
        </p:spPr>
        <p:txBody>
          <a:bodyPr vert="horz" lIns="91440" tIns="45720" rIns="91440" bIns="45720" rtlCol="0">
            <a:normAutofit/>
          </a:bodyPr>
          <a:lstStyle/>
          <a:p>
            <a:pPr marL="0" indent="0" algn="ctr">
              <a:buNone/>
            </a:pPr>
            <a:r>
              <a:rPr lang="en-US" sz="4000" kern="1200" dirty="0">
                <a:solidFill>
                  <a:srgbClr val="FFFFFF"/>
                </a:solidFill>
                <a:latin typeface="+mn-lt"/>
                <a:ea typeface="+mn-ea"/>
                <a:cs typeface="+mn-cs"/>
              </a:rPr>
              <a:t>Alarm Company texts the user to confirm or cancel the alarm</a:t>
            </a:r>
          </a:p>
        </p:txBody>
      </p:sp>
      <p:pic>
        <p:nvPicPr>
          <p:cNvPr id="5122" name="Picture 2" descr="The Rapid SMS post-alarm menu screen">
            <a:extLst>
              <a:ext uri="{FF2B5EF4-FFF2-40B4-BE49-F238E27FC236}">
                <a16:creationId xmlns:a16="http://schemas.microsoft.com/office/drawing/2014/main" id="{D137186F-55A3-B386-6840-319A1A38B4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8672" y="998568"/>
            <a:ext cx="2843969" cy="5011399"/>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352FF1C-A36F-081C-2E7E-D153EE913D90}"/>
              </a:ext>
            </a:extLst>
          </p:cNvPr>
          <p:cNvSpPr/>
          <p:nvPr/>
        </p:nvSpPr>
        <p:spPr>
          <a:xfrm>
            <a:off x="3161798" y="128256"/>
            <a:ext cx="353827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6">
                    <a:lumMod val="75000"/>
                  </a:schemeClr>
                </a:solidFill>
                <a:effectLst/>
              </a:rPr>
              <a:t>Option Two</a:t>
            </a:r>
          </a:p>
        </p:txBody>
      </p:sp>
    </p:spTree>
    <p:extLst>
      <p:ext uri="{BB962C8B-B14F-4D97-AF65-F5344CB8AC3E}">
        <p14:creationId xmlns:p14="http://schemas.microsoft.com/office/powerpoint/2010/main" val="411617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5" name="Group 1034">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036"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Security App - Alula">
            <a:extLst>
              <a:ext uri="{FF2B5EF4-FFF2-40B4-BE49-F238E27FC236}">
                <a16:creationId xmlns:a16="http://schemas.microsoft.com/office/drawing/2014/main" id="{7EF36BFE-E439-F5B4-5614-BFADE62A11A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18057" y="889375"/>
            <a:ext cx="2952525" cy="5934725"/>
          </a:xfrm>
          <a:prstGeom prst="rect">
            <a:avLst/>
          </a:pr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0" name="Freeform: Shape 103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1" name="Freeform: Shape 104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2" name="Freeform: Shape 104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B211F1-EEEB-0F91-415C-BBCA381217F3}"/>
              </a:ext>
            </a:extLst>
          </p:cNvPr>
          <p:cNvSpPr>
            <a:spLocks noGrp="1"/>
          </p:cNvSpPr>
          <p:nvPr>
            <p:ph type="title"/>
          </p:nvPr>
        </p:nvSpPr>
        <p:spPr>
          <a:xfrm>
            <a:off x="789708" y="1014574"/>
            <a:ext cx="5633531" cy="2226769"/>
          </a:xfrm>
        </p:spPr>
        <p:txBody>
          <a:bodyPr vert="horz" lIns="91440" tIns="45720" rIns="91440" bIns="45720" rtlCol="0" anchor="ctr">
            <a:normAutofit/>
          </a:bodyPr>
          <a:lstStyle/>
          <a:p>
            <a:r>
              <a:rPr lang="en-US" sz="6600" kern="1200" dirty="0">
                <a:solidFill>
                  <a:schemeClr val="bg1"/>
                </a:solidFill>
                <a:latin typeface="+mj-lt"/>
                <a:ea typeface="+mj-ea"/>
                <a:cs typeface="+mj-cs"/>
              </a:rPr>
              <a:t>Use An App</a:t>
            </a:r>
          </a:p>
        </p:txBody>
      </p:sp>
      <p:sp>
        <p:nvSpPr>
          <p:cNvPr id="4" name="Content Placeholder 3">
            <a:extLst>
              <a:ext uri="{FF2B5EF4-FFF2-40B4-BE49-F238E27FC236}">
                <a16:creationId xmlns:a16="http://schemas.microsoft.com/office/drawing/2014/main" id="{561501BF-B652-392E-0476-6A28A0AE7DC1}"/>
              </a:ext>
            </a:extLst>
          </p:cNvPr>
          <p:cNvSpPr>
            <a:spLocks noGrp="1"/>
          </p:cNvSpPr>
          <p:nvPr>
            <p:ph sz="half" idx="2"/>
          </p:nvPr>
        </p:nvSpPr>
        <p:spPr>
          <a:xfrm>
            <a:off x="789708" y="3640633"/>
            <a:ext cx="5631417" cy="2487212"/>
          </a:xfrm>
        </p:spPr>
        <p:txBody>
          <a:bodyPr vert="horz" lIns="91440" tIns="45720" rIns="91440" bIns="45720" rtlCol="0" anchor="ctr">
            <a:normAutofit/>
          </a:bodyPr>
          <a:lstStyle/>
          <a:p>
            <a:pPr marL="0" indent="0">
              <a:buNone/>
            </a:pPr>
            <a:r>
              <a:rPr lang="en-US" sz="4800" kern="1200" dirty="0">
                <a:solidFill>
                  <a:schemeClr val="tx2"/>
                </a:solidFill>
                <a:latin typeface="+mn-lt"/>
                <a:ea typeface="+mn-ea"/>
                <a:cs typeface="+mn-cs"/>
              </a:rPr>
              <a:t>User can confirm or cancel the alarm on an app</a:t>
            </a:r>
          </a:p>
        </p:txBody>
      </p:sp>
      <p:sp>
        <p:nvSpPr>
          <p:cNvPr id="5" name="Rectangle 4">
            <a:extLst>
              <a:ext uri="{FF2B5EF4-FFF2-40B4-BE49-F238E27FC236}">
                <a16:creationId xmlns:a16="http://schemas.microsoft.com/office/drawing/2014/main" id="{5525852B-DC78-9D1C-CCA9-24A153C4EAAC}"/>
              </a:ext>
            </a:extLst>
          </p:cNvPr>
          <p:cNvSpPr/>
          <p:nvPr/>
        </p:nvSpPr>
        <p:spPr>
          <a:xfrm>
            <a:off x="3952893" y="122880"/>
            <a:ext cx="39829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Option Three</a:t>
            </a:r>
          </a:p>
        </p:txBody>
      </p:sp>
    </p:spTree>
    <p:extLst>
      <p:ext uri="{BB962C8B-B14F-4D97-AF65-F5344CB8AC3E}">
        <p14:creationId xmlns:p14="http://schemas.microsoft.com/office/powerpoint/2010/main" val="154445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8" name="Rectangle 924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50" name="Rectangle 924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52" name="Rectangle 9251">
            <a:extLst>
              <a:ext uri="{FF2B5EF4-FFF2-40B4-BE49-F238E27FC236}">
                <a16:creationId xmlns:a16="http://schemas.microsoft.com/office/drawing/2014/main" id="{C728E080-9EDE-496F-8121-7480CF4F3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itle 1">
            <a:extLst>
              <a:ext uri="{FF2B5EF4-FFF2-40B4-BE49-F238E27FC236}">
                <a16:creationId xmlns:a16="http://schemas.microsoft.com/office/drawing/2014/main" id="{70B1A459-2F61-4D43-A71D-4DB5C273F102}"/>
              </a:ext>
            </a:extLst>
          </p:cNvPr>
          <p:cNvSpPr>
            <a:spLocks noGrp="1"/>
          </p:cNvSpPr>
          <p:nvPr>
            <p:ph type="title"/>
          </p:nvPr>
        </p:nvSpPr>
        <p:spPr>
          <a:xfrm>
            <a:off x="422899" y="540167"/>
            <a:ext cx="10115933" cy="1261201"/>
          </a:xfrm>
        </p:spPr>
        <p:txBody>
          <a:bodyPr vert="horz" lIns="91440" tIns="45720" rIns="91440" bIns="45720" rtlCol="0" anchor="b">
            <a:normAutofit/>
          </a:bodyPr>
          <a:lstStyle/>
          <a:p>
            <a:r>
              <a:rPr lang="en-US" altLang="en-US" sz="3400" b="1" kern="1200" dirty="0">
                <a:solidFill>
                  <a:srgbClr val="0000FF"/>
                </a:solidFill>
                <a:latin typeface="+mj-lt"/>
                <a:ea typeface="+mj-ea"/>
                <a:cs typeface="+mj-cs"/>
              </a:rPr>
              <a:t>ECV provides opportunities to cancel accidental alarm activations before requesting law enforcement response</a:t>
            </a:r>
          </a:p>
        </p:txBody>
      </p:sp>
      <p:sp>
        <p:nvSpPr>
          <p:cNvPr id="7" name="Content Placeholder 6">
            <a:extLst>
              <a:ext uri="{FF2B5EF4-FFF2-40B4-BE49-F238E27FC236}">
                <a16:creationId xmlns:a16="http://schemas.microsoft.com/office/drawing/2014/main" id="{B822A1BD-9768-42DA-C314-B96AC7FBFA16}"/>
              </a:ext>
            </a:extLst>
          </p:cNvPr>
          <p:cNvSpPr>
            <a:spLocks noGrp="1"/>
          </p:cNvSpPr>
          <p:nvPr>
            <p:ph sz="half" idx="1"/>
          </p:nvPr>
        </p:nvSpPr>
        <p:spPr>
          <a:xfrm>
            <a:off x="422900" y="2267712"/>
            <a:ext cx="6361758" cy="3831576"/>
          </a:xfrm>
        </p:spPr>
        <p:txBody>
          <a:bodyPr vert="horz" lIns="91440" tIns="45720" rIns="91440" bIns="45720" rtlCol="0" anchor="t">
            <a:normAutofit lnSpcReduction="10000"/>
          </a:bodyPr>
          <a:lstStyle/>
          <a:p>
            <a:r>
              <a:rPr lang="en-US" altLang="en-US" sz="3200" dirty="0"/>
              <a:t>When activity, such as home repairs, cleaning crews, employees closing, etc. causes an alarm</a:t>
            </a:r>
          </a:p>
          <a:p>
            <a:r>
              <a:rPr lang="en-US" altLang="en-US" sz="3200" dirty="0"/>
              <a:t>With Enhanced Call Verification, and the knowledge of what is happening at your home or business, you can stop these types of false alarms from  leading to a call to law enforcement</a:t>
            </a:r>
          </a:p>
        </p:txBody>
      </p:sp>
      <p:sp>
        <p:nvSpPr>
          <p:cNvPr id="9254" name="Rectangle 9253">
            <a:extLst>
              <a:ext uri="{FF2B5EF4-FFF2-40B4-BE49-F238E27FC236}">
                <a16:creationId xmlns:a16="http://schemas.microsoft.com/office/drawing/2014/main" id="{0888C27D-5B01-459C-AD27-511C9689F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3318" y="711249"/>
            <a:ext cx="826382" cy="54406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9256" name="Straight Connector 9255">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258" name="Straight Connector 9257">
            <a:extLst>
              <a:ext uri="{FF2B5EF4-FFF2-40B4-BE49-F238E27FC236}">
                <a16:creationId xmlns:a16="http://schemas.microsoft.com/office/drawing/2014/main" id="{C93175AC-7EC8-4358-95B4-536D65F856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4F5455F-678A-7205-92FB-6F542E7BE53A}"/>
              </a:ext>
            </a:extLst>
          </p:cNvPr>
          <p:cNvGrpSpPr/>
          <p:nvPr/>
        </p:nvGrpSpPr>
        <p:grpSpPr>
          <a:xfrm>
            <a:off x="7220446" y="2774870"/>
            <a:ext cx="4145544" cy="3377060"/>
            <a:chOff x="2057400" y="1454151"/>
            <a:chExt cx="8305800" cy="5219699"/>
          </a:xfrm>
        </p:grpSpPr>
        <p:sp>
          <p:nvSpPr>
            <p:cNvPr id="10" name="Cloud Callout 3">
              <a:extLst>
                <a:ext uri="{FF2B5EF4-FFF2-40B4-BE49-F238E27FC236}">
                  <a16:creationId xmlns:a16="http://schemas.microsoft.com/office/drawing/2014/main" id="{8A6C76DB-17FC-1CC0-31FD-DE23C9D55A85}"/>
                </a:ext>
              </a:extLst>
            </p:cNvPr>
            <p:cNvSpPr>
              <a:spLocks noChangeArrowheads="1"/>
            </p:cNvSpPr>
            <p:nvPr/>
          </p:nvSpPr>
          <p:spPr bwMode="auto">
            <a:xfrm>
              <a:off x="5943600" y="1454151"/>
              <a:ext cx="3429000" cy="2276475"/>
            </a:xfrm>
            <a:prstGeom prst="cloudCallout">
              <a:avLst>
                <a:gd name="adj1" fmla="val -76157"/>
                <a:gd name="adj2" fmla="val 74213"/>
              </a:avLst>
            </a:prstGeom>
            <a:solidFill>
              <a:schemeClr val="accent1"/>
            </a:solidFill>
            <a:ln w="9525" algn="ctr">
              <a:solidFill>
                <a:schemeClr val="tx1"/>
              </a:solidFill>
              <a:round/>
              <a:headEnd/>
              <a:tailEnd/>
            </a:ln>
          </p:spPr>
          <p:txBody>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11" name="Picture 5">
              <a:extLst>
                <a:ext uri="{FF2B5EF4-FFF2-40B4-BE49-F238E27FC236}">
                  <a16:creationId xmlns:a16="http://schemas.microsoft.com/office/drawing/2014/main" id="{B6882035-A22B-6BB8-4A1B-F70FA6F58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6" y="4419600"/>
              <a:ext cx="2919413" cy="225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descr="http://www.jalapenopaintwerx.com/Portals/189253/images/exterior_house_painting.jpg">
              <a:extLst>
                <a:ext uri="{FF2B5EF4-FFF2-40B4-BE49-F238E27FC236}">
                  <a16:creationId xmlns:a16="http://schemas.microsoft.com/office/drawing/2014/main" id="{BC9D6386-07A4-2CE1-2FB7-E2BE8BB7F6C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1730376"/>
              <a:ext cx="2667000" cy="16921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Cloud Callout 1">
              <a:extLst>
                <a:ext uri="{FF2B5EF4-FFF2-40B4-BE49-F238E27FC236}">
                  <a16:creationId xmlns:a16="http://schemas.microsoft.com/office/drawing/2014/main" id="{2197F1B4-4A8B-E7F2-1581-9A4593429FA6}"/>
                </a:ext>
              </a:extLst>
            </p:cNvPr>
            <p:cNvSpPr>
              <a:spLocks noChangeArrowheads="1"/>
            </p:cNvSpPr>
            <p:nvPr/>
          </p:nvSpPr>
          <p:spPr bwMode="auto">
            <a:xfrm>
              <a:off x="7202488" y="3657600"/>
              <a:ext cx="3160712" cy="2743200"/>
            </a:xfrm>
            <a:prstGeom prst="cloudCallout">
              <a:avLst>
                <a:gd name="adj1" fmla="val -87852"/>
                <a:gd name="adj2" fmla="val 14546"/>
              </a:avLst>
            </a:prstGeom>
            <a:solidFill>
              <a:schemeClr val="accent1"/>
            </a:solidFill>
            <a:ln w="9525" algn="ctr">
              <a:solidFill>
                <a:schemeClr val="tx1"/>
              </a:solidFill>
              <a:round/>
              <a:headEnd/>
              <a:tailEnd/>
            </a:ln>
          </p:spPr>
          <p:txBody>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eaLnBrk="1" hangingPunct="1">
                <a:spcBef>
                  <a:spcPct val="0"/>
                </a:spcBef>
                <a:buFontTx/>
                <a:buNone/>
              </a:pPr>
              <a:endParaRPr lang="en-US" altLang="en-US" sz="1800">
                <a:solidFill>
                  <a:schemeClr val="tx1"/>
                </a:solidFill>
              </a:endParaRPr>
            </a:p>
          </p:txBody>
        </p:sp>
        <p:pic>
          <p:nvPicPr>
            <p:cNvPr id="14" name="Picture 9" descr="http://safewithulli.com/wp-content/uploads/2013/01/66e8457034f50c64f9d35e95e7154c77.jpg">
              <a:extLst>
                <a:ext uri="{FF2B5EF4-FFF2-40B4-BE49-F238E27FC236}">
                  <a16:creationId xmlns:a16="http://schemas.microsoft.com/office/drawing/2014/main" id="{1B1360E2-38AD-32E2-A06E-9D539F13118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58100" y="4170903"/>
              <a:ext cx="2400300" cy="1698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7A867B00-F733-D98A-8D07-92AA97EA2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730376"/>
              <a:ext cx="2686050"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0" name="Rectangle 10249">
            <a:extLst>
              <a:ext uri="{FF2B5EF4-FFF2-40B4-BE49-F238E27FC236}">
                <a16:creationId xmlns:a16="http://schemas.microsoft.com/office/drawing/2014/main" id="{654982E2-E5D3-4959-B20C-63A421F6D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30057518-1ED6-405B-8652-A3F92D981466}"/>
              </a:ext>
            </a:extLst>
          </p:cNvPr>
          <p:cNvSpPr>
            <a:spLocks noGrp="1"/>
          </p:cNvSpPr>
          <p:nvPr>
            <p:ph type="title"/>
          </p:nvPr>
        </p:nvSpPr>
        <p:spPr>
          <a:xfrm>
            <a:off x="6092326" y="493777"/>
            <a:ext cx="5657714" cy="841248"/>
          </a:xfrm>
        </p:spPr>
        <p:txBody>
          <a:bodyPr anchor="b">
            <a:normAutofit/>
          </a:bodyPr>
          <a:lstStyle/>
          <a:p>
            <a:r>
              <a:rPr lang="en-US" altLang="en-US" sz="4000" dirty="0">
                <a:solidFill>
                  <a:srgbClr val="0000FF"/>
                </a:solidFill>
              </a:rPr>
              <a:t>How can ECV benefit you?</a:t>
            </a:r>
          </a:p>
        </p:txBody>
      </p:sp>
      <p:pic>
        <p:nvPicPr>
          <p:cNvPr id="10245" name="Picture 10" descr="http://i.huffpost.com/gen/1279115/thumbs/o-DOG-AND-CAT-facebook.jpg">
            <a:extLst>
              <a:ext uri="{FF2B5EF4-FFF2-40B4-BE49-F238E27FC236}">
                <a16:creationId xmlns:a16="http://schemas.microsoft.com/office/drawing/2014/main" id="{078737AE-DE11-4EA8-A870-97ADAD5DBF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78" r="1" b="13640"/>
          <a:stretch/>
        </p:blipFill>
        <p:spPr bwMode="auto">
          <a:xfrm>
            <a:off x="-3" y="2345922"/>
            <a:ext cx="5375372" cy="4507038"/>
          </a:xfrm>
          <a:custGeom>
            <a:avLst/>
            <a:gdLst/>
            <a:ahLst/>
            <a:cxnLst/>
            <a:rect l="l" t="t" r="r" b="b"/>
            <a:pathLst>
              <a:path w="5485419" h="4610469">
                <a:moveTo>
                  <a:pt x="2345076" y="0"/>
                </a:moveTo>
                <a:cubicBezTo>
                  <a:pt x="4079439" y="0"/>
                  <a:pt x="5485419" y="1405980"/>
                  <a:pt x="5485419" y="3140344"/>
                </a:cubicBezTo>
                <a:cubicBezTo>
                  <a:pt x="5485419" y="3573935"/>
                  <a:pt x="5397545" y="3987002"/>
                  <a:pt x="5238635" y="4362707"/>
                </a:cubicBezTo>
                <a:lnTo>
                  <a:pt x="5119282" y="4610469"/>
                </a:lnTo>
                <a:lnTo>
                  <a:pt x="0" y="4610469"/>
                </a:lnTo>
                <a:lnTo>
                  <a:pt x="0" y="1056789"/>
                </a:lnTo>
                <a:lnTo>
                  <a:pt x="124518" y="919786"/>
                </a:lnTo>
                <a:cubicBezTo>
                  <a:pt x="692808" y="351495"/>
                  <a:pt x="1477894" y="0"/>
                  <a:pt x="234507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http://www.cm-cleaningservices.com/wp-content/uploads/2010/07/Operative-at-work2.jpg">
            <a:extLst>
              <a:ext uri="{FF2B5EF4-FFF2-40B4-BE49-F238E27FC236}">
                <a16:creationId xmlns:a16="http://schemas.microsoft.com/office/drawing/2014/main" id="{7A4AF05B-AF4E-4953-AF56-231A462B50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48" r="-3" b="-3"/>
          <a:stretch/>
        </p:blipFill>
        <p:spPr bwMode="auto">
          <a:xfrm>
            <a:off x="1473075" y="2"/>
            <a:ext cx="4431339" cy="2499013"/>
          </a:xfrm>
          <a:custGeom>
            <a:avLst/>
            <a:gdLst/>
            <a:ahLst/>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2" name="Group 10251">
            <a:extLst>
              <a:ext uri="{FF2B5EF4-FFF2-40B4-BE49-F238E27FC236}">
                <a16:creationId xmlns:a16="http://schemas.microsoft.com/office/drawing/2014/main" id="{2771FEA5-1BB0-4DEA-9432-D1A5CA9E5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32560" y="1"/>
            <a:ext cx="4532812" cy="2513100"/>
            <a:chOff x="1346372" y="-12150"/>
            <a:chExt cx="4619000" cy="2609160"/>
          </a:xfrm>
        </p:grpSpPr>
        <p:sp>
          <p:nvSpPr>
            <p:cNvPr id="10253" name="Freeform: Shape 10252">
              <a:extLst>
                <a:ext uri="{FF2B5EF4-FFF2-40B4-BE49-F238E27FC236}">
                  <a16:creationId xmlns:a16="http://schemas.microsoft.com/office/drawing/2014/main" id="{9B7BCF50-78C8-4292-9E98-3738BDFB3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2815" y="-12150"/>
              <a:ext cx="4387261" cy="2594536"/>
            </a:xfrm>
            <a:custGeom>
              <a:avLst/>
              <a:gdLst>
                <a:gd name="connsiteX0" fmla="*/ 2393 w 4387261"/>
                <a:gd name="connsiteY0" fmla="*/ 0 h 2594536"/>
                <a:gd name="connsiteX1" fmla="*/ 212977 w 4387261"/>
                <a:gd name="connsiteY1" fmla="*/ 0 h 2594536"/>
                <a:gd name="connsiteX2" fmla="*/ 211747 w 4387261"/>
                <a:gd name="connsiteY2" fmla="*/ 154553 h 2594536"/>
                <a:gd name="connsiteX3" fmla="*/ 227489 w 4387261"/>
                <a:gd name="connsiteY3" fmla="*/ 352309 h 2594536"/>
                <a:gd name="connsiteX4" fmla="*/ 309247 w 4387261"/>
                <a:gd name="connsiteY4" fmla="*/ 741223 h 2594536"/>
                <a:gd name="connsiteX5" fmla="*/ 451519 w 4387261"/>
                <a:gd name="connsiteY5" fmla="*/ 1113237 h 2594536"/>
                <a:gd name="connsiteX6" fmla="*/ 888634 w 4387261"/>
                <a:gd name="connsiteY6" fmla="*/ 1778003 h 2594536"/>
                <a:gd name="connsiteX7" fmla="*/ 1180339 w 4387261"/>
                <a:gd name="connsiteY7" fmla="*/ 2049751 h 2594536"/>
                <a:gd name="connsiteX8" fmla="*/ 1515337 w 4387261"/>
                <a:gd name="connsiteY8" fmla="*/ 2264607 h 2594536"/>
                <a:gd name="connsiteX9" fmla="*/ 1885662 w 4387261"/>
                <a:gd name="connsiteY9" fmla="*/ 2410420 h 2594536"/>
                <a:gd name="connsiteX10" fmla="*/ 2280450 w 4387261"/>
                <a:gd name="connsiteY10" fmla="*/ 2463450 h 2594536"/>
                <a:gd name="connsiteX11" fmla="*/ 2473740 w 4387261"/>
                <a:gd name="connsiteY11" fmla="*/ 2441079 h 2594536"/>
                <a:gd name="connsiteX12" fmla="*/ 2654556 w 4387261"/>
                <a:gd name="connsiteY12" fmla="*/ 2375013 h 2594536"/>
                <a:gd name="connsiteX13" fmla="*/ 2739694 w 4387261"/>
                <a:gd name="connsiteY13" fmla="*/ 2328903 h 2594536"/>
                <a:gd name="connsiteX14" fmla="*/ 2822096 w 4387261"/>
                <a:gd name="connsiteY14" fmla="*/ 2275954 h 2594536"/>
                <a:gd name="connsiteX15" fmla="*/ 2981347 w 4387261"/>
                <a:gd name="connsiteY15" fmla="*/ 2153639 h 2594536"/>
                <a:gd name="connsiteX16" fmla="*/ 3141805 w 4387261"/>
                <a:gd name="connsiteY16" fmla="*/ 2021265 h 2594536"/>
                <a:gd name="connsiteX17" fmla="*/ 3225574 w 4387261"/>
                <a:gd name="connsiteY17" fmla="*/ 1955440 h 2594536"/>
                <a:gd name="connsiteX18" fmla="*/ 3266695 w 4387261"/>
                <a:gd name="connsiteY18" fmla="*/ 1923815 h 2594536"/>
                <a:gd name="connsiteX19" fmla="*/ 3306045 w 4387261"/>
                <a:gd name="connsiteY19" fmla="*/ 1892834 h 2594536"/>
                <a:gd name="connsiteX20" fmla="*/ 3596865 w 4387261"/>
                <a:gd name="connsiteY20" fmla="*/ 1626638 h 2594536"/>
                <a:gd name="connsiteX21" fmla="*/ 3727709 w 4387261"/>
                <a:gd name="connsiteY21" fmla="*/ 1485091 h 2594536"/>
                <a:gd name="connsiteX22" fmla="*/ 3848335 w 4387261"/>
                <a:gd name="connsiteY22" fmla="*/ 1336864 h 2594536"/>
                <a:gd name="connsiteX23" fmla="*/ 4039130 w 4387261"/>
                <a:gd name="connsiteY23" fmla="*/ 1005729 h 2594536"/>
                <a:gd name="connsiteX24" fmla="*/ 4093045 w 4387261"/>
                <a:gd name="connsiteY24" fmla="*/ 820486 h 2594536"/>
                <a:gd name="connsiteX25" fmla="*/ 4102540 w 4387261"/>
                <a:gd name="connsiteY25" fmla="*/ 773008 h 2594536"/>
                <a:gd name="connsiteX26" fmla="*/ 4110507 w 4387261"/>
                <a:gd name="connsiteY26" fmla="*/ 725128 h 2594536"/>
                <a:gd name="connsiteX27" fmla="*/ 4121934 w 4387261"/>
                <a:gd name="connsiteY27" fmla="*/ 628483 h 2594536"/>
                <a:gd name="connsiteX28" fmla="*/ 4125635 w 4387261"/>
                <a:gd name="connsiteY28" fmla="*/ 579879 h 2594536"/>
                <a:gd name="connsiteX29" fmla="*/ 4128210 w 4387261"/>
                <a:gd name="connsiteY29" fmla="*/ 531114 h 2594536"/>
                <a:gd name="connsiteX30" fmla="*/ 4129337 w 4387261"/>
                <a:gd name="connsiteY30" fmla="*/ 482188 h 2594536"/>
                <a:gd name="connsiteX31" fmla="*/ 4129096 w 4387261"/>
                <a:gd name="connsiteY31" fmla="*/ 433182 h 2594536"/>
                <a:gd name="connsiteX32" fmla="*/ 4128854 w 4387261"/>
                <a:gd name="connsiteY32" fmla="*/ 408638 h 2594536"/>
                <a:gd name="connsiteX33" fmla="*/ 4127808 w 4387261"/>
                <a:gd name="connsiteY33" fmla="*/ 384980 h 2594536"/>
                <a:gd name="connsiteX34" fmla="*/ 4126601 w 4387261"/>
                <a:gd name="connsiteY34" fmla="*/ 361402 h 2594536"/>
                <a:gd name="connsiteX35" fmla="*/ 4124670 w 4387261"/>
                <a:gd name="connsiteY35" fmla="*/ 337905 h 2594536"/>
                <a:gd name="connsiteX36" fmla="*/ 4113162 w 4387261"/>
                <a:gd name="connsiteY36" fmla="*/ 244720 h 2594536"/>
                <a:gd name="connsiteX37" fmla="*/ 4068270 w 4387261"/>
                <a:gd name="connsiteY37" fmla="*/ 63350 h 2594536"/>
                <a:gd name="connsiteX38" fmla="*/ 4042130 w 4387261"/>
                <a:gd name="connsiteY38" fmla="*/ 0 h 2594536"/>
                <a:gd name="connsiteX39" fmla="*/ 4342981 w 4387261"/>
                <a:gd name="connsiteY39" fmla="*/ 0 h 2594536"/>
                <a:gd name="connsiteX40" fmla="*/ 4363778 w 4387261"/>
                <a:gd name="connsiteY40" fmla="*/ 96966 h 2594536"/>
                <a:gd name="connsiteX41" fmla="*/ 4379439 w 4387261"/>
                <a:gd name="connsiteY41" fmla="*/ 210199 h 2594536"/>
                <a:gd name="connsiteX42" fmla="*/ 4386601 w 4387261"/>
                <a:gd name="connsiteY42" fmla="*/ 323823 h 2594536"/>
                <a:gd name="connsiteX43" fmla="*/ 4387245 w 4387261"/>
                <a:gd name="connsiteY43" fmla="*/ 352229 h 2594536"/>
                <a:gd name="connsiteX44" fmla="*/ 4387084 w 4387261"/>
                <a:gd name="connsiteY44" fmla="*/ 380554 h 2594536"/>
                <a:gd name="connsiteX45" fmla="*/ 4386762 w 4387261"/>
                <a:gd name="connsiteY45" fmla="*/ 408799 h 2594536"/>
                <a:gd name="connsiteX46" fmla="*/ 4385716 w 4387261"/>
                <a:gd name="connsiteY46" fmla="*/ 436240 h 2594536"/>
                <a:gd name="connsiteX47" fmla="*/ 4368254 w 4387261"/>
                <a:gd name="connsiteY47" fmla="*/ 655441 h 2594536"/>
                <a:gd name="connsiteX48" fmla="*/ 4329789 w 4387261"/>
                <a:gd name="connsiteY48" fmla="*/ 873274 h 2594536"/>
                <a:gd name="connsiteX49" fmla="*/ 4269517 w 4387261"/>
                <a:gd name="connsiteY49" fmla="*/ 1087245 h 2594536"/>
                <a:gd name="connsiteX50" fmla="*/ 4088297 w 4387261"/>
                <a:gd name="connsiteY50" fmla="*/ 1496839 h 2594536"/>
                <a:gd name="connsiteX51" fmla="*/ 3806168 w 4387261"/>
                <a:gd name="connsiteY51" fmla="*/ 1842057 h 2594536"/>
                <a:gd name="connsiteX52" fmla="*/ 3636375 w 4387261"/>
                <a:gd name="connsiteY52" fmla="*/ 1981995 h 2594536"/>
                <a:gd name="connsiteX53" fmla="*/ 3456605 w 4387261"/>
                <a:gd name="connsiteY53" fmla="*/ 2104230 h 2594536"/>
                <a:gd name="connsiteX54" fmla="*/ 3410817 w 4387261"/>
                <a:gd name="connsiteY54" fmla="*/ 2132797 h 2594536"/>
                <a:gd name="connsiteX55" fmla="*/ 3366397 w 4387261"/>
                <a:gd name="connsiteY55" fmla="*/ 2160076 h 2594536"/>
                <a:gd name="connsiteX56" fmla="*/ 3280294 w 4387261"/>
                <a:gd name="connsiteY56" fmla="*/ 2213911 h 2594536"/>
                <a:gd name="connsiteX57" fmla="*/ 3104386 w 4387261"/>
                <a:gd name="connsiteY57" fmla="*/ 2325443 h 2594536"/>
                <a:gd name="connsiteX58" fmla="*/ 2918419 w 4387261"/>
                <a:gd name="connsiteY58" fmla="*/ 2434319 h 2594536"/>
                <a:gd name="connsiteX59" fmla="*/ 2819843 w 4387261"/>
                <a:gd name="connsiteY59" fmla="*/ 2483406 h 2594536"/>
                <a:gd name="connsiteX60" fmla="*/ 2716680 w 4387261"/>
                <a:gd name="connsiteY60" fmla="*/ 2525090 h 2594536"/>
                <a:gd name="connsiteX61" fmla="*/ 2609654 w 4387261"/>
                <a:gd name="connsiteY61" fmla="*/ 2557037 h 2594536"/>
                <a:gd name="connsiteX62" fmla="*/ 2555095 w 4387261"/>
                <a:gd name="connsiteY62" fmla="*/ 2568946 h 2594536"/>
                <a:gd name="connsiteX63" fmla="*/ 2527735 w 4387261"/>
                <a:gd name="connsiteY63" fmla="*/ 2574177 h 2594536"/>
                <a:gd name="connsiteX64" fmla="*/ 2500295 w 4387261"/>
                <a:gd name="connsiteY64" fmla="*/ 2578522 h 2594536"/>
                <a:gd name="connsiteX65" fmla="*/ 2280450 w 4387261"/>
                <a:gd name="connsiteY65" fmla="*/ 2594536 h 2594536"/>
                <a:gd name="connsiteX66" fmla="*/ 1852106 w 4387261"/>
                <a:gd name="connsiteY66" fmla="*/ 2549875 h 2594536"/>
                <a:gd name="connsiteX67" fmla="*/ 1441707 w 4387261"/>
                <a:gd name="connsiteY67" fmla="*/ 2415650 h 2594536"/>
                <a:gd name="connsiteX68" fmla="*/ 744753 w 4387261"/>
                <a:gd name="connsiteY68" fmla="*/ 1912389 h 2594536"/>
                <a:gd name="connsiteX69" fmla="*/ 471717 w 4387261"/>
                <a:gd name="connsiteY69" fmla="*/ 1578678 h 2594536"/>
                <a:gd name="connsiteX70" fmla="*/ 254930 w 4387261"/>
                <a:gd name="connsiteY70" fmla="*/ 1205698 h 2594536"/>
                <a:gd name="connsiteX71" fmla="*/ 15852 w 4387261"/>
                <a:gd name="connsiteY71" fmla="*/ 377738 h 2594536"/>
                <a:gd name="connsiteX72" fmla="*/ 0 w 4387261"/>
                <a:gd name="connsiteY72" fmla="*/ 161283 h 259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387261" h="2594536">
                  <a:moveTo>
                    <a:pt x="2393" y="0"/>
                  </a:moveTo>
                  <a:lnTo>
                    <a:pt x="212977" y="0"/>
                  </a:lnTo>
                  <a:lnTo>
                    <a:pt x="211747" y="154553"/>
                  </a:lnTo>
                  <a:cubicBezTo>
                    <a:pt x="214071" y="220619"/>
                    <a:pt x="219281" y="286565"/>
                    <a:pt x="227489" y="352309"/>
                  </a:cubicBezTo>
                  <a:cubicBezTo>
                    <a:pt x="243986" y="483717"/>
                    <a:pt x="271587" y="613918"/>
                    <a:pt x="309247" y="741223"/>
                  </a:cubicBezTo>
                  <a:cubicBezTo>
                    <a:pt x="346746" y="868607"/>
                    <a:pt x="395270" y="992853"/>
                    <a:pt x="451519" y="1113237"/>
                  </a:cubicBezTo>
                  <a:cubicBezTo>
                    <a:pt x="562809" y="1354729"/>
                    <a:pt x="710392" y="1580207"/>
                    <a:pt x="888634" y="1778003"/>
                  </a:cubicBezTo>
                  <a:cubicBezTo>
                    <a:pt x="978036" y="1876579"/>
                    <a:pt x="1075567" y="1967913"/>
                    <a:pt x="1180339" y="2049751"/>
                  </a:cubicBezTo>
                  <a:cubicBezTo>
                    <a:pt x="1284950" y="2131751"/>
                    <a:pt x="1397126" y="2204094"/>
                    <a:pt x="1515337" y="2264607"/>
                  </a:cubicBezTo>
                  <a:cubicBezTo>
                    <a:pt x="1633468" y="2325121"/>
                    <a:pt x="1757151" y="2375496"/>
                    <a:pt x="1885662" y="2410420"/>
                  </a:cubicBezTo>
                  <a:cubicBezTo>
                    <a:pt x="2013851" y="2445344"/>
                    <a:pt x="2147110" y="2463530"/>
                    <a:pt x="2280450" y="2463450"/>
                  </a:cubicBezTo>
                  <a:cubicBezTo>
                    <a:pt x="2345953" y="2462726"/>
                    <a:pt x="2410972" y="2456288"/>
                    <a:pt x="2473740" y="2441079"/>
                  </a:cubicBezTo>
                  <a:cubicBezTo>
                    <a:pt x="2536587" y="2426111"/>
                    <a:pt x="2596698" y="2402856"/>
                    <a:pt x="2654556" y="2375013"/>
                  </a:cubicBezTo>
                  <a:cubicBezTo>
                    <a:pt x="2683445" y="2360930"/>
                    <a:pt x="2711771" y="2345319"/>
                    <a:pt x="2739694" y="2328903"/>
                  </a:cubicBezTo>
                  <a:cubicBezTo>
                    <a:pt x="2767537" y="2312246"/>
                    <a:pt x="2794977" y="2294462"/>
                    <a:pt x="2822096" y="2275954"/>
                  </a:cubicBezTo>
                  <a:cubicBezTo>
                    <a:pt x="2876172" y="2238455"/>
                    <a:pt x="2928639" y="2196771"/>
                    <a:pt x="2981347" y="2153639"/>
                  </a:cubicBezTo>
                  <a:cubicBezTo>
                    <a:pt x="3034135" y="2110507"/>
                    <a:pt x="3086924" y="2065443"/>
                    <a:pt x="3141805" y="2021265"/>
                  </a:cubicBezTo>
                  <a:cubicBezTo>
                    <a:pt x="3169164" y="1999136"/>
                    <a:pt x="3197168" y="1977248"/>
                    <a:pt x="3225574" y="1955440"/>
                  </a:cubicBezTo>
                  <a:lnTo>
                    <a:pt x="3266695" y="1923815"/>
                  </a:lnTo>
                  <a:cubicBezTo>
                    <a:pt x="3279811" y="1913435"/>
                    <a:pt x="3293250" y="1903537"/>
                    <a:pt x="3306045" y="1892834"/>
                  </a:cubicBezTo>
                  <a:cubicBezTo>
                    <a:pt x="3410173" y="1809306"/>
                    <a:pt x="3506014" y="1718696"/>
                    <a:pt x="3596865" y="1626638"/>
                  </a:cubicBezTo>
                  <a:cubicBezTo>
                    <a:pt x="3642089" y="1580368"/>
                    <a:pt x="3685784" y="1533292"/>
                    <a:pt x="3727709" y="1485091"/>
                  </a:cubicBezTo>
                  <a:cubicBezTo>
                    <a:pt x="3769635" y="1436889"/>
                    <a:pt x="3810192" y="1387802"/>
                    <a:pt x="3848335" y="1336864"/>
                  </a:cubicBezTo>
                  <a:cubicBezTo>
                    <a:pt x="3924782" y="1235391"/>
                    <a:pt x="3993101" y="1125951"/>
                    <a:pt x="4039130" y="1005729"/>
                  </a:cubicBezTo>
                  <a:cubicBezTo>
                    <a:pt x="4062145" y="945778"/>
                    <a:pt x="4079768" y="883655"/>
                    <a:pt x="4093045" y="820486"/>
                  </a:cubicBezTo>
                  <a:cubicBezTo>
                    <a:pt x="4096183" y="804633"/>
                    <a:pt x="4099805" y="788941"/>
                    <a:pt x="4102540" y="773008"/>
                  </a:cubicBezTo>
                  <a:lnTo>
                    <a:pt x="4110507" y="725128"/>
                  </a:lnTo>
                  <a:cubicBezTo>
                    <a:pt x="4114772" y="693021"/>
                    <a:pt x="4119278" y="660913"/>
                    <a:pt x="4121934" y="628483"/>
                  </a:cubicBezTo>
                  <a:cubicBezTo>
                    <a:pt x="4123463" y="612309"/>
                    <a:pt x="4124911" y="596134"/>
                    <a:pt x="4125635" y="579879"/>
                  </a:cubicBezTo>
                  <a:cubicBezTo>
                    <a:pt x="4126440" y="563624"/>
                    <a:pt x="4127728" y="547450"/>
                    <a:pt x="4128210" y="531114"/>
                  </a:cubicBezTo>
                  <a:lnTo>
                    <a:pt x="4129337" y="482188"/>
                  </a:lnTo>
                  <a:cubicBezTo>
                    <a:pt x="4129739" y="465933"/>
                    <a:pt x="4129176" y="449517"/>
                    <a:pt x="4129096" y="433182"/>
                  </a:cubicBezTo>
                  <a:lnTo>
                    <a:pt x="4128854" y="408638"/>
                  </a:lnTo>
                  <a:cubicBezTo>
                    <a:pt x="4128613" y="400672"/>
                    <a:pt x="4128130" y="392866"/>
                    <a:pt x="4127808" y="384980"/>
                  </a:cubicBezTo>
                  <a:cubicBezTo>
                    <a:pt x="4127406" y="377094"/>
                    <a:pt x="4127164" y="369208"/>
                    <a:pt x="4126601" y="361402"/>
                  </a:cubicBezTo>
                  <a:lnTo>
                    <a:pt x="4124670" y="337905"/>
                  </a:lnTo>
                  <a:cubicBezTo>
                    <a:pt x="4122175" y="306602"/>
                    <a:pt x="4117991" y="275540"/>
                    <a:pt x="4113162" y="244720"/>
                  </a:cubicBezTo>
                  <a:cubicBezTo>
                    <a:pt x="4102943" y="183040"/>
                    <a:pt x="4087834" y="122546"/>
                    <a:pt x="4068270" y="63350"/>
                  </a:cubicBezTo>
                  <a:lnTo>
                    <a:pt x="4042130" y="0"/>
                  </a:lnTo>
                  <a:lnTo>
                    <a:pt x="4342981" y="0"/>
                  </a:lnTo>
                  <a:lnTo>
                    <a:pt x="4363778" y="96966"/>
                  </a:lnTo>
                  <a:cubicBezTo>
                    <a:pt x="4370412" y="134527"/>
                    <a:pt x="4375657" y="172318"/>
                    <a:pt x="4379439" y="210199"/>
                  </a:cubicBezTo>
                  <a:cubicBezTo>
                    <a:pt x="4383061" y="248100"/>
                    <a:pt x="4385796" y="286001"/>
                    <a:pt x="4386601" y="323823"/>
                  </a:cubicBezTo>
                  <a:lnTo>
                    <a:pt x="4387245" y="352229"/>
                  </a:lnTo>
                  <a:cubicBezTo>
                    <a:pt x="4387325" y="361644"/>
                    <a:pt x="4387084" y="371139"/>
                    <a:pt x="4387084" y="380554"/>
                  </a:cubicBezTo>
                  <a:lnTo>
                    <a:pt x="4386762" y="408799"/>
                  </a:lnTo>
                  <a:lnTo>
                    <a:pt x="4385716" y="436240"/>
                  </a:lnTo>
                  <a:cubicBezTo>
                    <a:pt x="4383382" y="509307"/>
                    <a:pt x="4377588" y="582535"/>
                    <a:pt x="4368254" y="655441"/>
                  </a:cubicBezTo>
                  <a:cubicBezTo>
                    <a:pt x="4359402" y="728428"/>
                    <a:pt x="4346688" y="801253"/>
                    <a:pt x="4329789" y="873274"/>
                  </a:cubicBezTo>
                  <a:cubicBezTo>
                    <a:pt x="4312729" y="945215"/>
                    <a:pt x="4292531" y="1016592"/>
                    <a:pt x="4269517" y="1087245"/>
                  </a:cubicBezTo>
                  <a:cubicBezTo>
                    <a:pt x="4223085" y="1228310"/>
                    <a:pt x="4165308" y="1367765"/>
                    <a:pt x="4088297" y="1496839"/>
                  </a:cubicBezTo>
                  <a:cubicBezTo>
                    <a:pt x="4011448" y="1625994"/>
                    <a:pt x="3913998" y="1741309"/>
                    <a:pt x="3806168" y="1842057"/>
                  </a:cubicBezTo>
                  <a:cubicBezTo>
                    <a:pt x="3752333" y="1892673"/>
                    <a:pt x="3695038" y="1938702"/>
                    <a:pt x="3636375" y="1981995"/>
                  </a:cubicBezTo>
                  <a:cubicBezTo>
                    <a:pt x="3577471" y="2025047"/>
                    <a:pt x="3517682" y="2066006"/>
                    <a:pt x="3456605" y="2104230"/>
                  </a:cubicBezTo>
                  <a:cubicBezTo>
                    <a:pt x="3441476" y="2114047"/>
                    <a:pt x="3426107" y="2123301"/>
                    <a:pt x="3410817" y="2132797"/>
                  </a:cubicBezTo>
                  <a:lnTo>
                    <a:pt x="3366397" y="2160076"/>
                  </a:lnTo>
                  <a:cubicBezTo>
                    <a:pt x="3337669" y="2177538"/>
                    <a:pt x="3309183" y="2195644"/>
                    <a:pt x="3280294" y="2213911"/>
                  </a:cubicBezTo>
                  <a:lnTo>
                    <a:pt x="3104386" y="2325443"/>
                  </a:lnTo>
                  <a:cubicBezTo>
                    <a:pt x="3044435" y="2362862"/>
                    <a:pt x="2982715" y="2399798"/>
                    <a:pt x="2918419" y="2434319"/>
                  </a:cubicBezTo>
                  <a:cubicBezTo>
                    <a:pt x="2886231" y="2451540"/>
                    <a:pt x="2853479" y="2468197"/>
                    <a:pt x="2819843" y="2483406"/>
                  </a:cubicBezTo>
                  <a:cubicBezTo>
                    <a:pt x="2786126" y="2498535"/>
                    <a:pt x="2751765" y="2512617"/>
                    <a:pt x="2716680" y="2525090"/>
                  </a:cubicBezTo>
                  <a:cubicBezTo>
                    <a:pt x="2681514" y="2537322"/>
                    <a:pt x="2645866" y="2548185"/>
                    <a:pt x="2609654" y="2557037"/>
                  </a:cubicBezTo>
                  <a:cubicBezTo>
                    <a:pt x="2591548" y="2561221"/>
                    <a:pt x="2573362" y="2565486"/>
                    <a:pt x="2555095" y="2568946"/>
                  </a:cubicBezTo>
                  <a:lnTo>
                    <a:pt x="2527735" y="2574177"/>
                  </a:lnTo>
                  <a:lnTo>
                    <a:pt x="2500295" y="2578522"/>
                  </a:lnTo>
                  <a:cubicBezTo>
                    <a:pt x="2427067" y="2589788"/>
                    <a:pt x="2353436" y="2594536"/>
                    <a:pt x="2280450" y="2594536"/>
                  </a:cubicBezTo>
                  <a:cubicBezTo>
                    <a:pt x="2136810" y="2594134"/>
                    <a:pt x="1993170" y="2579166"/>
                    <a:pt x="1852106" y="2549875"/>
                  </a:cubicBezTo>
                  <a:cubicBezTo>
                    <a:pt x="1711122" y="2520664"/>
                    <a:pt x="1572873" y="2475923"/>
                    <a:pt x="1441707" y="2415650"/>
                  </a:cubicBezTo>
                  <a:cubicBezTo>
                    <a:pt x="1179373" y="2294542"/>
                    <a:pt x="944641" y="2119036"/>
                    <a:pt x="744753" y="1912389"/>
                  </a:cubicBezTo>
                  <a:cubicBezTo>
                    <a:pt x="644809" y="1808823"/>
                    <a:pt x="553636" y="1696889"/>
                    <a:pt x="471717" y="1578678"/>
                  </a:cubicBezTo>
                  <a:cubicBezTo>
                    <a:pt x="389878" y="1460306"/>
                    <a:pt x="316972" y="1335738"/>
                    <a:pt x="254930" y="1205698"/>
                  </a:cubicBezTo>
                  <a:cubicBezTo>
                    <a:pt x="131729" y="945295"/>
                    <a:pt x="50293" y="664937"/>
                    <a:pt x="15852" y="377738"/>
                  </a:cubicBezTo>
                  <a:cubicBezTo>
                    <a:pt x="7363" y="305959"/>
                    <a:pt x="2092" y="233656"/>
                    <a:pt x="0" y="16128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4" name="Freeform: Shape 10253">
              <a:extLst>
                <a:ext uri="{FF2B5EF4-FFF2-40B4-BE49-F238E27FC236}">
                  <a16:creationId xmlns:a16="http://schemas.microsoft.com/office/drawing/2014/main" id="{9137EFD7-7283-4FBF-AECA-050D1599D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1623" y="-12150"/>
              <a:ext cx="4328502" cy="2582465"/>
            </a:xfrm>
            <a:custGeom>
              <a:avLst/>
              <a:gdLst>
                <a:gd name="connsiteX0" fmla="*/ 1734 w 4328502"/>
                <a:gd name="connsiteY0" fmla="*/ 0 h 2582465"/>
                <a:gd name="connsiteX1" fmla="*/ 484478 w 4328502"/>
                <a:gd name="connsiteY1" fmla="*/ 0 h 2582465"/>
                <a:gd name="connsiteX2" fmla="*/ 482822 w 4328502"/>
                <a:gd name="connsiteY2" fmla="*/ 34048 h 2582465"/>
                <a:gd name="connsiteX3" fmla="*/ 628796 w 4328502"/>
                <a:gd name="connsiteY3" fmla="*/ 792561 h 2582465"/>
                <a:gd name="connsiteX4" fmla="*/ 1030826 w 4328502"/>
                <a:gd name="connsiteY4" fmla="*/ 1468513 h 2582465"/>
                <a:gd name="connsiteX5" fmla="*/ 1606511 w 4328502"/>
                <a:gd name="connsiteY5" fmla="*/ 1933149 h 2582465"/>
                <a:gd name="connsiteX6" fmla="*/ 2267816 w 4328502"/>
                <a:gd name="connsiteY6" fmla="*/ 2099643 h 2582465"/>
                <a:gd name="connsiteX7" fmla="*/ 2868689 w 4328502"/>
                <a:gd name="connsiteY7" fmla="*/ 1824756 h 2582465"/>
                <a:gd name="connsiteX8" fmla="*/ 3076705 w 4328502"/>
                <a:gd name="connsiteY8" fmla="*/ 1676851 h 2582465"/>
                <a:gd name="connsiteX9" fmla="*/ 3652712 w 4328502"/>
                <a:gd name="connsiteY9" fmla="*/ 1112593 h 2582465"/>
                <a:gd name="connsiteX10" fmla="*/ 3845680 w 4328502"/>
                <a:gd name="connsiteY10" fmla="*/ 370736 h 2582465"/>
                <a:gd name="connsiteX11" fmla="*/ 3777375 w 4328502"/>
                <a:gd name="connsiteY11" fmla="*/ 13757 h 2582465"/>
                <a:gd name="connsiteX12" fmla="*/ 3771130 w 4328502"/>
                <a:gd name="connsiteY12" fmla="*/ 0 h 2582465"/>
                <a:gd name="connsiteX13" fmla="*/ 4280386 w 4328502"/>
                <a:gd name="connsiteY13" fmla="*/ 0 h 2582465"/>
                <a:gd name="connsiteX14" fmla="*/ 4315979 w 4328502"/>
                <a:gd name="connsiteY14" fmla="*/ 179000 h 2582465"/>
                <a:gd name="connsiteX15" fmla="*/ 4328502 w 4328502"/>
                <a:gd name="connsiteY15" fmla="*/ 370736 h 2582465"/>
                <a:gd name="connsiteX16" fmla="*/ 3347729 w 4328502"/>
                <a:gd name="connsiteY16" fmla="*/ 2076387 h 2582465"/>
                <a:gd name="connsiteX17" fmla="*/ 2267816 w 4328502"/>
                <a:gd name="connsiteY17" fmla="*/ 2582465 h 2582465"/>
                <a:gd name="connsiteX18" fmla="*/ 0 w 4328502"/>
                <a:gd name="connsiteY18" fmla="*/ 34048 h 25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8502" h="2582465">
                  <a:moveTo>
                    <a:pt x="1734" y="0"/>
                  </a:moveTo>
                  <a:lnTo>
                    <a:pt x="484478" y="0"/>
                  </a:lnTo>
                  <a:lnTo>
                    <a:pt x="482822" y="34048"/>
                  </a:lnTo>
                  <a:cubicBezTo>
                    <a:pt x="482822" y="282058"/>
                    <a:pt x="533277" y="544392"/>
                    <a:pt x="628796" y="792561"/>
                  </a:cubicBezTo>
                  <a:cubicBezTo>
                    <a:pt x="723268" y="1038077"/>
                    <a:pt x="862321" y="1271844"/>
                    <a:pt x="1030826" y="1468513"/>
                  </a:cubicBezTo>
                  <a:cubicBezTo>
                    <a:pt x="1199089" y="1664942"/>
                    <a:pt x="1398173" y="1825561"/>
                    <a:pt x="1606511" y="1933149"/>
                  </a:cubicBezTo>
                  <a:cubicBezTo>
                    <a:pt x="1820482" y="2043635"/>
                    <a:pt x="2042982" y="2099643"/>
                    <a:pt x="2267816" y="2099643"/>
                  </a:cubicBezTo>
                  <a:cubicBezTo>
                    <a:pt x="2482672" y="2099643"/>
                    <a:pt x="2607321" y="2015390"/>
                    <a:pt x="2868689" y="1824756"/>
                  </a:cubicBezTo>
                  <a:cubicBezTo>
                    <a:pt x="2934111" y="1777037"/>
                    <a:pt x="3001787" y="1727709"/>
                    <a:pt x="3076705" y="1676851"/>
                  </a:cubicBezTo>
                  <a:cubicBezTo>
                    <a:pt x="3341774" y="1497000"/>
                    <a:pt x="3530236" y="1312481"/>
                    <a:pt x="3652712" y="1112593"/>
                  </a:cubicBezTo>
                  <a:cubicBezTo>
                    <a:pt x="3782591" y="900714"/>
                    <a:pt x="3845680" y="658016"/>
                    <a:pt x="3845680" y="370736"/>
                  </a:cubicBezTo>
                  <a:cubicBezTo>
                    <a:pt x="3845680" y="248462"/>
                    <a:pt x="3823726" y="132614"/>
                    <a:pt x="3777375" y="13757"/>
                  </a:cubicBezTo>
                  <a:lnTo>
                    <a:pt x="3771130" y="0"/>
                  </a:lnTo>
                  <a:lnTo>
                    <a:pt x="4280386" y="0"/>
                  </a:lnTo>
                  <a:lnTo>
                    <a:pt x="4315979" y="179000"/>
                  </a:lnTo>
                  <a:cubicBezTo>
                    <a:pt x="4324163" y="240678"/>
                    <a:pt x="4328502" y="304478"/>
                    <a:pt x="4328502" y="370736"/>
                  </a:cubicBezTo>
                  <a:cubicBezTo>
                    <a:pt x="4328502" y="1156771"/>
                    <a:pt x="3951016" y="1667114"/>
                    <a:pt x="3347729" y="2076387"/>
                  </a:cubicBezTo>
                  <a:cubicBezTo>
                    <a:pt x="2985773" y="2321982"/>
                    <a:pt x="2737522" y="2582465"/>
                    <a:pt x="2267816" y="2582465"/>
                  </a:cubicBezTo>
                  <a:cubicBezTo>
                    <a:pt x="1015295" y="2582465"/>
                    <a:pt x="0" y="1299204"/>
                    <a:pt x="0" y="3404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55" name="Freeform: Shape 10254">
              <a:extLst>
                <a:ext uri="{FF2B5EF4-FFF2-40B4-BE49-F238E27FC236}">
                  <a16:creationId xmlns:a16="http://schemas.microsoft.com/office/drawing/2014/main" id="{7B613766-6995-44A2-A21A-E0D036A1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91623" y="-12150"/>
              <a:ext cx="4328502" cy="2582465"/>
            </a:xfrm>
            <a:custGeom>
              <a:avLst/>
              <a:gdLst>
                <a:gd name="connsiteX0" fmla="*/ 1734 w 4328502"/>
                <a:gd name="connsiteY0" fmla="*/ 0 h 2582465"/>
                <a:gd name="connsiteX1" fmla="*/ 404018 w 4328502"/>
                <a:gd name="connsiteY1" fmla="*/ 0 h 2582465"/>
                <a:gd name="connsiteX2" fmla="*/ 402352 w 4328502"/>
                <a:gd name="connsiteY2" fmla="*/ 34048 h 2582465"/>
                <a:gd name="connsiteX3" fmla="*/ 553717 w 4328502"/>
                <a:gd name="connsiteY3" fmla="*/ 821451 h 2582465"/>
                <a:gd name="connsiteX4" fmla="*/ 969749 w 4328502"/>
                <a:gd name="connsiteY4" fmla="*/ 1520900 h 2582465"/>
                <a:gd name="connsiteX5" fmla="*/ 1569655 w 4328502"/>
                <a:gd name="connsiteY5" fmla="*/ 2004688 h 2582465"/>
                <a:gd name="connsiteX6" fmla="*/ 2267816 w 4328502"/>
                <a:gd name="connsiteY6" fmla="*/ 2180113 h 2582465"/>
                <a:gd name="connsiteX7" fmla="*/ 2916086 w 4328502"/>
                <a:gd name="connsiteY7" fmla="*/ 1889776 h 2582465"/>
                <a:gd name="connsiteX8" fmla="*/ 3121849 w 4328502"/>
                <a:gd name="connsiteY8" fmla="*/ 1743481 h 2582465"/>
                <a:gd name="connsiteX9" fmla="*/ 3926150 w 4328502"/>
                <a:gd name="connsiteY9" fmla="*/ 370736 h 2582465"/>
                <a:gd name="connsiteX10" fmla="*/ 3890864 w 4328502"/>
                <a:gd name="connsiteY10" fmla="*/ 101186 h 2582465"/>
                <a:gd name="connsiteX11" fmla="*/ 3856896 w 4328502"/>
                <a:gd name="connsiteY11" fmla="*/ 0 h 2582465"/>
                <a:gd name="connsiteX12" fmla="*/ 4280386 w 4328502"/>
                <a:gd name="connsiteY12" fmla="*/ 0 h 2582465"/>
                <a:gd name="connsiteX13" fmla="*/ 4315979 w 4328502"/>
                <a:gd name="connsiteY13" fmla="*/ 179000 h 2582465"/>
                <a:gd name="connsiteX14" fmla="*/ 4328502 w 4328502"/>
                <a:gd name="connsiteY14" fmla="*/ 370736 h 2582465"/>
                <a:gd name="connsiteX15" fmla="*/ 3347729 w 4328502"/>
                <a:gd name="connsiteY15" fmla="*/ 2076387 h 2582465"/>
                <a:gd name="connsiteX16" fmla="*/ 2267816 w 4328502"/>
                <a:gd name="connsiteY16" fmla="*/ 2582465 h 2582465"/>
                <a:gd name="connsiteX17" fmla="*/ 0 w 4328502"/>
                <a:gd name="connsiteY17" fmla="*/ 34048 h 25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28502" h="2582465">
                  <a:moveTo>
                    <a:pt x="1734" y="0"/>
                  </a:moveTo>
                  <a:lnTo>
                    <a:pt x="404018" y="0"/>
                  </a:lnTo>
                  <a:lnTo>
                    <a:pt x="402352" y="34048"/>
                  </a:lnTo>
                  <a:cubicBezTo>
                    <a:pt x="402352" y="295496"/>
                    <a:pt x="453209" y="560486"/>
                    <a:pt x="553717" y="821451"/>
                  </a:cubicBezTo>
                  <a:cubicBezTo>
                    <a:pt x="651408" y="1075496"/>
                    <a:pt x="795289" y="1317310"/>
                    <a:pt x="969749" y="1520900"/>
                  </a:cubicBezTo>
                  <a:cubicBezTo>
                    <a:pt x="1147186" y="1728030"/>
                    <a:pt x="1349086" y="1890822"/>
                    <a:pt x="1569655" y="2004688"/>
                  </a:cubicBezTo>
                  <a:cubicBezTo>
                    <a:pt x="1795133" y="2121048"/>
                    <a:pt x="2030026" y="2180113"/>
                    <a:pt x="2267816" y="2180113"/>
                  </a:cubicBezTo>
                  <a:cubicBezTo>
                    <a:pt x="2507377" y="2180113"/>
                    <a:pt x="2647234" y="2085882"/>
                    <a:pt x="2916086" y="1889776"/>
                  </a:cubicBezTo>
                  <a:cubicBezTo>
                    <a:pt x="2980945" y="1842459"/>
                    <a:pt x="3048057" y="1793533"/>
                    <a:pt x="3121849" y="1743481"/>
                  </a:cubicBezTo>
                  <a:cubicBezTo>
                    <a:pt x="3685624" y="1361005"/>
                    <a:pt x="3926150" y="950445"/>
                    <a:pt x="3926150" y="370736"/>
                  </a:cubicBezTo>
                  <a:cubicBezTo>
                    <a:pt x="3926150" y="275620"/>
                    <a:pt x="3913903" y="186836"/>
                    <a:pt x="3890864" y="101186"/>
                  </a:cubicBezTo>
                  <a:lnTo>
                    <a:pt x="3856896" y="0"/>
                  </a:lnTo>
                  <a:lnTo>
                    <a:pt x="4280386" y="0"/>
                  </a:lnTo>
                  <a:lnTo>
                    <a:pt x="4315979" y="179000"/>
                  </a:lnTo>
                  <a:cubicBezTo>
                    <a:pt x="4324163" y="240678"/>
                    <a:pt x="4328502" y="304478"/>
                    <a:pt x="4328502" y="370736"/>
                  </a:cubicBezTo>
                  <a:cubicBezTo>
                    <a:pt x="4328502" y="1156771"/>
                    <a:pt x="3951016" y="1667114"/>
                    <a:pt x="3347729" y="2076387"/>
                  </a:cubicBezTo>
                  <a:cubicBezTo>
                    <a:pt x="2985773" y="2321982"/>
                    <a:pt x="2737522" y="2582465"/>
                    <a:pt x="2267816" y="2582465"/>
                  </a:cubicBezTo>
                  <a:cubicBezTo>
                    <a:pt x="1015295" y="2582465"/>
                    <a:pt x="0" y="1299204"/>
                    <a:pt x="0" y="3404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256" name="Freeform: Shape 10255">
              <a:extLst>
                <a:ext uri="{FF2B5EF4-FFF2-40B4-BE49-F238E27FC236}">
                  <a16:creationId xmlns:a16="http://schemas.microsoft.com/office/drawing/2014/main" id="{FA521023-D344-46F0-A210-55310BCAC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6372" y="-12149"/>
              <a:ext cx="4619000" cy="2609159"/>
            </a:xfrm>
            <a:custGeom>
              <a:avLst/>
              <a:gdLst>
                <a:gd name="connsiteX0" fmla="*/ 22456 w 4619000"/>
                <a:gd name="connsiteY0" fmla="*/ 0 h 2614653"/>
                <a:gd name="connsiteX1" fmla="*/ 147678 w 4619000"/>
                <a:gd name="connsiteY1" fmla="*/ 0 h 2614653"/>
                <a:gd name="connsiteX2" fmla="*/ 145973 w 4619000"/>
                <a:gd name="connsiteY2" fmla="*/ 79675 h 2614653"/>
                <a:gd name="connsiteX3" fmla="*/ 170195 w 4619000"/>
                <a:gd name="connsiteY3" fmla="*/ 405339 h 2614653"/>
                <a:gd name="connsiteX4" fmla="*/ 210108 w 4619000"/>
                <a:gd name="connsiteY4" fmla="*/ 609814 h 2614653"/>
                <a:gd name="connsiteX5" fmla="*/ 267242 w 4619000"/>
                <a:gd name="connsiteY5" fmla="*/ 810587 h 2614653"/>
                <a:gd name="connsiteX6" fmla="*/ 340148 w 4619000"/>
                <a:gd name="connsiteY6" fmla="*/ 1006533 h 2614653"/>
                <a:gd name="connsiteX7" fmla="*/ 428344 w 4619000"/>
                <a:gd name="connsiteY7" fmla="*/ 1196765 h 2614653"/>
                <a:gd name="connsiteX8" fmla="*/ 644970 w 4619000"/>
                <a:gd name="connsiteY8" fmla="*/ 1557594 h 2614653"/>
                <a:gd name="connsiteX9" fmla="*/ 707335 w 4619000"/>
                <a:gd name="connsiteY9" fmla="*/ 1642893 h 2614653"/>
                <a:gd name="connsiteX10" fmla="*/ 707496 w 4619000"/>
                <a:gd name="connsiteY10" fmla="*/ 1643054 h 2614653"/>
                <a:gd name="connsiteX11" fmla="*/ 707657 w 4619000"/>
                <a:gd name="connsiteY11" fmla="*/ 1643214 h 2614653"/>
                <a:gd name="connsiteX12" fmla="*/ 734453 w 4619000"/>
                <a:gd name="connsiteY12" fmla="*/ 1678219 h 2614653"/>
                <a:gd name="connsiteX13" fmla="*/ 740006 w 4619000"/>
                <a:gd name="connsiteY13" fmla="*/ 1685301 h 2614653"/>
                <a:gd name="connsiteX14" fmla="*/ 772757 w 4619000"/>
                <a:gd name="connsiteY14" fmla="*/ 1726340 h 2614653"/>
                <a:gd name="connsiteX15" fmla="*/ 912937 w 4619000"/>
                <a:gd name="connsiteY15" fmla="*/ 1886074 h 2614653"/>
                <a:gd name="connsiteX16" fmla="*/ 1230392 w 4619000"/>
                <a:gd name="connsiteY16" fmla="*/ 2170617 h 2614653"/>
                <a:gd name="connsiteX17" fmla="*/ 1407025 w 4619000"/>
                <a:gd name="connsiteY17" fmla="*/ 2291725 h 2614653"/>
                <a:gd name="connsiteX18" fmla="*/ 1595567 w 4619000"/>
                <a:gd name="connsiteY18" fmla="*/ 2394808 h 2614653"/>
                <a:gd name="connsiteX19" fmla="*/ 1595808 w 4619000"/>
                <a:gd name="connsiteY19" fmla="*/ 2394888 h 2614653"/>
                <a:gd name="connsiteX20" fmla="*/ 1596050 w 4619000"/>
                <a:gd name="connsiteY20" fmla="*/ 2394969 h 2614653"/>
                <a:gd name="connsiteX21" fmla="*/ 1644493 w 4619000"/>
                <a:gd name="connsiteY21" fmla="*/ 2417581 h 2614653"/>
                <a:gd name="connsiteX22" fmla="*/ 1669036 w 4619000"/>
                <a:gd name="connsiteY22" fmla="*/ 2428686 h 2614653"/>
                <a:gd name="connsiteX23" fmla="*/ 1693660 w 4619000"/>
                <a:gd name="connsiteY23" fmla="*/ 2439147 h 2614653"/>
                <a:gd name="connsiteX24" fmla="*/ 1697523 w 4619000"/>
                <a:gd name="connsiteY24" fmla="*/ 2440756 h 2614653"/>
                <a:gd name="connsiteX25" fmla="*/ 1743310 w 4619000"/>
                <a:gd name="connsiteY25" fmla="*/ 2459104 h 2614653"/>
                <a:gd name="connsiteX26" fmla="*/ 1761899 w 4619000"/>
                <a:gd name="connsiteY26" fmla="*/ 2466185 h 2614653"/>
                <a:gd name="connsiteX27" fmla="*/ 1793685 w 4619000"/>
                <a:gd name="connsiteY27" fmla="*/ 2477934 h 2614653"/>
                <a:gd name="connsiteX28" fmla="*/ 1794007 w 4619000"/>
                <a:gd name="connsiteY28" fmla="*/ 2478014 h 2614653"/>
                <a:gd name="connsiteX29" fmla="*/ 1794329 w 4619000"/>
                <a:gd name="connsiteY29" fmla="*/ 2478175 h 2614653"/>
                <a:gd name="connsiteX30" fmla="*/ 2000977 w 4619000"/>
                <a:gd name="connsiteY30" fmla="*/ 2539413 h 2614653"/>
                <a:gd name="connsiteX31" fmla="*/ 2429240 w 4619000"/>
                <a:gd name="connsiteY31" fmla="*/ 2588983 h 2614653"/>
                <a:gd name="connsiteX32" fmla="*/ 2640394 w 4619000"/>
                <a:gd name="connsiteY32" fmla="*/ 2568383 h 2614653"/>
                <a:gd name="connsiteX33" fmla="*/ 2842214 w 4619000"/>
                <a:gd name="connsiteY33" fmla="*/ 2505535 h 2614653"/>
                <a:gd name="connsiteX34" fmla="*/ 2842536 w 4619000"/>
                <a:gd name="connsiteY34" fmla="*/ 2505374 h 2614653"/>
                <a:gd name="connsiteX35" fmla="*/ 2842858 w 4619000"/>
                <a:gd name="connsiteY35" fmla="*/ 2505213 h 2614653"/>
                <a:gd name="connsiteX36" fmla="*/ 2876977 w 4619000"/>
                <a:gd name="connsiteY36" fmla="*/ 2490004 h 2614653"/>
                <a:gd name="connsiteX37" fmla="*/ 2890818 w 4619000"/>
                <a:gd name="connsiteY37" fmla="*/ 2483647 h 2614653"/>
                <a:gd name="connsiteX38" fmla="*/ 2902486 w 4619000"/>
                <a:gd name="connsiteY38" fmla="*/ 2477853 h 2614653"/>
                <a:gd name="connsiteX39" fmla="*/ 2937732 w 4619000"/>
                <a:gd name="connsiteY39" fmla="*/ 2459667 h 2614653"/>
                <a:gd name="connsiteX40" fmla="*/ 2938054 w 4619000"/>
                <a:gd name="connsiteY40" fmla="*/ 2459506 h 2614653"/>
                <a:gd name="connsiteX41" fmla="*/ 2938376 w 4619000"/>
                <a:gd name="connsiteY41" fmla="*/ 2459345 h 2614653"/>
                <a:gd name="connsiteX42" fmla="*/ 3030515 w 4619000"/>
                <a:gd name="connsiteY42" fmla="*/ 2405430 h 2614653"/>
                <a:gd name="connsiteX43" fmla="*/ 3119917 w 4619000"/>
                <a:gd name="connsiteY43" fmla="*/ 2345640 h 2614653"/>
                <a:gd name="connsiteX44" fmla="*/ 3207630 w 4619000"/>
                <a:gd name="connsiteY44" fmla="*/ 2281023 h 2614653"/>
                <a:gd name="connsiteX45" fmla="*/ 3313046 w 4619000"/>
                <a:gd name="connsiteY45" fmla="*/ 2199506 h 2614653"/>
                <a:gd name="connsiteX46" fmla="*/ 3382170 w 4619000"/>
                <a:gd name="connsiteY46" fmla="*/ 2145591 h 2614653"/>
                <a:gd name="connsiteX47" fmla="*/ 3471251 w 4619000"/>
                <a:gd name="connsiteY47" fmla="*/ 2077433 h 2614653"/>
                <a:gd name="connsiteX48" fmla="*/ 3518568 w 4619000"/>
                <a:gd name="connsiteY48" fmla="*/ 2042589 h 2614653"/>
                <a:gd name="connsiteX49" fmla="*/ 3561056 w 4619000"/>
                <a:gd name="connsiteY49" fmla="*/ 2011366 h 2614653"/>
                <a:gd name="connsiteX50" fmla="*/ 3561217 w 4619000"/>
                <a:gd name="connsiteY50" fmla="*/ 2011206 h 2614653"/>
                <a:gd name="connsiteX51" fmla="*/ 3561378 w 4619000"/>
                <a:gd name="connsiteY51" fmla="*/ 2011045 h 2614653"/>
                <a:gd name="connsiteX52" fmla="*/ 3633399 w 4619000"/>
                <a:gd name="connsiteY52" fmla="*/ 1956405 h 2614653"/>
                <a:gd name="connsiteX53" fmla="*/ 3646998 w 4619000"/>
                <a:gd name="connsiteY53" fmla="*/ 1945864 h 2614653"/>
                <a:gd name="connsiteX54" fmla="*/ 3653597 w 4619000"/>
                <a:gd name="connsiteY54" fmla="*/ 1940553 h 2614653"/>
                <a:gd name="connsiteX55" fmla="*/ 3729883 w 4619000"/>
                <a:gd name="connsiteY55" fmla="*/ 1877625 h 2614653"/>
                <a:gd name="connsiteX56" fmla="*/ 3885835 w 4619000"/>
                <a:gd name="connsiteY56" fmla="*/ 1733261 h 2614653"/>
                <a:gd name="connsiteX57" fmla="*/ 4145190 w 4619000"/>
                <a:gd name="connsiteY57" fmla="*/ 1410333 h 2614653"/>
                <a:gd name="connsiteX58" fmla="*/ 4242318 w 4619000"/>
                <a:gd name="connsiteY58" fmla="*/ 1232494 h 2614653"/>
                <a:gd name="connsiteX59" fmla="*/ 4242399 w 4619000"/>
                <a:gd name="connsiteY59" fmla="*/ 1232333 h 2614653"/>
                <a:gd name="connsiteX60" fmla="*/ 4242480 w 4619000"/>
                <a:gd name="connsiteY60" fmla="*/ 1232172 h 2614653"/>
                <a:gd name="connsiteX61" fmla="*/ 4315868 w 4619000"/>
                <a:gd name="connsiteY61" fmla="*/ 1044434 h 2614653"/>
                <a:gd name="connsiteX62" fmla="*/ 4366645 w 4619000"/>
                <a:gd name="connsiteY62" fmla="*/ 848408 h 2614653"/>
                <a:gd name="connsiteX63" fmla="*/ 4383383 w 4619000"/>
                <a:gd name="connsiteY63" fmla="*/ 748947 h 2614653"/>
                <a:gd name="connsiteX64" fmla="*/ 4394729 w 4619000"/>
                <a:gd name="connsiteY64" fmla="*/ 649083 h 2614653"/>
                <a:gd name="connsiteX65" fmla="*/ 4403742 w 4619000"/>
                <a:gd name="connsiteY65" fmla="*/ 442355 h 2614653"/>
                <a:gd name="connsiteX66" fmla="*/ 4403742 w 4619000"/>
                <a:gd name="connsiteY66" fmla="*/ 431974 h 2614653"/>
                <a:gd name="connsiteX67" fmla="*/ 4403823 w 4619000"/>
                <a:gd name="connsiteY67" fmla="*/ 418294 h 2614653"/>
                <a:gd name="connsiteX68" fmla="*/ 4403420 w 4619000"/>
                <a:gd name="connsiteY68" fmla="*/ 391659 h 2614653"/>
                <a:gd name="connsiteX69" fmla="*/ 4403420 w 4619000"/>
                <a:gd name="connsiteY69" fmla="*/ 391417 h 2614653"/>
                <a:gd name="connsiteX70" fmla="*/ 4403420 w 4619000"/>
                <a:gd name="connsiteY70" fmla="*/ 391176 h 2614653"/>
                <a:gd name="connsiteX71" fmla="*/ 4402776 w 4619000"/>
                <a:gd name="connsiteY71" fmla="*/ 366149 h 2614653"/>
                <a:gd name="connsiteX72" fmla="*/ 4401489 w 4619000"/>
                <a:gd name="connsiteY72" fmla="*/ 340962 h 2614653"/>
                <a:gd name="connsiteX73" fmla="*/ 4392879 w 4619000"/>
                <a:gd name="connsiteY73" fmla="*/ 242306 h 2614653"/>
                <a:gd name="connsiteX74" fmla="*/ 4355219 w 4619000"/>
                <a:gd name="connsiteY74" fmla="*/ 50233 h 2614653"/>
                <a:gd name="connsiteX75" fmla="*/ 4337863 w 4619000"/>
                <a:gd name="connsiteY75" fmla="*/ 0 h 2614653"/>
                <a:gd name="connsiteX76" fmla="*/ 4596545 w 4619000"/>
                <a:gd name="connsiteY76" fmla="*/ 0 h 2614653"/>
                <a:gd name="connsiteX77" fmla="*/ 4607077 w 4619000"/>
                <a:gd name="connsiteY77" fmla="*/ 69014 h 2614653"/>
                <a:gd name="connsiteX78" fmla="*/ 4619000 w 4619000"/>
                <a:gd name="connsiteY78" fmla="*/ 305153 h 2614653"/>
                <a:gd name="connsiteX79" fmla="*/ 2309500 w 4619000"/>
                <a:gd name="connsiteY79" fmla="*/ 2614653 h 2614653"/>
                <a:gd name="connsiteX80" fmla="*/ 0 w 4619000"/>
                <a:gd name="connsiteY80" fmla="*/ 305153 h 2614653"/>
                <a:gd name="connsiteX81" fmla="*/ 11923 w 4619000"/>
                <a:gd name="connsiteY81" fmla="*/ 69014 h 26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19000" h="2614653">
                  <a:moveTo>
                    <a:pt x="22456" y="0"/>
                  </a:moveTo>
                  <a:lnTo>
                    <a:pt x="147678" y="0"/>
                  </a:lnTo>
                  <a:lnTo>
                    <a:pt x="145973" y="79675"/>
                  </a:lnTo>
                  <a:cubicBezTo>
                    <a:pt x="145973" y="186942"/>
                    <a:pt x="154101" y="296623"/>
                    <a:pt x="170195" y="405339"/>
                  </a:cubicBezTo>
                  <a:cubicBezTo>
                    <a:pt x="181058" y="476072"/>
                    <a:pt x="194497" y="544874"/>
                    <a:pt x="210108" y="609814"/>
                  </a:cubicBezTo>
                  <a:cubicBezTo>
                    <a:pt x="227168" y="679662"/>
                    <a:pt x="246400" y="747257"/>
                    <a:pt x="267242" y="810587"/>
                  </a:cubicBezTo>
                  <a:cubicBezTo>
                    <a:pt x="288969" y="876814"/>
                    <a:pt x="313513" y="942720"/>
                    <a:pt x="340148" y="1006533"/>
                  </a:cubicBezTo>
                  <a:cubicBezTo>
                    <a:pt x="367025" y="1070587"/>
                    <a:pt x="396719" y="1134561"/>
                    <a:pt x="428344" y="1196765"/>
                  </a:cubicBezTo>
                  <a:cubicBezTo>
                    <a:pt x="491996" y="1321816"/>
                    <a:pt x="564822" y="1443246"/>
                    <a:pt x="644970" y="1557594"/>
                  </a:cubicBezTo>
                  <a:cubicBezTo>
                    <a:pt x="661628" y="1581172"/>
                    <a:pt x="683757" y="1612153"/>
                    <a:pt x="707335" y="1642893"/>
                  </a:cubicBezTo>
                  <a:lnTo>
                    <a:pt x="707496" y="1643054"/>
                  </a:lnTo>
                  <a:lnTo>
                    <a:pt x="707657" y="1643214"/>
                  </a:lnTo>
                  <a:cubicBezTo>
                    <a:pt x="716347" y="1654963"/>
                    <a:pt x="725521" y="1666792"/>
                    <a:pt x="734453" y="1678219"/>
                  </a:cubicBezTo>
                  <a:lnTo>
                    <a:pt x="740006" y="1685301"/>
                  </a:lnTo>
                  <a:cubicBezTo>
                    <a:pt x="751352" y="1700188"/>
                    <a:pt x="762940" y="1714350"/>
                    <a:pt x="772757" y="1726340"/>
                  </a:cubicBezTo>
                  <a:cubicBezTo>
                    <a:pt x="821522" y="1785889"/>
                    <a:pt x="867390" y="1838114"/>
                    <a:pt x="912937" y="1886074"/>
                  </a:cubicBezTo>
                  <a:cubicBezTo>
                    <a:pt x="1011432" y="1990525"/>
                    <a:pt x="1118217" y="2086204"/>
                    <a:pt x="1230392" y="2170617"/>
                  </a:cubicBezTo>
                  <a:cubicBezTo>
                    <a:pt x="1288492" y="2214313"/>
                    <a:pt x="1347959" y="2255111"/>
                    <a:pt x="1407025" y="2291725"/>
                  </a:cubicBezTo>
                  <a:cubicBezTo>
                    <a:pt x="1474700" y="2332765"/>
                    <a:pt x="1536341" y="2366482"/>
                    <a:pt x="1595567" y="2394808"/>
                  </a:cubicBezTo>
                  <a:lnTo>
                    <a:pt x="1595808" y="2394888"/>
                  </a:lnTo>
                  <a:lnTo>
                    <a:pt x="1596050" y="2394969"/>
                  </a:lnTo>
                  <a:cubicBezTo>
                    <a:pt x="1612868" y="2403338"/>
                    <a:pt x="1629928" y="2411063"/>
                    <a:pt x="1644493" y="2417581"/>
                  </a:cubicBezTo>
                  <a:lnTo>
                    <a:pt x="1669036" y="2428686"/>
                  </a:lnTo>
                  <a:lnTo>
                    <a:pt x="1693660" y="2439147"/>
                  </a:lnTo>
                  <a:lnTo>
                    <a:pt x="1697523" y="2440756"/>
                  </a:lnTo>
                  <a:cubicBezTo>
                    <a:pt x="1713214" y="2447275"/>
                    <a:pt x="1728102" y="2453471"/>
                    <a:pt x="1743310" y="2459104"/>
                  </a:cubicBezTo>
                  <a:cubicBezTo>
                    <a:pt x="1749507" y="2461437"/>
                    <a:pt x="1755703" y="2463771"/>
                    <a:pt x="1761899" y="2466185"/>
                  </a:cubicBezTo>
                  <a:cubicBezTo>
                    <a:pt x="1772843" y="2470450"/>
                    <a:pt x="1783224" y="2474393"/>
                    <a:pt x="1793685" y="2477934"/>
                  </a:cubicBezTo>
                  <a:lnTo>
                    <a:pt x="1794007" y="2478014"/>
                  </a:lnTo>
                  <a:lnTo>
                    <a:pt x="1794329" y="2478175"/>
                  </a:lnTo>
                  <a:cubicBezTo>
                    <a:pt x="1863131" y="2503041"/>
                    <a:pt x="1932657" y="2523641"/>
                    <a:pt x="2000977" y="2539413"/>
                  </a:cubicBezTo>
                  <a:cubicBezTo>
                    <a:pt x="2141639" y="2572326"/>
                    <a:pt x="2285761" y="2589063"/>
                    <a:pt x="2429240" y="2588983"/>
                  </a:cubicBezTo>
                  <a:cubicBezTo>
                    <a:pt x="2501824" y="2588500"/>
                    <a:pt x="2573041" y="2581580"/>
                    <a:pt x="2640394" y="2568383"/>
                  </a:cubicBezTo>
                  <a:cubicBezTo>
                    <a:pt x="2711691" y="2553656"/>
                    <a:pt x="2779608" y="2532573"/>
                    <a:pt x="2842214" y="2505535"/>
                  </a:cubicBezTo>
                  <a:lnTo>
                    <a:pt x="2842536" y="2505374"/>
                  </a:lnTo>
                  <a:lnTo>
                    <a:pt x="2842858" y="2505213"/>
                  </a:lnTo>
                  <a:cubicBezTo>
                    <a:pt x="2854124" y="2500626"/>
                    <a:pt x="2865229" y="2495476"/>
                    <a:pt x="2876977" y="2490004"/>
                  </a:cubicBezTo>
                  <a:cubicBezTo>
                    <a:pt x="2881564" y="2487912"/>
                    <a:pt x="2886151" y="2485739"/>
                    <a:pt x="2890818" y="2483647"/>
                  </a:cubicBezTo>
                  <a:cubicBezTo>
                    <a:pt x="2894761" y="2481716"/>
                    <a:pt x="2898624" y="2479785"/>
                    <a:pt x="2902486" y="2477853"/>
                  </a:cubicBezTo>
                  <a:cubicBezTo>
                    <a:pt x="2914718" y="2471738"/>
                    <a:pt x="2926306" y="2465944"/>
                    <a:pt x="2937732" y="2459667"/>
                  </a:cubicBezTo>
                  <a:lnTo>
                    <a:pt x="2938054" y="2459506"/>
                  </a:lnTo>
                  <a:lnTo>
                    <a:pt x="2938376" y="2459345"/>
                  </a:lnTo>
                  <a:cubicBezTo>
                    <a:pt x="2965817" y="2444941"/>
                    <a:pt x="2994223" y="2428364"/>
                    <a:pt x="3030515" y="2405430"/>
                  </a:cubicBezTo>
                  <a:cubicBezTo>
                    <a:pt x="3059082" y="2387566"/>
                    <a:pt x="3087005" y="2368494"/>
                    <a:pt x="3119917" y="2345640"/>
                  </a:cubicBezTo>
                  <a:cubicBezTo>
                    <a:pt x="3150174" y="2324155"/>
                    <a:pt x="3179787" y="2301945"/>
                    <a:pt x="3207630" y="2281023"/>
                  </a:cubicBezTo>
                  <a:cubicBezTo>
                    <a:pt x="3242957" y="2254387"/>
                    <a:pt x="3278605" y="2226464"/>
                    <a:pt x="3313046" y="2199506"/>
                  </a:cubicBezTo>
                  <a:cubicBezTo>
                    <a:pt x="3335658" y="2181803"/>
                    <a:pt x="3358995" y="2163456"/>
                    <a:pt x="3382170" y="2145591"/>
                  </a:cubicBezTo>
                  <a:cubicBezTo>
                    <a:pt x="3406392" y="2126842"/>
                    <a:pt x="3438339" y="2102137"/>
                    <a:pt x="3471251" y="2077433"/>
                  </a:cubicBezTo>
                  <a:cubicBezTo>
                    <a:pt x="3486782" y="2065684"/>
                    <a:pt x="3502956" y="2053935"/>
                    <a:pt x="3518568" y="2042589"/>
                  </a:cubicBezTo>
                  <a:cubicBezTo>
                    <a:pt x="3533374" y="2031806"/>
                    <a:pt x="3547456" y="2021586"/>
                    <a:pt x="3561056" y="2011366"/>
                  </a:cubicBezTo>
                  <a:lnTo>
                    <a:pt x="3561217" y="2011206"/>
                  </a:lnTo>
                  <a:lnTo>
                    <a:pt x="3561378" y="2011045"/>
                  </a:lnTo>
                  <a:cubicBezTo>
                    <a:pt x="3585599" y="1993422"/>
                    <a:pt x="3609902" y="1974592"/>
                    <a:pt x="3633399" y="1956405"/>
                  </a:cubicBezTo>
                  <a:lnTo>
                    <a:pt x="3646998" y="1945864"/>
                  </a:lnTo>
                  <a:lnTo>
                    <a:pt x="3653597" y="1940553"/>
                  </a:lnTo>
                  <a:cubicBezTo>
                    <a:pt x="3678865" y="1920113"/>
                    <a:pt x="3705018" y="1899110"/>
                    <a:pt x="3729883" y="1877625"/>
                  </a:cubicBezTo>
                  <a:cubicBezTo>
                    <a:pt x="3785247" y="1830389"/>
                    <a:pt x="3837713" y="1781785"/>
                    <a:pt x="3885835" y="1733261"/>
                  </a:cubicBezTo>
                  <a:cubicBezTo>
                    <a:pt x="3987790" y="1629937"/>
                    <a:pt x="4075101" y="1521221"/>
                    <a:pt x="4145190" y="1410333"/>
                  </a:cubicBezTo>
                  <a:cubicBezTo>
                    <a:pt x="4184541" y="1347566"/>
                    <a:pt x="4216327" y="1289467"/>
                    <a:pt x="4242318" y="1232494"/>
                  </a:cubicBezTo>
                  <a:lnTo>
                    <a:pt x="4242399" y="1232333"/>
                  </a:lnTo>
                  <a:lnTo>
                    <a:pt x="4242480" y="1232172"/>
                  </a:lnTo>
                  <a:cubicBezTo>
                    <a:pt x="4269759" y="1174233"/>
                    <a:pt x="4294463" y="1111064"/>
                    <a:pt x="4315868" y="1044434"/>
                  </a:cubicBezTo>
                  <a:cubicBezTo>
                    <a:pt x="4335584" y="983116"/>
                    <a:pt x="4352724" y="917130"/>
                    <a:pt x="4366645" y="848408"/>
                  </a:cubicBezTo>
                  <a:cubicBezTo>
                    <a:pt x="4372922" y="816784"/>
                    <a:pt x="4378555" y="783228"/>
                    <a:pt x="4383383" y="748947"/>
                  </a:cubicBezTo>
                  <a:cubicBezTo>
                    <a:pt x="4387890" y="716759"/>
                    <a:pt x="4391671" y="683122"/>
                    <a:pt x="4394729" y="649083"/>
                  </a:cubicBezTo>
                  <a:cubicBezTo>
                    <a:pt x="4400684" y="583983"/>
                    <a:pt x="4403581" y="516388"/>
                    <a:pt x="4403742" y="442355"/>
                  </a:cubicBezTo>
                  <a:lnTo>
                    <a:pt x="4403742" y="431974"/>
                  </a:lnTo>
                  <a:cubicBezTo>
                    <a:pt x="4403823" y="427387"/>
                    <a:pt x="4403823" y="422881"/>
                    <a:pt x="4403823" y="418294"/>
                  </a:cubicBezTo>
                  <a:cubicBezTo>
                    <a:pt x="4403823" y="407270"/>
                    <a:pt x="4403742" y="399062"/>
                    <a:pt x="4403420" y="391659"/>
                  </a:cubicBezTo>
                  <a:lnTo>
                    <a:pt x="4403420" y="391417"/>
                  </a:lnTo>
                  <a:lnTo>
                    <a:pt x="4403420" y="391176"/>
                  </a:lnTo>
                  <a:lnTo>
                    <a:pt x="4402776" y="366149"/>
                  </a:lnTo>
                  <a:lnTo>
                    <a:pt x="4401489" y="340962"/>
                  </a:lnTo>
                  <a:cubicBezTo>
                    <a:pt x="4400201" y="312315"/>
                    <a:pt x="4397546" y="281817"/>
                    <a:pt x="4392879" y="242306"/>
                  </a:cubicBezTo>
                  <a:cubicBezTo>
                    <a:pt x="4385033" y="178131"/>
                    <a:pt x="4372439" y="113955"/>
                    <a:pt x="4355219" y="50233"/>
                  </a:cubicBezTo>
                  <a:lnTo>
                    <a:pt x="4337863" y="0"/>
                  </a:lnTo>
                  <a:lnTo>
                    <a:pt x="4596545" y="0"/>
                  </a:lnTo>
                  <a:lnTo>
                    <a:pt x="4607077" y="69014"/>
                  </a:lnTo>
                  <a:cubicBezTo>
                    <a:pt x="4614961" y="146655"/>
                    <a:pt x="4619000" y="225432"/>
                    <a:pt x="4619000" y="305153"/>
                  </a:cubicBezTo>
                  <a:cubicBezTo>
                    <a:pt x="4619000" y="1580689"/>
                    <a:pt x="3585036" y="2614653"/>
                    <a:pt x="2309500" y="2614653"/>
                  </a:cubicBezTo>
                  <a:cubicBezTo>
                    <a:pt x="1033964" y="2614653"/>
                    <a:pt x="0" y="1580689"/>
                    <a:pt x="0" y="305153"/>
                  </a:cubicBezTo>
                  <a:cubicBezTo>
                    <a:pt x="0" y="225432"/>
                    <a:pt x="4039" y="146655"/>
                    <a:pt x="11923" y="6901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258" name="Group 10257">
            <a:extLst>
              <a:ext uri="{FF2B5EF4-FFF2-40B4-BE49-F238E27FC236}">
                <a16:creationId xmlns:a16="http://schemas.microsoft.com/office/drawing/2014/main" id="{36352218-10DD-425E-846C-2766AF166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257008"/>
            <a:ext cx="5409237" cy="4597224"/>
            <a:chOff x="0" y="2317967"/>
            <a:chExt cx="5635126" cy="4536263"/>
          </a:xfrm>
        </p:grpSpPr>
        <p:sp>
          <p:nvSpPr>
            <p:cNvPr id="10259" name="Freeform: Shape 10258">
              <a:extLst>
                <a:ext uri="{FF2B5EF4-FFF2-40B4-BE49-F238E27FC236}">
                  <a16:creationId xmlns:a16="http://schemas.microsoft.com/office/drawing/2014/main" id="{33A2ABA4-7C75-400B-B004-AE4520FF0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36191"/>
              <a:ext cx="5485018" cy="4518038"/>
            </a:xfrm>
            <a:custGeom>
              <a:avLst/>
              <a:gdLst>
                <a:gd name="connsiteX0" fmla="*/ 1989265 w 5485018"/>
                <a:gd name="connsiteY0" fmla="*/ 0 h 4518038"/>
                <a:gd name="connsiteX1" fmla="*/ 2112245 w 5485018"/>
                <a:gd name="connsiteY1" fmla="*/ 1937 h 4518038"/>
                <a:gd name="connsiteX2" fmla="*/ 2119933 w 5485018"/>
                <a:gd name="connsiteY2" fmla="*/ 1937 h 4518038"/>
                <a:gd name="connsiteX3" fmla="*/ 5333582 w 5485018"/>
                <a:gd name="connsiteY3" fmla="*/ 4434610 h 4518038"/>
                <a:gd name="connsiteX4" fmla="*/ 5305435 w 5485018"/>
                <a:gd name="connsiteY4" fmla="*/ 4518038 h 4518038"/>
                <a:gd name="connsiteX5" fmla="*/ 4512666 w 5485018"/>
                <a:gd name="connsiteY5" fmla="*/ 4518038 h 4518038"/>
                <a:gd name="connsiteX6" fmla="*/ 4574099 w 5485018"/>
                <a:gd name="connsiteY6" fmla="*/ 4368919 h 4518038"/>
                <a:gd name="connsiteX7" fmla="*/ 4741091 w 5485018"/>
                <a:gd name="connsiteY7" fmla="*/ 3389833 h 4518038"/>
                <a:gd name="connsiteX8" fmla="*/ 4569388 w 5485018"/>
                <a:gd name="connsiteY8" fmla="*/ 2387755 h 4518038"/>
                <a:gd name="connsiteX9" fmla="*/ 4073248 w 5485018"/>
                <a:gd name="connsiteY9" fmla="*/ 1537907 h 4518038"/>
                <a:gd name="connsiteX10" fmla="*/ 3276102 w 5485018"/>
                <a:gd name="connsiteY10" fmla="*/ 955249 h 4518038"/>
                <a:gd name="connsiteX11" fmla="*/ 2119808 w 5485018"/>
                <a:gd name="connsiteY11" fmla="*/ 727992 h 4518038"/>
                <a:gd name="connsiteX12" fmla="*/ 2112990 w 5485018"/>
                <a:gd name="connsiteY12" fmla="*/ 727992 h 4518038"/>
                <a:gd name="connsiteX13" fmla="*/ 2100468 w 5485018"/>
                <a:gd name="connsiteY13" fmla="*/ 727992 h 4518038"/>
                <a:gd name="connsiteX14" fmla="*/ 2087947 w 5485018"/>
                <a:gd name="connsiteY14" fmla="*/ 727629 h 4518038"/>
                <a:gd name="connsiteX15" fmla="*/ 1989265 w 5485018"/>
                <a:gd name="connsiteY15" fmla="*/ 726055 h 4518038"/>
                <a:gd name="connsiteX16" fmla="*/ 946901 w 5485018"/>
                <a:gd name="connsiteY16" fmla="*/ 945810 h 4518038"/>
                <a:gd name="connsiteX17" fmla="*/ 218808 w 5485018"/>
                <a:gd name="connsiteY17" fmla="*/ 1519271 h 4518038"/>
                <a:gd name="connsiteX18" fmla="*/ 77177 w 5485018"/>
                <a:gd name="connsiteY18" fmla="*/ 1709761 h 4518038"/>
                <a:gd name="connsiteX19" fmla="*/ 0 w 5485018"/>
                <a:gd name="connsiteY19" fmla="*/ 1837634 h 4518038"/>
                <a:gd name="connsiteX20" fmla="*/ 0 w 5485018"/>
                <a:gd name="connsiteY20" fmla="*/ 701173 h 4518038"/>
                <a:gd name="connsiteX21" fmla="*/ 94238 w 5485018"/>
                <a:gd name="connsiteY21" fmla="*/ 618817 h 4518038"/>
                <a:gd name="connsiteX22" fmla="*/ 1989265 w 5485018"/>
                <a:gd name="connsiteY22" fmla="*/ 0 h 45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85018" h="4518038">
                  <a:moveTo>
                    <a:pt x="1989265" y="0"/>
                  </a:moveTo>
                  <a:cubicBezTo>
                    <a:pt x="2030052" y="0"/>
                    <a:pt x="2070466" y="606"/>
                    <a:pt x="2112245" y="1937"/>
                  </a:cubicBezTo>
                  <a:cubicBezTo>
                    <a:pt x="2114725" y="1937"/>
                    <a:pt x="2117453" y="1937"/>
                    <a:pt x="2119933" y="1937"/>
                  </a:cubicBezTo>
                  <a:cubicBezTo>
                    <a:pt x="4808915" y="1937"/>
                    <a:pt x="5916843" y="2490455"/>
                    <a:pt x="5333582" y="4434610"/>
                  </a:cubicBezTo>
                  <a:lnTo>
                    <a:pt x="5305435" y="4518038"/>
                  </a:lnTo>
                  <a:lnTo>
                    <a:pt x="4512666" y="4518038"/>
                  </a:lnTo>
                  <a:lnTo>
                    <a:pt x="4574099" y="4368919"/>
                  </a:lnTo>
                  <a:cubicBezTo>
                    <a:pt x="4684932" y="4060345"/>
                    <a:pt x="4741091" y="3730957"/>
                    <a:pt x="4741091" y="3389833"/>
                  </a:cubicBezTo>
                  <a:cubicBezTo>
                    <a:pt x="4741091" y="3043625"/>
                    <a:pt x="4683319" y="2706493"/>
                    <a:pt x="4569388" y="2387755"/>
                  </a:cubicBezTo>
                  <a:cubicBezTo>
                    <a:pt x="4454218" y="2065386"/>
                    <a:pt x="4287225" y="1779441"/>
                    <a:pt x="4073248" y="1537907"/>
                  </a:cubicBezTo>
                  <a:cubicBezTo>
                    <a:pt x="3850965" y="1287054"/>
                    <a:pt x="3582688" y="1091019"/>
                    <a:pt x="3276102" y="955249"/>
                  </a:cubicBezTo>
                  <a:cubicBezTo>
                    <a:pt x="2935427" y="804470"/>
                    <a:pt x="2546399" y="727992"/>
                    <a:pt x="2119808" y="727992"/>
                  </a:cubicBezTo>
                  <a:lnTo>
                    <a:pt x="2112990" y="727992"/>
                  </a:lnTo>
                  <a:lnTo>
                    <a:pt x="2100468" y="727992"/>
                  </a:lnTo>
                  <a:lnTo>
                    <a:pt x="2087947" y="727629"/>
                  </a:lnTo>
                  <a:cubicBezTo>
                    <a:pt x="2054599" y="726541"/>
                    <a:pt x="2022241" y="726055"/>
                    <a:pt x="1989265" y="726055"/>
                  </a:cubicBezTo>
                  <a:cubicBezTo>
                    <a:pt x="1603957" y="726055"/>
                    <a:pt x="1253114" y="799872"/>
                    <a:pt x="946901" y="945810"/>
                  </a:cubicBezTo>
                  <a:cubicBezTo>
                    <a:pt x="667837" y="1078435"/>
                    <a:pt x="422869" y="1271444"/>
                    <a:pt x="218808" y="1519271"/>
                  </a:cubicBezTo>
                  <a:cubicBezTo>
                    <a:pt x="168847" y="1579957"/>
                    <a:pt x="121614" y="1643495"/>
                    <a:pt x="77177" y="1709761"/>
                  </a:cubicBezTo>
                  <a:lnTo>
                    <a:pt x="0" y="1837634"/>
                  </a:lnTo>
                  <a:lnTo>
                    <a:pt x="0" y="701173"/>
                  </a:lnTo>
                  <a:lnTo>
                    <a:pt x="94238" y="618817"/>
                  </a:lnTo>
                  <a:cubicBezTo>
                    <a:pt x="583605" y="235740"/>
                    <a:pt x="1215977" y="0"/>
                    <a:pt x="198926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0" name="Freeform: Shape 10259">
              <a:extLst>
                <a:ext uri="{FF2B5EF4-FFF2-40B4-BE49-F238E27FC236}">
                  <a16:creationId xmlns:a16="http://schemas.microsoft.com/office/drawing/2014/main" id="{3ADE4509-9115-467E-836A-106D01A0E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36191"/>
              <a:ext cx="5485018" cy="4518038"/>
            </a:xfrm>
            <a:custGeom>
              <a:avLst/>
              <a:gdLst>
                <a:gd name="connsiteX0" fmla="*/ 1989265 w 5485018"/>
                <a:gd name="connsiteY0" fmla="*/ 0 h 4518038"/>
                <a:gd name="connsiteX1" fmla="*/ 2112245 w 5485018"/>
                <a:gd name="connsiteY1" fmla="*/ 1937 h 4518038"/>
                <a:gd name="connsiteX2" fmla="*/ 2119933 w 5485018"/>
                <a:gd name="connsiteY2" fmla="*/ 1937 h 4518038"/>
                <a:gd name="connsiteX3" fmla="*/ 5333582 w 5485018"/>
                <a:gd name="connsiteY3" fmla="*/ 4434610 h 4518038"/>
                <a:gd name="connsiteX4" fmla="*/ 5305435 w 5485018"/>
                <a:gd name="connsiteY4" fmla="*/ 4518038 h 4518038"/>
                <a:gd name="connsiteX5" fmla="*/ 4646095 w 5485018"/>
                <a:gd name="connsiteY5" fmla="*/ 4518038 h 4518038"/>
                <a:gd name="connsiteX6" fmla="*/ 4691006 w 5485018"/>
                <a:gd name="connsiteY6" fmla="*/ 4409093 h 4518038"/>
                <a:gd name="connsiteX7" fmla="*/ 4864938 w 5485018"/>
                <a:gd name="connsiteY7" fmla="*/ 3389953 h 4518038"/>
                <a:gd name="connsiteX8" fmla="*/ 4686293 w 5485018"/>
                <a:gd name="connsiteY8" fmla="*/ 2347943 h 4518038"/>
                <a:gd name="connsiteX9" fmla="*/ 4166848 w 5485018"/>
                <a:gd name="connsiteY9" fmla="*/ 1458888 h 4518038"/>
                <a:gd name="connsiteX10" fmla="*/ 3327179 w 5485018"/>
                <a:gd name="connsiteY10" fmla="*/ 845129 h 4518038"/>
                <a:gd name="connsiteX11" fmla="*/ 2119684 w 5485018"/>
                <a:gd name="connsiteY11" fmla="*/ 607104 h 4518038"/>
                <a:gd name="connsiteX12" fmla="*/ 2113362 w 5485018"/>
                <a:gd name="connsiteY12" fmla="*/ 607104 h 4518038"/>
                <a:gd name="connsiteX13" fmla="*/ 2102700 w 5485018"/>
                <a:gd name="connsiteY13" fmla="*/ 607104 h 4518038"/>
                <a:gd name="connsiteX14" fmla="*/ 2092038 w 5485018"/>
                <a:gd name="connsiteY14" fmla="*/ 606740 h 4518038"/>
                <a:gd name="connsiteX15" fmla="*/ 1989265 w 5485018"/>
                <a:gd name="connsiteY15" fmla="*/ 605046 h 4518038"/>
                <a:gd name="connsiteX16" fmla="*/ 892105 w 5485018"/>
                <a:gd name="connsiteY16" fmla="*/ 837143 h 4518038"/>
                <a:gd name="connsiteX17" fmla="*/ 121738 w 5485018"/>
                <a:gd name="connsiteY17" fmla="*/ 1443641 h 4518038"/>
                <a:gd name="connsiteX18" fmla="*/ 0 w 5485018"/>
                <a:gd name="connsiteY18" fmla="*/ 1607393 h 4518038"/>
                <a:gd name="connsiteX19" fmla="*/ 0 w 5485018"/>
                <a:gd name="connsiteY19" fmla="*/ 701173 h 4518038"/>
                <a:gd name="connsiteX20" fmla="*/ 94238 w 5485018"/>
                <a:gd name="connsiteY20" fmla="*/ 618817 h 4518038"/>
                <a:gd name="connsiteX21" fmla="*/ 1989265 w 5485018"/>
                <a:gd name="connsiteY21" fmla="*/ 0 h 45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85018" h="4518038">
                  <a:moveTo>
                    <a:pt x="1989265" y="0"/>
                  </a:moveTo>
                  <a:cubicBezTo>
                    <a:pt x="2030052" y="0"/>
                    <a:pt x="2070466" y="606"/>
                    <a:pt x="2112245" y="1937"/>
                  </a:cubicBezTo>
                  <a:cubicBezTo>
                    <a:pt x="2114725" y="1937"/>
                    <a:pt x="2117453" y="1937"/>
                    <a:pt x="2119933" y="1937"/>
                  </a:cubicBezTo>
                  <a:cubicBezTo>
                    <a:pt x="4808915" y="1937"/>
                    <a:pt x="5916843" y="2490455"/>
                    <a:pt x="5333582" y="4434610"/>
                  </a:cubicBezTo>
                  <a:lnTo>
                    <a:pt x="5305435" y="4518038"/>
                  </a:lnTo>
                  <a:lnTo>
                    <a:pt x="4646095" y="4518038"/>
                  </a:lnTo>
                  <a:lnTo>
                    <a:pt x="4691006" y="4409093"/>
                  </a:lnTo>
                  <a:cubicBezTo>
                    <a:pt x="4806425" y="4087572"/>
                    <a:pt x="4864938" y="3744753"/>
                    <a:pt x="4864938" y="3389953"/>
                  </a:cubicBezTo>
                  <a:cubicBezTo>
                    <a:pt x="4864938" y="3030072"/>
                    <a:pt x="4804812" y="2679509"/>
                    <a:pt x="4686293" y="2347943"/>
                  </a:cubicBezTo>
                  <a:cubicBezTo>
                    <a:pt x="4565916" y="2011174"/>
                    <a:pt x="4391115" y="1712040"/>
                    <a:pt x="4166848" y="1458888"/>
                  </a:cubicBezTo>
                  <a:cubicBezTo>
                    <a:pt x="3932787" y="1194604"/>
                    <a:pt x="3650253" y="988162"/>
                    <a:pt x="3327179" y="845129"/>
                  </a:cubicBezTo>
                  <a:cubicBezTo>
                    <a:pt x="2970387" y="687212"/>
                    <a:pt x="2564126" y="607104"/>
                    <a:pt x="2119684" y="607104"/>
                  </a:cubicBezTo>
                  <a:lnTo>
                    <a:pt x="2113362" y="607104"/>
                  </a:lnTo>
                  <a:lnTo>
                    <a:pt x="2102700" y="607104"/>
                  </a:lnTo>
                  <a:lnTo>
                    <a:pt x="2092038" y="606740"/>
                  </a:lnTo>
                  <a:cubicBezTo>
                    <a:pt x="2057202" y="605532"/>
                    <a:pt x="2023605" y="605046"/>
                    <a:pt x="1989265" y="605046"/>
                  </a:cubicBezTo>
                  <a:cubicBezTo>
                    <a:pt x="1584989" y="605046"/>
                    <a:pt x="1215923" y="682977"/>
                    <a:pt x="892105" y="837143"/>
                  </a:cubicBezTo>
                  <a:cubicBezTo>
                    <a:pt x="596554" y="977755"/>
                    <a:pt x="337327" y="1181776"/>
                    <a:pt x="121738" y="1443641"/>
                  </a:cubicBezTo>
                  <a:lnTo>
                    <a:pt x="0" y="1607393"/>
                  </a:lnTo>
                  <a:lnTo>
                    <a:pt x="0" y="701173"/>
                  </a:lnTo>
                  <a:lnTo>
                    <a:pt x="94238" y="618817"/>
                  </a:lnTo>
                  <a:cubicBezTo>
                    <a:pt x="583605" y="235740"/>
                    <a:pt x="1215977" y="0"/>
                    <a:pt x="1989265"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61" name="Freeform: Shape 10260">
              <a:extLst>
                <a:ext uri="{FF2B5EF4-FFF2-40B4-BE49-F238E27FC236}">
                  <a16:creationId xmlns:a16="http://schemas.microsoft.com/office/drawing/2014/main" id="{B8AEE038-5037-42A4-9563-BCE140CA4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61563"/>
              <a:ext cx="5474293" cy="4492666"/>
            </a:xfrm>
            <a:custGeom>
              <a:avLst/>
              <a:gdLst>
                <a:gd name="connsiteX0" fmla="*/ 2115592 w 5474293"/>
                <a:gd name="connsiteY0" fmla="*/ 41 h 4492666"/>
                <a:gd name="connsiteX1" fmla="*/ 3398462 w 5474293"/>
                <a:gd name="connsiteY1" fmla="*/ 218585 h 4492666"/>
                <a:gd name="connsiteX2" fmla="*/ 3475450 w 5474293"/>
                <a:gd name="connsiteY2" fmla="*/ 248231 h 4492666"/>
                <a:gd name="connsiteX3" fmla="*/ 3514006 w 5474293"/>
                <a:gd name="connsiteY3" fmla="*/ 262994 h 4492666"/>
                <a:gd name="connsiteX4" fmla="*/ 3551818 w 5474293"/>
                <a:gd name="connsiteY4" fmla="*/ 279573 h 4492666"/>
                <a:gd name="connsiteX5" fmla="*/ 3627317 w 5474293"/>
                <a:gd name="connsiteY5" fmla="*/ 313213 h 4492666"/>
                <a:gd name="connsiteX6" fmla="*/ 3665128 w 5474293"/>
                <a:gd name="connsiteY6" fmla="*/ 330033 h 4492666"/>
                <a:gd name="connsiteX7" fmla="*/ 3702071 w 5474293"/>
                <a:gd name="connsiteY7" fmla="*/ 348669 h 4492666"/>
                <a:gd name="connsiteX8" fmla="*/ 3775959 w 5474293"/>
                <a:gd name="connsiteY8" fmla="*/ 386060 h 4492666"/>
                <a:gd name="connsiteX9" fmla="*/ 3812905 w 5474293"/>
                <a:gd name="connsiteY9" fmla="*/ 404817 h 4492666"/>
                <a:gd name="connsiteX10" fmla="*/ 3848855 w 5474293"/>
                <a:gd name="connsiteY10" fmla="*/ 425267 h 4492666"/>
                <a:gd name="connsiteX11" fmla="*/ 3920762 w 5474293"/>
                <a:gd name="connsiteY11" fmla="*/ 466653 h 4492666"/>
                <a:gd name="connsiteX12" fmla="*/ 3956712 w 5474293"/>
                <a:gd name="connsiteY12" fmla="*/ 487466 h 4492666"/>
                <a:gd name="connsiteX13" fmla="*/ 3991550 w 5474293"/>
                <a:gd name="connsiteY13" fmla="*/ 509852 h 4492666"/>
                <a:gd name="connsiteX14" fmla="*/ 4511739 w 5474293"/>
                <a:gd name="connsiteY14" fmla="*/ 921042 h 4492666"/>
                <a:gd name="connsiteX15" fmla="*/ 4933990 w 5474293"/>
                <a:gd name="connsiteY15" fmla="*/ 1431579 h 4492666"/>
                <a:gd name="connsiteX16" fmla="*/ 5244418 w 5474293"/>
                <a:gd name="connsiteY16" fmla="*/ 2014241 h 4492666"/>
                <a:gd name="connsiteX17" fmla="*/ 5433601 w 5474293"/>
                <a:gd name="connsiteY17" fmla="*/ 2643851 h 4492666"/>
                <a:gd name="connsiteX18" fmla="*/ 5469182 w 5474293"/>
                <a:gd name="connsiteY18" fmla="*/ 2969730 h 4492666"/>
                <a:gd name="connsiteX19" fmla="*/ 5472280 w 5474293"/>
                <a:gd name="connsiteY19" fmla="*/ 3051530 h 4492666"/>
                <a:gd name="connsiteX20" fmla="*/ 5473893 w 5474293"/>
                <a:gd name="connsiteY20" fmla="*/ 3133213 h 4492666"/>
                <a:gd name="connsiteX21" fmla="*/ 5473396 w 5474293"/>
                <a:gd name="connsiteY21" fmla="*/ 3214894 h 4492666"/>
                <a:gd name="connsiteX22" fmla="*/ 5471413 w 5474293"/>
                <a:gd name="connsiteY22" fmla="*/ 3296455 h 4492666"/>
                <a:gd name="connsiteX23" fmla="*/ 5370003 w 5474293"/>
                <a:gd name="connsiteY23" fmla="*/ 3937439 h 4492666"/>
                <a:gd name="connsiteX24" fmla="*/ 5330578 w 5474293"/>
                <a:gd name="connsiteY24" fmla="*/ 4093542 h 4492666"/>
                <a:gd name="connsiteX25" fmla="*/ 5309380 w 5474293"/>
                <a:gd name="connsiteY25" fmla="*/ 4170988 h 4492666"/>
                <a:gd name="connsiteX26" fmla="*/ 5289173 w 5474293"/>
                <a:gd name="connsiteY26" fmla="*/ 4248555 h 4492666"/>
                <a:gd name="connsiteX27" fmla="*/ 5266983 w 5474293"/>
                <a:gd name="connsiteY27" fmla="*/ 4325639 h 4492666"/>
                <a:gd name="connsiteX28" fmla="*/ 5245039 w 5474293"/>
                <a:gd name="connsiteY28" fmla="*/ 4402599 h 4492666"/>
                <a:gd name="connsiteX29" fmla="*/ 5216062 w 5474293"/>
                <a:gd name="connsiteY29" fmla="*/ 4492666 h 4492666"/>
                <a:gd name="connsiteX30" fmla="*/ 4901582 w 5474293"/>
                <a:gd name="connsiteY30" fmla="*/ 4492666 h 4492666"/>
                <a:gd name="connsiteX31" fmla="*/ 4912791 w 5474293"/>
                <a:gd name="connsiteY31" fmla="*/ 4462983 h 4492666"/>
                <a:gd name="connsiteX32" fmla="*/ 4934983 w 5474293"/>
                <a:gd name="connsiteY32" fmla="*/ 4393040 h 4492666"/>
                <a:gd name="connsiteX33" fmla="*/ 4956181 w 5474293"/>
                <a:gd name="connsiteY33" fmla="*/ 4322734 h 4492666"/>
                <a:gd name="connsiteX34" fmla="*/ 4990895 w 5474293"/>
                <a:gd name="connsiteY34" fmla="*/ 4180064 h 4492666"/>
                <a:gd name="connsiteX35" fmla="*/ 5014697 w 5474293"/>
                <a:gd name="connsiteY35" fmla="*/ 4035216 h 4492666"/>
                <a:gd name="connsiteX36" fmla="*/ 5026474 w 5474293"/>
                <a:gd name="connsiteY36" fmla="*/ 3888915 h 4492666"/>
                <a:gd name="connsiteX37" fmla="*/ 4998580 w 5474293"/>
                <a:gd name="connsiteY37" fmla="*/ 3307225 h 4492666"/>
                <a:gd name="connsiteX38" fmla="*/ 4990770 w 5474293"/>
                <a:gd name="connsiteY38" fmla="*/ 3235586 h 4492666"/>
                <a:gd name="connsiteX39" fmla="*/ 4982093 w 5474293"/>
                <a:gd name="connsiteY39" fmla="*/ 3164190 h 4492666"/>
                <a:gd name="connsiteX40" fmla="*/ 4971556 w 5474293"/>
                <a:gd name="connsiteY40" fmla="*/ 3093158 h 4492666"/>
                <a:gd name="connsiteX41" fmla="*/ 4960024 w 5474293"/>
                <a:gd name="connsiteY41" fmla="*/ 3022368 h 4492666"/>
                <a:gd name="connsiteX42" fmla="*/ 4946883 w 5474293"/>
                <a:gd name="connsiteY42" fmla="*/ 2951941 h 4492666"/>
                <a:gd name="connsiteX43" fmla="*/ 4940685 w 5474293"/>
                <a:gd name="connsiteY43" fmla="*/ 2916728 h 4492666"/>
                <a:gd name="connsiteX44" fmla="*/ 4933123 w 5474293"/>
                <a:gd name="connsiteY44" fmla="*/ 2881754 h 4492666"/>
                <a:gd name="connsiteX45" fmla="*/ 4918494 w 5474293"/>
                <a:gd name="connsiteY45" fmla="*/ 2811812 h 4492666"/>
                <a:gd name="connsiteX46" fmla="*/ 4911553 w 5474293"/>
                <a:gd name="connsiteY46" fmla="*/ 2776841 h 4492666"/>
                <a:gd name="connsiteX47" fmla="*/ 4903494 w 5474293"/>
                <a:gd name="connsiteY47" fmla="*/ 2742111 h 4492666"/>
                <a:gd name="connsiteX48" fmla="*/ 4755594 w 5474293"/>
                <a:gd name="connsiteY48" fmla="*/ 2192244 h 4492666"/>
                <a:gd name="connsiteX49" fmla="*/ 4523888 w 5474293"/>
                <a:gd name="connsiteY49" fmla="*/ 1671057 h 4492666"/>
                <a:gd name="connsiteX50" fmla="*/ 4489176 w 5474293"/>
                <a:gd name="connsiteY50" fmla="*/ 1608376 h 4492666"/>
                <a:gd name="connsiteX51" fmla="*/ 4451613 w 5474293"/>
                <a:gd name="connsiteY51" fmla="*/ 1547507 h 4492666"/>
                <a:gd name="connsiteX52" fmla="*/ 4414049 w 5474293"/>
                <a:gd name="connsiteY52" fmla="*/ 1486398 h 4492666"/>
                <a:gd name="connsiteX53" fmla="*/ 4373758 w 5474293"/>
                <a:gd name="connsiteY53" fmla="*/ 1427104 h 4492666"/>
                <a:gd name="connsiteX54" fmla="*/ 4332971 w 5474293"/>
                <a:gd name="connsiteY54" fmla="*/ 1367930 h 4492666"/>
                <a:gd name="connsiteX55" fmla="*/ 4289828 w 5474293"/>
                <a:gd name="connsiteY55" fmla="*/ 1310450 h 4492666"/>
                <a:gd name="connsiteX56" fmla="*/ 4268258 w 5474293"/>
                <a:gd name="connsiteY56" fmla="*/ 1281651 h 4492666"/>
                <a:gd name="connsiteX57" fmla="*/ 4257471 w 5474293"/>
                <a:gd name="connsiteY57" fmla="*/ 1267250 h 4492666"/>
                <a:gd name="connsiteX58" fmla="*/ 4245941 w 5474293"/>
                <a:gd name="connsiteY58" fmla="*/ 1253455 h 4492666"/>
                <a:gd name="connsiteX59" fmla="*/ 4199824 w 5474293"/>
                <a:gd name="connsiteY59" fmla="*/ 1198154 h 4492666"/>
                <a:gd name="connsiteX60" fmla="*/ 3782406 w 5474293"/>
                <a:gd name="connsiteY60" fmla="*/ 797372 h 4492666"/>
                <a:gd name="connsiteX61" fmla="*/ 3540661 w 5474293"/>
                <a:gd name="connsiteY61" fmla="*/ 632194 h 4492666"/>
                <a:gd name="connsiteX62" fmla="*/ 3279449 w 5474293"/>
                <a:gd name="connsiteY62" fmla="*/ 495211 h 4492666"/>
                <a:gd name="connsiteX63" fmla="*/ 2712893 w 5474293"/>
                <a:gd name="connsiteY63" fmla="*/ 311278 h 4492666"/>
                <a:gd name="connsiteX64" fmla="*/ 2639377 w 5474293"/>
                <a:gd name="connsiteY64" fmla="*/ 295787 h 4492666"/>
                <a:gd name="connsiteX65" fmla="*/ 2564993 w 5474293"/>
                <a:gd name="connsiteY65" fmla="*/ 284291 h 4492666"/>
                <a:gd name="connsiteX66" fmla="*/ 2415482 w 5474293"/>
                <a:gd name="connsiteY66" fmla="*/ 264446 h 4492666"/>
                <a:gd name="connsiteX67" fmla="*/ 2340231 w 5474293"/>
                <a:gd name="connsiteY67" fmla="*/ 257428 h 4492666"/>
                <a:gd name="connsiteX68" fmla="*/ 2264732 w 5474293"/>
                <a:gd name="connsiteY68" fmla="*/ 251982 h 4492666"/>
                <a:gd name="connsiteX69" fmla="*/ 2112989 w 5474293"/>
                <a:gd name="connsiteY69" fmla="*/ 245811 h 4492666"/>
                <a:gd name="connsiteX70" fmla="*/ 1515068 w 5474293"/>
                <a:gd name="connsiteY70" fmla="*/ 306677 h 4492666"/>
                <a:gd name="connsiteX71" fmla="*/ 963016 w 5474293"/>
                <a:gd name="connsiteY71" fmla="*/ 513967 h 4492666"/>
                <a:gd name="connsiteX72" fmla="*/ 485101 w 5474293"/>
                <a:gd name="connsiteY72" fmla="*/ 835489 h 4492666"/>
                <a:gd name="connsiteX73" fmla="*/ 377616 w 5474293"/>
                <a:gd name="connsiteY73" fmla="*/ 929391 h 4492666"/>
                <a:gd name="connsiteX74" fmla="*/ 350963 w 5474293"/>
                <a:gd name="connsiteY74" fmla="*/ 952869 h 4492666"/>
                <a:gd name="connsiteX75" fmla="*/ 325177 w 5474293"/>
                <a:gd name="connsiteY75" fmla="*/ 977433 h 4492666"/>
                <a:gd name="connsiteX76" fmla="*/ 273108 w 5474293"/>
                <a:gd name="connsiteY76" fmla="*/ 1026079 h 4492666"/>
                <a:gd name="connsiteX77" fmla="*/ 246950 w 5474293"/>
                <a:gd name="connsiteY77" fmla="*/ 1050280 h 4492666"/>
                <a:gd name="connsiteX78" fmla="*/ 221907 w 5474293"/>
                <a:gd name="connsiteY78" fmla="*/ 1075572 h 4492666"/>
                <a:gd name="connsiteX79" fmla="*/ 171698 w 5474293"/>
                <a:gd name="connsiteY79" fmla="*/ 1126154 h 4492666"/>
                <a:gd name="connsiteX80" fmla="*/ 123596 w 5474293"/>
                <a:gd name="connsiteY80" fmla="*/ 1178793 h 4492666"/>
                <a:gd name="connsiteX81" fmla="*/ 76734 w 5474293"/>
                <a:gd name="connsiteY81" fmla="*/ 1232642 h 4492666"/>
                <a:gd name="connsiteX82" fmla="*/ 0 w 5474293"/>
                <a:gd name="connsiteY82" fmla="*/ 1334855 h 4492666"/>
                <a:gd name="connsiteX83" fmla="*/ 0 w 5474293"/>
                <a:gd name="connsiteY83" fmla="*/ 663435 h 4492666"/>
                <a:gd name="connsiteX84" fmla="*/ 16483 w 5474293"/>
                <a:gd name="connsiteY84" fmla="*/ 648530 h 4492666"/>
                <a:gd name="connsiteX85" fmla="*/ 48220 w 5474293"/>
                <a:gd name="connsiteY85" fmla="*/ 620940 h 4492666"/>
                <a:gd name="connsiteX86" fmla="*/ 81570 w 5474293"/>
                <a:gd name="connsiteY86" fmla="*/ 595043 h 4492666"/>
                <a:gd name="connsiteX87" fmla="*/ 217693 w 5474293"/>
                <a:gd name="connsiteY87" fmla="*/ 495573 h 4492666"/>
                <a:gd name="connsiteX88" fmla="*/ 817844 w 5474293"/>
                <a:gd name="connsiteY88" fmla="*/ 193898 h 4492666"/>
                <a:gd name="connsiteX89" fmla="*/ 1463494 w 5474293"/>
                <a:gd name="connsiteY89" fmla="*/ 41427 h 4492666"/>
                <a:gd name="connsiteX90" fmla="*/ 2115592 w 5474293"/>
                <a:gd name="connsiteY90" fmla="*/ 41 h 44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474293" h="4492666">
                  <a:moveTo>
                    <a:pt x="2115592" y="41"/>
                  </a:moveTo>
                  <a:cubicBezTo>
                    <a:pt x="2546769" y="1129"/>
                    <a:pt x="2985634" y="65627"/>
                    <a:pt x="3398462" y="218585"/>
                  </a:cubicBezTo>
                  <a:lnTo>
                    <a:pt x="3475450" y="248231"/>
                  </a:lnTo>
                  <a:lnTo>
                    <a:pt x="3514006" y="262994"/>
                  </a:lnTo>
                  <a:cubicBezTo>
                    <a:pt x="3526651" y="268318"/>
                    <a:pt x="3539171" y="274006"/>
                    <a:pt x="3551818" y="279573"/>
                  </a:cubicBezTo>
                  <a:lnTo>
                    <a:pt x="3627317" y="313213"/>
                  </a:lnTo>
                  <a:lnTo>
                    <a:pt x="3665128" y="330033"/>
                  </a:lnTo>
                  <a:cubicBezTo>
                    <a:pt x="3677650" y="335841"/>
                    <a:pt x="3689676" y="342377"/>
                    <a:pt x="3702071" y="348669"/>
                  </a:cubicBezTo>
                  <a:lnTo>
                    <a:pt x="3775959" y="386060"/>
                  </a:lnTo>
                  <a:lnTo>
                    <a:pt x="3812905" y="404817"/>
                  </a:lnTo>
                  <a:cubicBezTo>
                    <a:pt x="3825054" y="411352"/>
                    <a:pt x="3836832" y="418491"/>
                    <a:pt x="3848855" y="425267"/>
                  </a:cubicBezTo>
                  <a:lnTo>
                    <a:pt x="3920762" y="466653"/>
                  </a:lnTo>
                  <a:lnTo>
                    <a:pt x="3956712" y="487466"/>
                  </a:lnTo>
                  <a:lnTo>
                    <a:pt x="3991550" y="509852"/>
                  </a:lnTo>
                  <a:cubicBezTo>
                    <a:pt x="4178500" y="628078"/>
                    <a:pt x="4353674" y="766030"/>
                    <a:pt x="4511739" y="921042"/>
                  </a:cubicBezTo>
                  <a:cubicBezTo>
                    <a:pt x="4669309" y="1076539"/>
                    <a:pt x="4811754" y="1247647"/>
                    <a:pt x="4933990" y="1431579"/>
                  </a:cubicBezTo>
                  <a:cubicBezTo>
                    <a:pt x="5056724" y="1615272"/>
                    <a:pt x="5159993" y="1811186"/>
                    <a:pt x="5244418" y="2014241"/>
                  </a:cubicBezTo>
                  <a:cubicBezTo>
                    <a:pt x="5327481" y="2217657"/>
                    <a:pt x="5396409" y="2427728"/>
                    <a:pt x="5433601" y="2643851"/>
                  </a:cubicBezTo>
                  <a:cubicBezTo>
                    <a:pt x="5452446" y="2751792"/>
                    <a:pt x="5463480" y="2860819"/>
                    <a:pt x="5469182" y="2969730"/>
                  </a:cubicBezTo>
                  <a:cubicBezTo>
                    <a:pt x="5471413" y="2996957"/>
                    <a:pt x="5471785" y="3024183"/>
                    <a:pt x="5472280" y="3051530"/>
                  </a:cubicBezTo>
                  <a:lnTo>
                    <a:pt x="5473893" y="3133213"/>
                  </a:lnTo>
                  <a:cubicBezTo>
                    <a:pt x="5474883" y="3160441"/>
                    <a:pt x="5473770" y="3187667"/>
                    <a:pt x="5473396" y="3214894"/>
                  </a:cubicBezTo>
                  <a:lnTo>
                    <a:pt x="5471413" y="3296455"/>
                  </a:lnTo>
                  <a:cubicBezTo>
                    <a:pt x="5463726" y="3513909"/>
                    <a:pt x="5421452" y="3728700"/>
                    <a:pt x="5370003" y="3937439"/>
                  </a:cubicBezTo>
                  <a:cubicBezTo>
                    <a:pt x="5356367" y="3989595"/>
                    <a:pt x="5343100" y="4041629"/>
                    <a:pt x="5330578" y="4093542"/>
                  </a:cubicBezTo>
                  <a:lnTo>
                    <a:pt x="5309380" y="4170988"/>
                  </a:lnTo>
                  <a:lnTo>
                    <a:pt x="5289173" y="4248555"/>
                  </a:lnTo>
                  <a:lnTo>
                    <a:pt x="5266983" y="4325639"/>
                  </a:lnTo>
                  <a:cubicBezTo>
                    <a:pt x="5259667" y="4351292"/>
                    <a:pt x="5253096" y="4377187"/>
                    <a:pt x="5245039" y="4402599"/>
                  </a:cubicBezTo>
                  <a:lnTo>
                    <a:pt x="5216062" y="4492666"/>
                  </a:lnTo>
                  <a:lnTo>
                    <a:pt x="4901582" y="4492666"/>
                  </a:lnTo>
                  <a:lnTo>
                    <a:pt x="4912791" y="4462983"/>
                  </a:lnTo>
                  <a:cubicBezTo>
                    <a:pt x="4921718" y="4440114"/>
                    <a:pt x="4927669" y="4416273"/>
                    <a:pt x="4934983" y="4393040"/>
                  </a:cubicBezTo>
                  <a:lnTo>
                    <a:pt x="4956181" y="4322734"/>
                  </a:lnTo>
                  <a:cubicBezTo>
                    <a:pt x="4968704" y="4275420"/>
                    <a:pt x="4979862" y="4227742"/>
                    <a:pt x="4990895" y="4180064"/>
                  </a:cubicBezTo>
                  <a:cubicBezTo>
                    <a:pt x="5000067" y="4131903"/>
                    <a:pt x="5007506" y="4083498"/>
                    <a:pt x="5014697" y="4035216"/>
                  </a:cubicBezTo>
                  <a:cubicBezTo>
                    <a:pt x="5019284" y="3986327"/>
                    <a:pt x="5023871" y="3937683"/>
                    <a:pt x="5026474" y="3888915"/>
                  </a:cubicBezTo>
                  <a:cubicBezTo>
                    <a:pt x="5034534" y="3693002"/>
                    <a:pt x="5016310" y="3498298"/>
                    <a:pt x="4998580" y="3307225"/>
                  </a:cubicBezTo>
                  <a:lnTo>
                    <a:pt x="4990770" y="3235586"/>
                  </a:lnTo>
                  <a:cubicBezTo>
                    <a:pt x="4988167" y="3211748"/>
                    <a:pt x="4986182" y="3187910"/>
                    <a:pt x="4982093" y="3164190"/>
                  </a:cubicBezTo>
                  <a:lnTo>
                    <a:pt x="4971556" y="3093158"/>
                  </a:lnTo>
                  <a:cubicBezTo>
                    <a:pt x="4968084" y="3069442"/>
                    <a:pt x="4964735" y="3045844"/>
                    <a:pt x="4960024" y="3022368"/>
                  </a:cubicBezTo>
                  <a:lnTo>
                    <a:pt x="4946883" y="2951941"/>
                  </a:lnTo>
                  <a:lnTo>
                    <a:pt x="4940685" y="2916728"/>
                  </a:lnTo>
                  <a:cubicBezTo>
                    <a:pt x="4938454" y="2904988"/>
                    <a:pt x="4935603" y="2893372"/>
                    <a:pt x="4933123" y="2881754"/>
                  </a:cubicBezTo>
                  <a:cubicBezTo>
                    <a:pt x="4927915" y="2858522"/>
                    <a:pt x="4923205" y="2835167"/>
                    <a:pt x="4918494" y="2811812"/>
                  </a:cubicBezTo>
                  <a:lnTo>
                    <a:pt x="4911553" y="2776841"/>
                  </a:lnTo>
                  <a:lnTo>
                    <a:pt x="4903494" y="2742111"/>
                  </a:lnTo>
                  <a:cubicBezTo>
                    <a:pt x="4862335" y="2556724"/>
                    <a:pt x="4819069" y="2371579"/>
                    <a:pt x="4755594" y="2192244"/>
                  </a:cubicBezTo>
                  <a:cubicBezTo>
                    <a:pt x="4693607" y="2012547"/>
                    <a:pt x="4616123" y="1837930"/>
                    <a:pt x="4523888" y="1671057"/>
                  </a:cubicBezTo>
                  <a:lnTo>
                    <a:pt x="4489176" y="1608376"/>
                  </a:lnTo>
                  <a:lnTo>
                    <a:pt x="4451613" y="1547507"/>
                  </a:lnTo>
                  <a:cubicBezTo>
                    <a:pt x="4439092" y="1527178"/>
                    <a:pt x="4427065" y="1506485"/>
                    <a:pt x="4414049" y="1486398"/>
                  </a:cubicBezTo>
                  <a:lnTo>
                    <a:pt x="4373758" y="1427104"/>
                  </a:lnTo>
                  <a:cubicBezTo>
                    <a:pt x="4360121" y="1407499"/>
                    <a:pt x="4347475" y="1387050"/>
                    <a:pt x="4332971" y="1367930"/>
                  </a:cubicBezTo>
                  <a:lnTo>
                    <a:pt x="4289828" y="1310450"/>
                  </a:lnTo>
                  <a:lnTo>
                    <a:pt x="4268258" y="1281651"/>
                  </a:lnTo>
                  <a:lnTo>
                    <a:pt x="4257471" y="1267250"/>
                  </a:lnTo>
                  <a:lnTo>
                    <a:pt x="4245941" y="1253455"/>
                  </a:lnTo>
                  <a:lnTo>
                    <a:pt x="4199824" y="1198154"/>
                  </a:lnTo>
                  <a:cubicBezTo>
                    <a:pt x="4076223" y="1051127"/>
                    <a:pt x="3936878" y="915598"/>
                    <a:pt x="3782406" y="797372"/>
                  </a:cubicBezTo>
                  <a:cubicBezTo>
                    <a:pt x="3705172" y="738198"/>
                    <a:pt x="3624465" y="683017"/>
                    <a:pt x="3540661" y="632194"/>
                  </a:cubicBezTo>
                  <a:cubicBezTo>
                    <a:pt x="3456483" y="582217"/>
                    <a:pt x="3369578" y="535749"/>
                    <a:pt x="3279449" y="495211"/>
                  </a:cubicBezTo>
                  <a:cubicBezTo>
                    <a:pt x="3099688" y="413287"/>
                    <a:pt x="2908894" y="352421"/>
                    <a:pt x="2712893" y="311278"/>
                  </a:cubicBezTo>
                  <a:lnTo>
                    <a:pt x="2639377" y="295787"/>
                  </a:lnTo>
                  <a:cubicBezTo>
                    <a:pt x="2614706" y="291552"/>
                    <a:pt x="2589789" y="288163"/>
                    <a:pt x="2564993" y="284291"/>
                  </a:cubicBezTo>
                  <a:cubicBezTo>
                    <a:pt x="2515280" y="277031"/>
                    <a:pt x="2465817" y="268198"/>
                    <a:pt x="2415482" y="264446"/>
                  </a:cubicBezTo>
                  <a:lnTo>
                    <a:pt x="2340231" y="257428"/>
                  </a:lnTo>
                  <a:cubicBezTo>
                    <a:pt x="2315188" y="255129"/>
                    <a:pt x="2290147" y="252466"/>
                    <a:pt x="2264732" y="251982"/>
                  </a:cubicBezTo>
                  <a:lnTo>
                    <a:pt x="2112989" y="245811"/>
                  </a:lnTo>
                  <a:cubicBezTo>
                    <a:pt x="1910292" y="242179"/>
                    <a:pt x="1709334" y="261422"/>
                    <a:pt x="1515068" y="306677"/>
                  </a:cubicBezTo>
                  <a:cubicBezTo>
                    <a:pt x="1320802" y="351572"/>
                    <a:pt x="1135214" y="423574"/>
                    <a:pt x="963016" y="513967"/>
                  </a:cubicBezTo>
                  <a:cubicBezTo>
                    <a:pt x="790695" y="604482"/>
                    <a:pt x="631639" y="713754"/>
                    <a:pt x="485101" y="835489"/>
                  </a:cubicBezTo>
                  <a:cubicBezTo>
                    <a:pt x="447290" y="864410"/>
                    <a:pt x="413445" y="898292"/>
                    <a:pt x="377616" y="929391"/>
                  </a:cubicBezTo>
                  <a:lnTo>
                    <a:pt x="350963" y="952869"/>
                  </a:lnTo>
                  <a:cubicBezTo>
                    <a:pt x="342160" y="960855"/>
                    <a:pt x="333854" y="969326"/>
                    <a:pt x="325177" y="977433"/>
                  </a:cubicBezTo>
                  <a:cubicBezTo>
                    <a:pt x="307943" y="993770"/>
                    <a:pt x="290712" y="1010106"/>
                    <a:pt x="273108" y="1026079"/>
                  </a:cubicBezTo>
                  <a:cubicBezTo>
                    <a:pt x="264431" y="1034187"/>
                    <a:pt x="255379" y="1041931"/>
                    <a:pt x="246950" y="1050280"/>
                  </a:cubicBezTo>
                  <a:lnTo>
                    <a:pt x="221907" y="1075572"/>
                  </a:lnTo>
                  <a:lnTo>
                    <a:pt x="171698" y="1126154"/>
                  </a:lnTo>
                  <a:cubicBezTo>
                    <a:pt x="154467" y="1142611"/>
                    <a:pt x="139340" y="1161005"/>
                    <a:pt x="123596" y="1178793"/>
                  </a:cubicBezTo>
                  <a:lnTo>
                    <a:pt x="76734" y="1232642"/>
                  </a:lnTo>
                  <a:lnTo>
                    <a:pt x="0" y="1334855"/>
                  </a:lnTo>
                  <a:lnTo>
                    <a:pt x="0" y="663435"/>
                  </a:lnTo>
                  <a:lnTo>
                    <a:pt x="16483" y="648530"/>
                  </a:lnTo>
                  <a:cubicBezTo>
                    <a:pt x="27021" y="639332"/>
                    <a:pt x="37312" y="629893"/>
                    <a:pt x="48220" y="620940"/>
                  </a:cubicBezTo>
                  <a:lnTo>
                    <a:pt x="81570" y="595043"/>
                  </a:lnTo>
                  <a:cubicBezTo>
                    <a:pt x="126324" y="560920"/>
                    <a:pt x="170334" y="526189"/>
                    <a:pt x="217693" y="495573"/>
                  </a:cubicBezTo>
                  <a:cubicBezTo>
                    <a:pt x="403528" y="368636"/>
                    <a:pt x="607091" y="267955"/>
                    <a:pt x="817844" y="193898"/>
                  </a:cubicBezTo>
                  <a:cubicBezTo>
                    <a:pt x="1028722" y="119356"/>
                    <a:pt x="1246293" y="71921"/>
                    <a:pt x="1463494" y="41427"/>
                  </a:cubicBezTo>
                  <a:cubicBezTo>
                    <a:pt x="1681315" y="11537"/>
                    <a:pt x="1899630" y="-805"/>
                    <a:pt x="2115592" y="41"/>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62" name="Freeform: Shape 10261">
              <a:extLst>
                <a:ext uri="{FF2B5EF4-FFF2-40B4-BE49-F238E27FC236}">
                  <a16:creationId xmlns:a16="http://schemas.microsoft.com/office/drawing/2014/main" id="{04432E34-6BBC-4765-8C67-2A6E9F418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28207"/>
              <a:ext cx="5455589" cy="4526023"/>
            </a:xfrm>
            <a:custGeom>
              <a:avLst/>
              <a:gdLst>
                <a:gd name="connsiteX0" fmla="*/ 1959882 w 5455589"/>
                <a:gd name="connsiteY0" fmla="*/ 0 h 4526023"/>
                <a:gd name="connsiteX1" fmla="*/ 2082862 w 5455589"/>
                <a:gd name="connsiteY1" fmla="*/ 1937 h 4526023"/>
                <a:gd name="connsiteX2" fmla="*/ 2090550 w 5455589"/>
                <a:gd name="connsiteY2" fmla="*/ 1937 h 4526023"/>
                <a:gd name="connsiteX3" fmla="*/ 5304164 w 5455589"/>
                <a:gd name="connsiteY3" fmla="*/ 4434610 h 4526023"/>
                <a:gd name="connsiteX4" fmla="*/ 5273324 w 5455589"/>
                <a:gd name="connsiteY4" fmla="*/ 4526023 h 4526023"/>
                <a:gd name="connsiteX5" fmla="*/ 4480043 w 5455589"/>
                <a:gd name="connsiteY5" fmla="*/ 4526023 h 4526023"/>
                <a:gd name="connsiteX6" fmla="*/ 4544716 w 5455589"/>
                <a:gd name="connsiteY6" fmla="*/ 4369040 h 4526023"/>
                <a:gd name="connsiteX7" fmla="*/ 4711707 w 5455589"/>
                <a:gd name="connsiteY7" fmla="*/ 3389953 h 4526023"/>
                <a:gd name="connsiteX8" fmla="*/ 4540005 w 5455589"/>
                <a:gd name="connsiteY8" fmla="*/ 2387756 h 4526023"/>
                <a:gd name="connsiteX9" fmla="*/ 4043865 w 5455589"/>
                <a:gd name="connsiteY9" fmla="*/ 1537907 h 4526023"/>
                <a:gd name="connsiteX10" fmla="*/ 3246721 w 5455589"/>
                <a:gd name="connsiteY10" fmla="*/ 955249 h 4526023"/>
                <a:gd name="connsiteX11" fmla="*/ 2090425 w 5455589"/>
                <a:gd name="connsiteY11" fmla="*/ 727992 h 4526023"/>
                <a:gd name="connsiteX12" fmla="*/ 2083606 w 5455589"/>
                <a:gd name="connsiteY12" fmla="*/ 727992 h 4526023"/>
                <a:gd name="connsiteX13" fmla="*/ 2071085 w 5455589"/>
                <a:gd name="connsiteY13" fmla="*/ 727992 h 4526023"/>
                <a:gd name="connsiteX14" fmla="*/ 2058564 w 5455589"/>
                <a:gd name="connsiteY14" fmla="*/ 727630 h 4526023"/>
                <a:gd name="connsiteX15" fmla="*/ 1959882 w 5455589"/>
                <a:gd name="connsiteY15" fmla="*/ 726055 h 4526023"/>
                <a:gd name="connsiteX16" fmla="*/ 917394 w 5455589"/>
                <a:gd name="connsiteY16" fmla="*/ 945930 h 4526023"/>
                <a:gd name="connsiteX17" fmla="*/ 189425 w 5455589"/>
                <a:gd name="connsiteY17" fmla="*/ 1519394 h 4526023"/>
                <a:gd name="connsiteX18" fmla="*/ 47794 w 5455589"/>
                <a:gd name="connsiteY18" fmla="*/ 1709883 h 4526023"/>
                <a:gd name="connsiteX19" fmla="*/ 0 w 5455589"/>
                <a:gd name="connsiteY19" fmla="*/ 1789072 h 4526023"/>
                <a:gd name="connsiteX20" fmla="*/ 0 w 5455589"/>
                <a:gd name="connsiteY20" fmla="*/ 675495 h 4526023"/>
                <a:gd name="connsiteX21" fmla="*/ 64855 w 5455589"/>
                <a:gd name="connsiteY21" fmla="*/ 618817 h 4526023"/>
                <a:gd name="connsiteX22" fmla="*/ 1959882 w 5455589"/>
                <a:gd name="connsiteY22" fmla="*/ 0 h 45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5589" h="4526023">
                  <a:moveTo>
                    <a:pt x="1959882" y="0"/>
                  </a:moveTo>
                  <a:cubicBezTo>
                    <a:pt x="2000792" y="0"/>
                    <a:pt x="2041209" y="606"/>
                    <a:pt x="2082862" y="1937"/>
                  </a:cubicBezTo>
                  <a:cubicBezTo>
                    <a:pt x="2085342" y="1937"/>
                    <a:pt x="2088070" y="1937"/>
                    <a:pt x="2090550" y="1937"/>
                  </a:cubicBezTo>
                  <a:cubicBezTo>
                    <a:pt x="4779457" y="1937"/>
                    <a:pt x="5887402" y="2490455"/>
                    <a:pt x="5304164" y="4434610"/>
                  </a:cubicBezTo>
                  <a:lnTo>
                    <a:pt x="5273324" y="4526023"/>
                  </a:lnTo>
                  <a:lnTo>
                    <a:pt x="4480043" y="4526023"/>
                  </a:lnTo>
                  <a:lnTo>
                    <a:pt x="4544716" y="4369040"/>
                  </a:lnTo>
                  <a:cubicBezTo>
                    <a:pt x="4655547" y="4060465"/>
                    <a:pt x="4711707" y="3731077"/>
                    <a:pt x="4711707" y="3389953"/>
                  </a:cubicBezTo>
                  <a:cubicBezTo>
                    <a:pt x="4711707" y="3043625"/>
                    <a:pt x="4653936" y="2706493"/>
                    <a:pt x="4540005" y="2387756"/>
                  </a:cubicBezTo>
                  <a:cubicBezTo>
                    <a:pt x="4424835" y="2065386"/>
                    <a:pt x="4257842" y="1779441"/>
                    <a:pt x="4043865" y="1537907"/>
                  </a:cubicBezTo>
                  <a:cubicBezTo>
                    <a:pt x="3821582" y="1287054"/>
                    <a:pt x="3553305" y="1091020"/>
                    <a:pt x="3246721" y="955249"/>
                  </a:cubicBezTo>
                  <a:cubicBezTo>
                    <a:pt x="2906044" y="804470"/>
                    <a:pt x="2517016" y="727992"/>
                    <a:pt x="2090425" y="727992"/>
                  </a:cubicBezTo>
                  <a:lnTo>
                    <a:pt x="2083606" y="727992"/>
                  </a:lnTo>
                  <a:lnTo>
                    <a:pt x="2071085" y="727992"/>
                  </a:lnTo>
                  <a:lnTo>
                    <a:pt x="2058564" y="727630"/>
                  </a:lnTo>
                  <a:cubicBezTo>
                    <a:pt x="2025216" y="726541"/>
                    <a:pt x="1992858" y="726055"/>
                    <a:pt x="1959882" y="726055"/>
                  </a:cubicBezTo>
                  <a:cubicBezTo>
                    <a:pt x="1574698" y="726055"/>
                    <a:pt x="1223854" y="799992"/>
                    <a:pt x="917394" y="945930"/>
                  </a:cubicBezTo>
                  <a:cubicBezTo>
                    <a:pt x="638454" y="1078555"/>
                    <a:pt x="393486" y="1271566"/>
                    <a:pt x="189425" y="1519394"/>
                  </a:cubicBezTo>
                  <a:cubicBezTo>
                    <a:pt x="139464" y="1580080"/>
                    <a:pt x="92231" y="1643617"/>
                    <a:pt x="47794" y="1709883"/>
                  </a:cubicBezTo>
                  <a:lnTo>
                    <a:pt x="0" y="1789072"/>
                  </a:lnTo>
                  <a:lnTo>
                    <a:pt x="0" y="675495"/>
                  </a:lnTo>
                  <a:lnTo>
                    <a:pt x="64855" y="618817"/>
                  </a:lnTo>
                  <a:cubicBezTo>
                    <a:pt x="554222" y="235740"/>
                    <a:pt x="1186594" y="0"/>
                    <a:pt x="1959882"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63" name="Freeform: Shape 10262">
              <a:extLst>
                <a:ext uri="{FF2B5EF4-FFF2-40B4-BE49-F238E27FC236}">
                  <a16:creationId xmlns:a16="http://schemas.microsoft.com/office/drawing/2014/main" id="{63D4367F-6965-4855-B998-98587267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28207"/>
              <a:ext cx="5455589" cy="4526023"/>
            </a:xfrm>
            <a:custGeom>
              <a:avLst/>
              <a:gdLst>
                <a:gd name="connsiteX0" fmla="*/ 1959882 w 5455589"/>
                <a:gd name="connsiteY0" fmla="*/ 0 h 4526023"/>
                <a:gd name="connsiteX1" fmla="*/ 2082862 w 5455589"/>
                <a:gd name="connsiteY1" fmla="*/ 1937 h 4526023"/>
                <a:gd name="connsiteX2" fmla="*/ 2090550 w 5455589"/>
                <a:gd name="connsiteY2" fmla="*/ 1937 h 4526023"/>
                <a:gd name="connsiteX3" fmla="*/ 5304164 w 5455589"/>
                <a:gd name="connsiteY3" fmla="*/ 4434610 h 4526023"/>
                <a:gd name="connsiteX4" fmla="*/ 5273324 w 5455589"/>
                <a:gd name="connsiteY4" fmla="*/ 4526023 h 4526023"/>
                <a:gd name="connsiteX5" fmla="*/ 4613420 w 5455589"/>
                <a:gd name="connsiteY5" fmla="*/ 4526023 h 4526023"/>
                <a:gd name="connsiteX6" fmla="*/ 4661623 w 5455589"/>
                <a:gd name="connsiteY6" fmla="*/ 4409094 h 4526023"/>
                <a:gd name="connsiteX7" fmla="*/ 4835557 w 5455589"/>
                <a:gd name="connsiteY7" fmla="*/ 3389953 h 4526023"/>
                <a:gd name="connsiteX8" fmla="*/ 4656910 w 5455589"/>
                <a:gd name="connsiteY8" fmla="*/ 2347944 h 4526023"/>
                <a:gd name="connsiteX9" fmla="*/ 4137464 w 5455589"/>
                <a:gd name="connsiteY9" fmla="*/ 1458888 h 4526023"/>
                <a:gd name="connsiteX10" fmla="*/ 3297796 w 5455589"/>
                <a:gd name="connsiteY10" fmla="*/ 845129 h 4526023"/>
                <a:gd name="connsiteX11" fmla="*/ 2090301 w 5455589"/>
                <a:gd name="connsiteY11" fmla="*/ 607104 h 4526023"/>
                <a:gd name="connsiteX12" fmla="*/ 2083978 w 5455589"/>
                <a:gd name="connsiteY12" fmla="*/ 607104 h 4526023"/>
                <a:gd name="connsiteX13" fmla="*/ 2073317 w 5455589"/>
                <a:gd name="connsiteY13" fmla="*/ 607104 h 4526023"/>
                <a:gd name="connsiteX14" fmla="*/ 2062656 w 5455589"/>
                <a:gd name="connsiteY14" fmla="*/ 606741 h 4526023"/>
                <a:gd name="connsiteX15" fmla="*/ 1959882 w 5455589"/>
                <a:gd name="connsiteY15" fmla="*/ 605046 h 4526023"/>
                <a:gd name="connsiteX16" fmla="*/ 862722 w 5455589"/>
                <a:gd name="connsiteY16" fmla="*/ 837143 h 4526023"/>
                <a:gd name="connsiteX17" fmla="*/ 92355 w 5455589"/>
                <a:gd name="connsiteY17" fmla="*/ 1443641 h 4526023"/>
                <a:gd name="connsiteX18" fmla="*/ 0 w 5455589"/>
                <a:gd name="connsiteY18" fmla="*/ 1567870 h 4526023"/>
                <a:gd name="connsiteX19" fmla="*/ 0 w 5455589"/>
                <a:gd name="connsiteY19" fmla="*/ 675495 h 4526023"/>
                <a:gd name="connsiteX20" fmla="*/ 64855 w 5455589"/>
                <a:gd name="connsiteY20" fmla="*/ 618817 h 4526023"/>
                <a:gd name="connsiteX21" fmla="*/ 1959882 w 5455589"/>
                <a:gd name="connsiteY21" fmla="*/ 0 h 45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5589" h="4526023">
                  <a:moveTo>
                    <a:pt x="1959882" y="0"/>
                  </a:moveTo>
                  <a:cubicBezTo>
                    <a:pt x="2000792" y="0"/>
                    <a:pt x="2041209" y="606"/>
                    <a:pt x="2082862" y="1937"/>
                  </a:cubicBezTo>
                  <a:cubicBezTo>
                    <a:pt x="2085342" y="1937"/>
                    <a:pt x="2088070" y="1937"/>
                    <a:pt x="2090550" y="1937"/>
                  </a:cubicBezTo>
                  <a:cubicBezTo>
                    <a:pt x="4779457" y="1937"/>
                    <a:pt x="5887402" y="2490455"/>
                    <a:pt x="5304164" y="4434610"/>
                  </a:cubicBezTo>
                  <a:lnTo>
                    <a:pt x="5273324" y="4526023"/>
                  </a:lnTo>
                  <a:lnTo>
                    <a:pt x="4613420" y="4526023"/>
                  </a:lnTo>
                  <a:lnTo>
                    <a:pt x="4661623" y="4409094"/>
                  </a:lnTo>
                  <a:cubicBezTo>
                    <a:pt x="4777041" y="4087572"/>
                    <a:pt x="4835557" y="3744753"/>
                    <a:pt x="4835557" y="3389953"/>
                  </a:cubicBezTo>
                  <a:cubicBezTo>
                    <a:pt x="4835557" y="3030072"/>
                    <a:pt x="4775428" y="2679509"/>
                    <a:pt x="4656910" y="2347944"/>
                  </a:cubicBezTo>
                  <a:cubicBezTo>
                    <a:pt x="4536532" y="2011174"/>
                    <a:pt x="4361732" y="1712040"/>
                    <a:pt x="4137464" y="1458888"/>
                  </a:cubicBezTo>
                  <a:cubicBezTo>
                    <a:pt x="3903404" y="1194604"/>
                    <a:pt x="3620870" y="988162"/>
                    <a:pt x="3297796" y="845129"/>
                  </a:cubicBezTo>
                  <a:cubicBezTo>
                    <a:pt x="2941004" y="687212"/>
                    <a:pt x="2534743" y="607104"/>
                    <a:pt x="2090301" y="607104"/>
                  </a:cubicBezTo>
                  <a:lnTo>
                    <a:pt x="2083978" y="607104"/>
                  </a:lnTo>
                  <a:lnTo>
                    <a:pt x="2073317" y="607104"/>
                  </a:lnTo>
                  <a:lnTo>
                    <a:pt x="2062656" y="606741"/>
                  </a:lnTo>
                  <a:cubicBezTo>
                    <a:pt x="2027819" y="605532"/>
                    <a:pt x="1994222" y="605046"/>
                    <a:pt x="1959882" y="605046"/>
                  </a:cubicBezTo>
                  <a:cubicBezTo>
                    <a:pt x="1555729" y="605046"/>
                    <a:pt x="1186663" y="683098"/>
                    <a:pt x="862722" y="837143"/>
                  </a:cubicBezTo>
                  <a:cubicBezTo>
                    <a:pt x="567171" y="977755"/>
                    <a:pt x="307943" y="1181776"/>
                    <a:pt x="92355" y="1443641"/>
                  </a:cubicBezTo>
                  <a:lnTo>
                    <a:pt x="0" y="1567870"/>
                  </a:lnTo>
                  <a:lnTo>
                    <a:pt x="0" y="675495"/>
                  </a:lnTo>
                  <a:lnTo>
                    <a:pt x="64855" y="618817"/>
                  </a:lnTo>
                  <a:cubicBezTo>
                    <a:pt x="554222" y="235740"/>
                    <a:pt x="1186594" y="0"/>
                    <a:pt x="1959882"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264" name="Freeform: Shape 10263">
              <a:extLst>
                <a:ext uri="{FF2B5EF4-FFF2-40B4-BE49-F238E27FC236}">
                  <a16:creationId xmlns:a16="http://schemas.microsoft.com/office/drawing/2014/main" id="{9A1ACE64-3E71-49F9-A03A-2B0836727E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2317967"/>
              <a:ext cx="5635125" cy="4536263"/>
            </a:xfrm>
            <a:custGeom>
              <a:avLst/>
              <a:gdLst>
                <a:gd name="connsiteX0" fmla="*/ 2112370 w 5635125"/>
                <a:gd name="connsiteY0" fmla="*/ 2011 h 4536263"/>
                <a:gd name="connsiteX1" fmla="*/ 3443962 w 5635125"/>
                <a:gd name="connsiteY1" fmla="*/ 201797 h 4536263"/>
                <a:gd name="connsiteX2" fmla="*/ 3524048 w 5635125"/>
                <a:gd name="connsiteY2" fmla="*/ 230356 h 4536263"/>
                <a:gd name="connsiteX3" fmla="*/ 3564215 w 5635125"/>
                <a:gd name="connsiteY3" fmla="*/ 244513 h 4536263"/>
                <a:gd name="connsiteX4" fmla="*/ 3604134 w 5635125"/>
                <a:gd name="connsiteY4" fmla="*/ 259397 h 4536263"/>
                <a:gd name="connsiteX5" fmla="*/ 3761580 w 5635125"/>
                <a:gd name="connsiteY5" fmla="*/ 325106 h 4536263"/>
                <a:gd name="connsiteX6" fmla="*/ 3915926 w 5635125"/>
                <a:gd name="connsiteY6" fmla="*/ 398680 h 4536263"/>
                <a:gd name="connsiteX7" fmla="*/ 4066305 w 5635125"/>
                <a:gd name="connsiteY7" fmla="*/ 480844 h 4536263"/>
                <a:gd name="connsiteX8" fmla="*/ 4617984 w 5635125"/>
                <a:gd name="connsiteY8" fmla="*/ 890098 h 4536263"/>
                <a:gd name="connsiteX9" fmla="*/ 5387359 w 5635125"/>
                <a:gd name="connsiteY9" fmla="*/ 2020324 h 4536263"/>
                <a:gd name="connsiteX10" fmla="*/ 5634933 w 5635125"/>
                <a:gd name="connsiteY10" fmla="*/ 3356508 h 4536263"/>
                <a:gd name="connsiteX11" fmla="*/ 5426809 w 5635125"/>
                <a:gd name="connsiteY11" fmla="*/ 4521289 h 4536263"/>
                <a:gd name="connsiteX12" fmla="*/ 5420775 w 5635125"/>
                <a:gd name="connsiteY12" fmla="*/ 4536263 h 4536263"/>
                <a:gd name="connsiteX13" fmla="*/ 5192615 w 5635125"/>
                <a:gd name="connsiteY13" fmla="*/ 4536263 h 4536263"/>
                <a:gd name="connsiteX14" fmla="*/ 5252198 w 5635125"/>
                <a:gd name="connsiteY14" fmla="*/ 4305372 h 4536263"/>
                <a:gd name="connsiteX15" fmla="*/ 5302934 w 5635125"/>
                <a:gd name="connsiteY15" fmla="*/ 3992169 h 4536263"/>
                <a:gd name="connsiteX16" fmla="*/ 5317935 w 5635125"/>
                <a:gd name="connsiteY16" fmla="*/ 3834617 h 4536263"/>
                <a:gd name="connsiteX17" fmla="*/ 5326240 w 5635125"/>
                <a:gd name="connsiteY17" fmla="*/ 3676819 h 4536263"/>
                <a:gd name="connsiteX18" fmla="*/ 5328597 w 5635125"/>
                <a:gd name="connsiteY18" fmla="*/ 3519023 h 4536263"/>
                <a:gd name="connsiteX19" fmla="*/ 5326862 w 5635125"/>
                <a:gd name="connsiteY19" fmla="*/ 3440247 h 4536263"/>
                <a:gd name="connsiteX20" fmla="*/ 5324754 w 5635125"/>
                <a:gd name="connsiteY20" fmla="*/ 3361590 h 4536263"/>
                <a:gd name="connsiteX21" fmla="*/ 5320291 w 5635125"/>
                <a:gd name="connsiteY21" fmla="*/ 3282936 h 4536263"/>
                <a:gd name="connsiteX22" fmla="*/ 5314712 w 5635125"/>
                <a:gd name="connsiteY22" fmla="*/ 3204522 h 4536263"/>
                <a:gd name="connsiteX23" fmla="*/ 5307521 w 5635125"/>
                <a:gd name="connsiteY23" fmla="*/ 3126228 h 4536263"/>
                <a:gd name="connsiteX24" fmla="*/ 5304050 w 5635125"/>
                <a:gd name="connsiteY24" fmla="*/ 3087142 h 4536263"/>
                <a:gd name="connsiteX25" fmla="*/ 5299091 w 5635125"/>
                <a:gd name="connsiteY25" fmla="*/ 3048177 h 4536263"/>
                <a:gd name="connsiteX26" fmla="*/ 5249253 w 5635125"/>
                <a:gd name="connsiteY26" fmla="*/ 2738030 h 4536263"/>
                <a:gd name="connsiteX27" fmla="*/ 5078790 w 5635125"/>
                <a:gd name="connsiteY27" fmla="*/ 2134677 h 4536263"/>
                <a:gd name="connsiteX28" fmla="*/ 4445910 w 5635125"/>
                <a:gd name="connsiteY28" fmla="*/ 1049950 h 4536263"/>
                <a:gd name="connsiteX29" fmla="*/ 3975680 w 5635125"/>
                <a:gd name="connsiteY29" fmla="*/ 613349 h 4536263"/>
                <a:gd name="connsiteX30" fmla="*/ 3842409 w 5635125"/>
                <a:gd name="connsiteY30" fmla="*/ 520416 h 4536263"/>
                <a:gd name="connsiteX31" fmla="*/ 3703560 w 5635125"/>
                <a:gd name="connsiteY31" fmla="*/ 434620 h 4536263"/>
                <a:gd name="connsiteX32" fmla="*/ 3559132 w 5635125"/>
                <a:gd name="connsiteY32" fmla="*/ 357174 h 4536263"/>
                <a:gd name="connsiteX33" fmla="*/ 3409869 w 5635125"/>
                <a:gd name="connsiteY33" fmla="*/ 287835 h 4536263"/>
                <a:gd name="connsiteX34" fmla="*/ 3391024 w 5635125"/>
                <a:gd name="connsiteY34" fmla="*/ 279364 h 4536263"/>
                <a:gd name="connsiteX35" fmla="*/ 3371810 w 5635125"/>
                <a:gd name="connsiteY35" fmla="*/ 271862 h 4536263"/>
                <a:gd name="connsiteX36" fmla="*/ 3333378 w 5635125"/>
                <a:gd name="connsiteY36" fmla="*/ 256857 h 4536263"/>
                <a:gd name="connsiteX37" fmla="*/ 3256391 w 5635125"/>
                <a:gd name="connsiteY37" fmla="*/ 226846 h 4536263"/>
                <a:gd name="connsiteX38" fmla="*/ 3178039 w 5635125"/>
                <a:gd name="connsiteY38" fmla="*/ 200103 h 4536263"/>
                <a:gd name="connsiteX39" fmla="*/ 3099068 w 5635125"/>
                <a:gd name="connsiteY39" fmla="*/ 174933 h 4536263"/>
                <a:gd name="connsiteX40" fmla="*/ 3059520 w 5635125"/>
                <a:gd name="connsiteY40" fmla="*/ 162469 h 4536263"/>
                <a:gd name="connsiteX41" fmla="*/ 3019354 w 5635125"/>
                <a:gd name="connsiteY41" fmla="*/ 152062 h 4536263"/>
                <a:gd name="connsiteX42" fmla="*/ 2938896 w 5635125"/>
                <a:gd name="connsiteY42" fmla="*/ 131490 h 4536263"/>
                <a:gd name="connsiteX43" fmla="*/ 2776242 w 5635125"/>
                <a:gd name="connsiteY43" fmla="*/ 96762 h 4536263"/>
                <a:gd name="connsiteX44" fmla="*/ 2111872 w 5635125"/>
                <a:gd name="connsiteY44" fmla="*/ 38314 h 4536263"/>
                <a:gd name="connsiteX45" fmla="*/ 1447502 w 5635125"/>
                <a:gd name="connsiteY45" fmla="*/ 87201 h 4536263"/>
                <a:gd name="connsiteX46" fmla="*/ 1365679 w 5635125"/>
                <a:gd name="connsiteY46" fmla="*/ 101965 h 4536263"/>
                <a:gd name="connsiteX47" fmla="*/ 1284974 w 5635125"/>
                <a:gd name="connsiteY47" fmla="*/ 121446 h 4536263"/>
                <a:gd name="connsiteX48" fmla="*/ 1204515 w 5635125"/>
                <a:gd name="connsiteY48" fmla="*/ 141291 h 4536263"/>
                <a:gd name="connsiteX49" fmla="*/ 1125296 w 5635125"/>
                <a:gd name="connsiteY49" fmla="*/ 165253 h 4536263"/>
                <a:gd name="connsiteX50" fmla="*/ 1046326 w 5635125"/>
                <a:gd name="connsiteY50" fmla="*/ 189939 h 4536263"/>
                <a:gd name="connsiteX51" fmla="*/ 1026614 w 5635125"/>
                <a:gd name="connsiteY51" fmla="*/ 196231 h 4536263"/>
                <a:gd name="connsiteX52" fmla="*/ 1007275 w 5635125"/>
                <a:gd name="connsiteY52" fmla="*/ 203492 h 4536263"/>
                <a:gd name="connsiteX53" fmla="*/ 968719 w 5635125"/>
                <a:gd name="connsiteY53" fmla="*/ 218255 h 4536263"/>
                <a:gd name="connsiteX54" fmla="*/ 891856 w 5635125"/>
                <a:gd name="connsiteY54" fmla="*/ 247901 h 4536263"/>
                <a:gd name="connsiteX55" fmla="*/ 872641 w 5635125"/>
                <a:gd name="connsiteY55" fmla="*/ 255283 h 4536263"/>
                <a:gd name="connsiteX56" fmla="*/ 853922 w 5635125"/>
                <a:gd name="connsiteY56" fmla="*/ 263755 h 4536263"/>
                <a:gd name="connsiteX57" fmla="*/ 816481 w 5635125"/>
                <a:gd name="connsiteY57" fmla="*/ 280817 h 4536263"/>
                <a:gd name="connsiteX58" fmla="*/ 260959 w 5635125"/>
                <a:gd name="connsiteY58" fmla="*/ 618433 h 4536263"/>
                <a:gd name="connsiteX59" fmla="*/ 21645 w 5635125"/>
                <a:gd name="connsiteY59" fmla="*/ 832906 h 4536263"/>
                <a:gd name="connsiteX60" fmla="*/ 0 w 5635125"/>
                <a:gd name="connsiteY60" fmla="*/ 857354 h 4536263"/>
                <a:gd name="connsiteX61" fmla="*/ 0 w 5635125"/>
                <a:gd name="connsiteY61" fmla="*/ 593247 h 4536263"/>
                <a:gd name="connsiteX62" fmla="*/ 18510 w 5635125"/>
                <a:gd name="connsiteY62" fmla="*/ 579335 h 4536263"/>
                <a:gd name="connsiteX63" fmla="*/ 161780 w 5635125"/>
                <a:gd name="connsiteY63" fmla="*/ 484113 h 4536263"/>
                <a:gd name="connsiteX64" fmla="*/ 778792 w 5635125"/>
                <a:gd name="connsiteY64" fmla="*/ 190181 h 4536263"/>
                <a:gd name="connsiteX65" fmla="*/ 2112370 w 5635125"/>
                <a:gd name="connsiteY65" fmla="*/ 2011 h 453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35125" h="4536263">
                  <a:moveTo>
                    <a:pt x="2112370" y="2011"/>
                  </a:moveTo>
                  <a:cubicBezTo>
                    <a:pt x="2560655" y="2374"/>
                    <a:pt x="3013032" y="58402"/>
                    <a:pt x="3443962" y="201797"/>
                  </a:cubicBezTo>
                  <a:lnTo>
                    <a:pt x="3524048" y="230356"/>
                  </a:lnTo>
                  <a:lnTo>
                    <a:pt x="3564215" y="244513"/>
                  </a:lnTo>
                  <a:cubicBezTo>
                    <a:pt x="3577605" y="249353"/>
                    <a:pt x="3591118" y="253589"/>
                    <a:pt x="3604134" y="259397"/>
                  </a:cubicBezTo>
                  <a:cubicBezTo>
                    <a:pt x="3656450" y="281301"/>
                    <a:pt x="3709388" y="302356"/>
                    <a:pt x="3761580" y="325106"/>
                  </a:cubicBezTo>
                  <a:cubicBezTo>
                    <a:pt x="3812903" y="349550"/>
                    <a:pt x="3864849" y="373268"/>
                    <a:pt x="3915926" y="398680"/>
                  </a:cubicBezTo>
                  <a:cubicBezTo>
                    <a:pt x="3965887" y="426028"/>
                    <a:pt x="4016716" y="452409"/>
                    <a:pt x="4066305" y="480844"/>
                  </a:cubicBezTo>
                  <a:cubicBezTo>
                    <a:pt x="4263794" y="596166"/>
                    <a:pt x="4449629" y="733392"/>
                    <a:pt x="4617984" y="890098"/>
                  </a:cubicBezTo>
                  <a:cubicBezTo>
                    <a:pt x="4954818" y="1203754"/>
                    <a:pt x="5217764" y="1595219"/>
                    <a:pt x="5387359" y="2020324"/>
                  </a:cubicBezTo>
                  <a:cubicBezTo>
                    <a:pt x="5557947" y="2445551"/>
                    <a:pt x="5639646" y="2902604"/>
                    <a:pt x="5634933" y="3356508"/>
                  </a:cubicBezTo>
                  <a:cubicBezTo>
                    <a:pt x="5631191" y="3754046"/>
                    <a:pt x="5559369" y="4148944"/>
                    <a:pt x="5426809" y="4521289"/>
                  </a:cubicBezTo>
                  <a:lnTo>
                    <a:pt x="5420775" y="4536263"/>
                  </a:lnTo>
                  <a:lnTo>
                    <a:pt x="5192615" y="4536263"/>
                  </a:lnTo>
                  <a:lnTo>
                    <a:pt x="5252198" y="4305372"/>
                  </a:lnTo>
                  <a:cubicBezTo>
                    <a:pt x="5273894" y="4201637"/>
                    <a:pt x="5290785" y="4097084"/>
                    <a:pt x="5302934" y="3992169"/>
                  </a:cubicBezTo>
                  <a:lnTo>
                    <a:pt x="5317935" y="3834617"/>
                  </a:lnTo>
                  <a:cubicBezTo>
                    <a:pt x="5320661" y="3781977"/>
                    <a:pt x="5324259" y="3729339"/>
                    <a:pt x="5326240" y="3676819"/>
                  </a:cubicBezTo>
                  <a:cubicBezTo>
                    <a:pt x="5326862" y="3624181"/>
                    <a:pt x="5328968" y="3571662"/>
                    <a:pt x="5328597" y="3519023"/>
                  </a:cubicBezTo>
                  <a:lnTo>
                    <a:pt x="5326862" y="3440247"/>
                  </a:lnTo>
                  <a:cubicBezTo>
                    <a:pt x="5326117" y="3413987"/>
                    <a:pt x="5326862" y="3387729"/>
                    <a:pt x="5324754" y="3361590"/>
                  </a:cubicBezTo>
                  <a:lnTo>
                    <a:pt x="5320291" y="3282936"/>
                  </a:lnTo>
                  <a:cubicBezTo>
                    <a:pt x="5318678" y="3256798"/>
                    <a:pt x="5317812" y="3230537"/>
                    <a:pt x="5314712" y="3204522"/>
                  </a:cubicBezTo>
                  <a:lnTo>
                    <a:pt x="5307521" y="3126228"/>
                  </a:lnTo>
                  <a:lnTo>
                    <a:pt x="5304050" y="3087142"/>
                  </a:lnTo>
                  <a:cubicBezTo>
                    <a:pt x="5302934" y="3074072"/>
                    <a:pt x="5300704" y="3061124"/>
                    <a:pt x="5299091" y="3048177"/>
                  </a:cubicBezTo>
                  <a:cubicBezTo>
                    <a:pt x="5286074" y="2944230"/>
                    <a:pt x="5269833" y="2840646"/>
                    <a:pt x="5249253" y="2738030"/>
                  </a:cubicBezTo>
                  <a:cubicBezTo>
                    <a:pt x="5208342" y="2532798"/>
                    <a:pt x="5151563" y="2330834"/>
                    <a:pt x="5078790" y="2134677"/>
                  </a:cubicBezTo>
                  <a:cubicBezTo>
                    <a:pt x="4932999" y="1742729"/>
                    <a:pt x="4725096" y="1371231"/>
                    <a:pt x="4445910" y="1049950"/>
                  </a:cubicBezTo>
                  <a:cubicBezTo>
                    <a:pt x="4306688" y="889252"/>
                    <a:pt x="4149614" y="741739"/>
                    <a:pt x="3975680" y="613349"/>
                  </a:cubicBezTo>
                  <a:cubicBezTo>
                    <a:pt x="3932043" y="581525"/>
                    <a:pt x="3886916" y="551514"/>
                    <a:pt x="3842409" y="520416"/>
                  </a:cubicBezTo>
                  <a:cubicBezTo>
                    <a:pt x="3796787" y="491131"/>
                    <a:pt x="3749926" y="463419"/>
                    <a:pt x="3703560" y="434620"/>
                  </a:cubicBezTo>
                  <a:cubicBezTo>
                    <a:pt x="3656077" y="407756"/>
                    <a:pt x="3607357" y="383069"/>
                    <a:pt x="3559132" y="357174"/>
                  </a:cubicBezTo>
                  <a:cubicBezTo>
                    <a:pt x="3510163" y="332850"/>
                    <a:pt x="3459830" y="310827"/>
                    <a:pt x="3409869" y="287835"/>
                  </a:cubicBezTo>
                  <a:lnTo>
                    <a:pt x="3391024" y="279364"/>
                  </a:lnTo>
                  <a:lnTo>
                    <a:pt x="3371810" y="271862"/>
                  </a:lnTo>
                  <a:lnTo>
                    <a:pt x="3333378" y="256857"/>
                  </a:lnTo>
                  <a:lnTo>
                    <a:pt x="3256391" y="226846"/>
                  </a:lnTo>
                  <a:cubicBezTo>
                    <a:pt x="3230976" y="216077"/>
                    <a:pt x="3204322" y="208816"/>
                    <a:pt x="3178039" y="200103"/>
                  </a:cubicBezTo>
                  <a:lnTo>
                    <a:pt x="3099068" y="174933"/>
                  </a:lnTo>
                  <a:lnTo>
                    <a:pt x="3059520" y="162469"/>
                  </a:lnTo>
                  <a:lnTo>
                    <a:pt x="3019354" y="152062"/>
                  </a:lnTo>
                  <a:lnTo>
                    <a:pt x="2938896" y="131490"/>
                  </a:lnTo>
                  <a:cubicBezTo>
                    <a:pt x="2885463" y="116485"/>
                    <a:pt x="2830668" y="107532"/>
                    <a:pt x="2776242" y="96762"/>
                  </a:cubicBezTo>
                  <a:cubicBezTo>
                    <a:pt x="2557927" y="55618"/>
                    <a:pt x="2335272" y="37588"/>
                    <a:pt x="2111872" y="38314"/>
                  </a:cubicBezTo>
                  <a:cubicBezTo>
                    <a:pt x="1888597" y="32748"/>
                    <a:pt x="1665820" y="47631"/>
                    <a:pt x="1447502" y="87201"/>
                  </a:cubicBezTo>
                  <a:lnTo>
                    <a:pt x="1365679" y="101965"/>
                  </a:lnTo>
                  <a:lnTo>
                    <a:pt x="1284974" y="121446"/>
                  </a:lnTo>
                  <a:lnTo>
                    <a:pt x="1204515" y="141291"/>
                  </a:lnTo>
                  <a:cubicBezTo>
                    <a:pt x="1177737" y="148069"/>
                    <a:pt x="1151703" y="157388"/>
                    <a:pt x="1125296" y="165253"/>
                  </a:cubicBezTo>
                  <a:lnTo>
                    <a:pt x="1046326" y="189939"/>
                  </a:lnTo>
                  <a:cubicBezTo>
                    <a:pt x="1039756" y="191996"/>
                    <a:pt x="1033186" y="193931"/>
                    <a:pt x="1026614" y="196231"/>
                  </a:cubicBezTo>
                  <a:lnTo>
                    <a:pt x="1007275" y="203492"/>
                  </a:lnTo>
                  <a:lnTo>
                    <a:pt x="968719" y="218255"/>
                  </a:lnTo>
                  <a:lnTo>
                    <a:pt x="891856" y="247901"/>
                  </a:lnTo>
                  <a:lnTo>
                    <a:pt x="872641" y="255283"/>
                  </a:lnTo>
                  <a:lnTo>
                    <a:pt x="853922" y="263755"/>
                  </a:lnTo>
                  <a:lnTo>
                    <a:pt x="816481" y="280817"/>
                  </a:lnTo>
                  <a:cubicBezTo>
                    <a:pt x="616389" y="370121"/>
                    <a:pt x="429437" y="484353"/>
                    <a:pt x="260959" y="618433"/>
                  </a:cubicBezTo>
                  <a:cubicBezTo>
                    <a:pt x="176595" y="685350"/>
                    <a:pt x="96787" y="757109"/>
                    <a:pt x="21645" y="832906"/>
                  </a:cubicBezTo>
                  <a:lnTo>
                    <a:pt x="0" y="857354"/>
                  </a:lnTo>
                  <a:lnTo>
                    <a:pt x="0" y="593247"/>
                  </a:lnTo>
                  <a:lnTo>
                    <a:pt x="18510" y="579335"/>
                  </a:lnTo>
                  <a:cubicBezTo>
                    <a:pt x="65368" y="546190"/>
                    <a:pt x="113152" y="514425"/>
                    <a:pt x="161780" y="484113"/>
                  </a:cubicBezTo>
                  <a:cubicBezTo>
                    <a:pt x="356292" y="362861"/>
                    <a:pt x="564071" y="264601"/>
                    <a:pt x="778792" y="190181"/>
                  </a:cubicBezTo>
                  <a:cubicBezTo>
                    <a:pt x="1208731" y="40371"/>
                    <a:pt x="1664207" y="-11299"/>
                    <a:pt x="2112370" y="201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Content Placeholder 1">
            <a:extLst>
              <a:ext uri="{FF2B5EF4-FFF2-40B4-BE49-F238E27FC236}">
                <a16:creationId xmlns:a16="http://schemas.microsoft.com/office/drawing/2014/main" id="{508934D2-4181-520C-6AF2-B007FE0E3DAA}"/>
              </a:ext>
            </a:extLst>
          </p:cNvPr>
          <p:cNvSpPr>
            <a:spLocks noGrp="1"/>
          </p:cNvSpPr>
          <p:nvPr>
            <p:ph idx="1"/>
          </p:nvPr>
        </p:nvSpPr>
        <p:spPr>
          <a:xfrm>
            <a:off x="5305660" y="1426463"/>
            <a:ext cx="6581540" cy="5323617"/>
          </a:xfrm>
        </p:spPr>
        <p:txBody>
          <a:bodyPr anchor="ctr">
            <a:normAutofit fontScale="92500" lnSpcReduction="20000"/>
          </a:bodyPr>
          <a:lstStyle/>
          <a:p>
            <a:pPr>
              <a:defRPr/>
            </a:pPr>
            <a:r>
              <a:rPr lang="en-US" altLang="en-US" sz="3200" dirty="0">
                <a:solidFill>
                  <a:schemeClr val="tx2"/>
                </a:solidFill>
              </a:rPr>
              <a:t>Enhanced Call Verification is a simple way to avoid false alarms caused by:</a:t>
            </a:r>
          </a:p>
          <a:p>
            <a:pPr marL="628650" lvl="1" indent="-171450">
              <a:buFont typeface="Courier New" panose="02070309020205020404" pitchFamily="49" charset="0"/>
              <a:buChar char="o"/>
              <a:defRPr/>
            </a:pPr>
            <a:r>
              <a:rPr lang="en-US" altLang="en-US" sz="3200" dirty="0">
                <a:solidFill>
                  <a:schemeClr val="tx2"/>
                </a:solidFill>
              </a:rPr>
              <a:t> After-hours cleaning crews, scheduled maintenance work, or employees who forget their password</a:t>
            </a:r>
          </a:p>
          <a:p>
            <a:pPr marL="628650" lvl="1" indent="-171450">
              <a:buFont typeface="Courier New" panose="02070309020205020404" pitchFamily="49" charset="0"/>
              <a:buChar char="o"/>
              <a:defRPr/>
            </a:pPr>
            <a:r>
              <a:rPr lang="en-US" altLang="en-US" sz="3200" dirty="0">
                <a:solidFill>
                  <a:schemeClr val="tx2"/>
                </a:solidFill>
              </a:rPr>
              <a:t> Forgetting to close a window or door before activating your alarm system</a:t>
            </a:r>
          </a:p>
          <a:p>
            <a:pPr marL="628650" lvl="1" indent="-171450">
              <a:buFont typeface="Courier New" panose="02070309020205020404" pitchFamily="49" charset="0"/>
              <a:buChar char="o"/>
              <a:defRPr/>
            </a:pPr>
            <a:r>
              <a:rPr lang="en-US" altLang="en-US" sz="3200" dirty="0">
                <a:solidFill>
                  <a:schemeClr val="tx2"/>
                </a:solidFill>
              </a:rPr>
              <a:t> Leaving pets in areas protected by motion detectors</a:t>
            </a:r>
          </a:p>
          <a:p>
            <a:pPr marL="628650" lvl="1" indent="-171450">
              <a:buFont typeface="Courier New" panose="02070309020205020404" pitchFamily="49" charset="0"/>
              <a:buChar char="o"/>
              <a:defRPr/>
            </a:pPr>
            <a:r>
              <a:rPr lang="en-US" altLang="en-US" sz="3200" dirty="0">
                <a:solidFill>
                  <a:schemeClr val="tx2"/>
                </a:solidFill>
              </a:rPr>
              <a:t> Authorized users returning home and not remembering their password</a:t>
            </a:r>
            <a:endParaRPr lang="en-US" sz="3200" dirty="0">
              <a:solidFill>
                <a:schemeClr val="tx2"/>
              </a:solidFill>
            </a:endParaRPr>
          </a:p>
        </p:txBody>
      </p:sp>
      <p:sp>
        <p:nvSpPr>
          <p:cNvPr id="10243" name="Slide Number Placeholder 3">
            <a:extLst>
              <a:ext uri="{FF2B5EF4-FFF2-40B4-BE49-F238E27FC236}">
                <a16:creationId xmlns:a16="http://schemas.microsoft.com/office/drawing/2014/main" id="{A43E7ED1-5F9F-4A7E-B262-5A0CE0BE1C87}"/>
              </a:ext>
            </a:extLst>
          </p:cNvPr>
          <p:cNvSpPr>
            <a:spLocks noGrp="1"/>
          </p:cNvSpPr>
          <p:nvPr>
            <p:ph type="sldNum" sz="quarter" idx="12"/>
          </p:nvPr>
        </p:nvSpPr>
        <p:spPr>
          <a:xfrm>
            <a:off x="9278112" y="6384956"/>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r" eaLnBrk="1" hangingPunct="1">
              <a:lnSpc>
                <a:spcPct val="90000"/>
              </a:lnSpc>
              <a:spcBef>
                <a:spcPct val="0"/>
              </a:spcBef>
              <a:spcAft>
                <a:spcPts val="600"/>
              </a:spcAft>
              <a:buFontTx/>
              <a:buNone/>
            </a:pPr>
            <a:fld id="{A539FF62-80E1-4DBD-9315-B18413BDFB55}" type="slidenum">
              <a:rPr lang="en-US" altLang="en-US" sz="1800"/>
              <a:pPr algn="r" eaLnBrk="1" hangingPunct="1">
                <a:lnSpc>
                  <a:spcPct val="90000"/>
                </a:lnSpc>
                <a:spcBef>
                  <a:spcPct val="0"/>
                </a:spcBef>
                <a:spcAft>
                  <a:spcPts val="600"/>
                </a:spcAft>
                <a:buFontTx/>
                <a:buNone/>
              </a:pPr>
              <a:t>7</a:t>
            </a:fld>
            <a:endParaRPr lang="en-US" altLang="en-US" sz="18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6" name="Rectangle 11275">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78" name="Group 11277">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279" name="Rectangle 11278">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0" name="Rectangle 11279">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82" name="Rectangle 11281">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64A31A65-A04A-4F56-AFC5-7834B80B8EB0}"/>
              </a:ext>
            </a:extLst>
          </p:cNvPr>
          <p:cNvSpPr>
            <a:spLocks noGrp="1"/>
          </p:cNvSpPr>
          <p:nvPr>
            <p:ph type="title"/>
          </p:nvPr>
        </p:nvSpPr>
        <p:spPr>
          <a:xfrm>
            <a:off x="1057025" y="922644"/>
            <a:ext cx="5040285" cy="1169585"/>
          </a:xfrm>
        </p:spPr>
        <p:txBody>
          <a:bodyPr anchor="b">
            <a:normAutofit/>
          </a:bodyPr>
          <a:lstStyle/>
          <a:p>
            <a:r>
              <a:rPr lang="en-US" altLang="en-US" sz="3700" b="1" dirty="0">
                <a:solidFill>
                  <a:srgbClr val="0000FF"/>
                </a:solidFill>
              </a:rPr>
              <a:t>How will ECV benefit the Community?</a:t>
            </a:r>
          </a:p>
        </p:txBody>
      </p:sp>
      <p:sp>
        <p:nvSpPr>
          <p:cNvPr id="11284" name="Rectangle 1128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Content Placeholder 2">
            <a:extLst>
              <a:ext uri="{FF2B5EF4-FFF2-40B4-BE49-F238E27FC236}">
                <a16:creationId xmlns:a16="http://schemas.microsoft.com/office/drawing/2014/main" id="{446A89C5-7FE0-47AF-AB22-8734DD1A82FD}"/>
              </a:ext>
            </a:extLst>
          </p:cNvPr>
          <p:cNvSpPr>
            <a:spLocks noGrp="1"/>
          </p:cNvSpPr>
          <p:nvPr>
            <p:ph idx="1"/>
          </p:nvPr>
        </p:nvSpPr>
        <p:spPr>
          <a:xfrm>
            <a:off x="1055715" y="2508105"/>
            <a:ext cx="5040285" cy="3632493"/>
          </a:xfrm>
        </p:spPr>
        <p:txBody>
          <a:bodyPr anchor="ctr">
            <a:normAutofit lnSpcReduction="10000"/>
          </a:bodyPr>
          <a:lstStyle/>
          <a:p>
            <a:r>
              <a:rPr lang="en-US" altLang="en-US" dirty="0"/>
              <a:t>Communities where Enhanced Call Verification is required have seen law enforcement response to false alarms reduced by 30%-50%</a:t>
            </a:r>
          </a:p>
          <a:p>
            <a:r>
              <a:rPr lang="en-US" altLang="en-US" dirty="0"/>
              <a:t>These reductions lower costs, save tax dollars, and help ensure officers will be available to respond to real emergencies</a:t>
            </a:r>
          </a:p>
        </p:txBody>
      </p:sp>
      <p:pic>
        <p:nvPicPr>
          <p:cNvPr id="11270" name="Picture 9">
            <a:extLst>
              <a:ext uri="{FF2B5EF4-FFF2-40B4-BE49-F238E27FC236}">
                <a16:creationId xmlns:a16="http://schemas.microsoft.com/office/drawing/2014/main" id="{FF1CD971-850A-4EC0-A82D-395627204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44" r="12154" b="-4"/>
          <a:stretch/>
        </p:blipFill>
        <p:spPr bwMode="auto">
          <a:xfrm>
            <a:off x="6946666" y="774285"/>
            <a:ext cx="2112264" cy="19996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8" descr="http://www.panoramacitync.org/wp-content/uploads/2012/10/LAPD_car.jpg">
            <a:extLst>
              <a:ext uri="{FF2B5EF4-FFF2-40B4-BE49-F238E27FC236}">
                <a16:creationId xmlns:a16="http://schemas.microsoft.com/office/drawing/2014/main" id="{692BEA61-BDCD-4CE6-98C0-CA99B709B7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35" r="5830" b="7"/>
          <a:stretch/>
        </p:blipFill>
        <p:spPr bwMode="auto">
          <a:xfrm>
            <a:off x="9223523" y="774285"/>
            <a:ext cx="2112264" cy="19996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a:extLst>
              <a:ext uri="{FF2B5EF4-FFF2-40B4-BE49-F238E27FC236}">
                <a16:creationId xmlns:a16="http://schemas.microsoft.com/office/drawing/2014/main" id="{ACE768C4-E122-4BE3-8E26-2FDD11A166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317" r="2" b="522"/>
          <a:stretch/>
        </p:blipFill>
        <p:spPr bwMode="auto">
          <a:xfrm>
            <a:off x="6946667" y="2942704"/>
            <a:ext cx="4389120" cy="321354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8" name="Slide Number Placeholder 3">
            <a:extLst>
              <a:ext uri="{FF2B5EF4-FFF2-40B4-BE49-F238E27FC236}">
                <a16:creationId xmlns:a16="http://schemas.microsoft.com/office/drawing/2014/main" id="{42808EB0-9547-4856-A264-C89EA4D4A974}"/>
              </a:ext>
            </a:extLst>
          </p:cNvPr>
          <p:cNvSpPr>
            <a:spLocks noGrp="1"/>
          </p:cNvSpPr>
          <p:nvPr>
            <p:ph type="sldNum" sz="quarter" idx="12"/>
          </p:nvPr>
        </p:nvSpPr>
        <p:spPr>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nSpc>
                <a:spcPct val="90000"/>
              </a:lnSpc>
            </a:pPr>
            <a:fld id="{216A26AC-6360-4DED-BABC-D6CE94DF305A}" type="slidenum">
              <a:rPr lang="en-US" altLang="en-US" sz="1800"/>
              <a:pPr>
                <a:lnSpc>
                  <a:spcPct val="90000"/>
                </a:lnSpc>
              </a:pPr>
              <a:t>8</a:t>
            </a:fld>
            <a:endParaRPr lang="en-US" altLang="en-US" sz="180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11" name="Rectangle 12310">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44763C0D-5D51-4CB4-BA71-6EE4E7B135AC}"/>
              </a:ext>
            </a:extLst>
          </p:cNvPr>
          <p:cNvSpPr>
            <a:spLocks noGrp="1"/>
          </p:cNvSpPr>
          <p:nvPr>
            <p:ph type="title"/>
          </p:nvPr>
        </p:nvSpPr>
        <p:spPr>
          <a:xfrm>
            <a:off x="589009" y="502400"/>
            <a:ext cx="3367171" cy="1818064"/>
          </a:xfrm>
        </p:spPr>
        <p:txBody>
          <a:bodyPr>
            <a:normAutofit/>
          </a:bodyPr>
          <a:lstStyle/>
          <a:p>
            <a:pPr algn="ctr"/>
            <a:r>
              <a:rPr lang="en-US" altLang="en-US" sz="3200" b="1" dirty="0">
                <a:solidFill>
                  <a:srgbClr val="0000FF"/>
                </a:solidFill>
              </a:rPr>
              <a:t>How do I request ECV from my Alarm Company?</a:t>
            </a:r>
          </a:p>
        </p:txBody>
      </p:sp>
      <p:pic>
        <p:nvPicPr>
          <p:cNvPr id="12292" name="Picture 6" descr="http://www.gailperry.com/wp-content/uploads/2011/01/older-person-on-phone.jpg">
            <a:extLst>
              <a:ext uri="{FF2B5EF4-FFF2-40B4-BE49-F238E27FC236}">
                <a16:creationId xmlns:a16="http://schemas.microsoft.com/office/drawing/2014/main" id="{6863E28C-4495-4DDE-81E0-91569984F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319" b="23075"/>
          <a:stretch/>
        </p:blipFill>
        <p:spPr bwMode="auto">
          <a:xfrm>
            <a:off x="4555236" y="6"/>
            <a:ext cx="7636763" cy="27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Rectangle 123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12293" name="Picture 8" descr="http://ashesiglobal.com/site/images/call-center-customer-service.jpg">
            <a:extLst>
              <a:ext uri="{FF2B5EF4-FFF2-40B4-BE49-F238E27FC236}">
                <a16:creationId xmlns:a16="http://schemas.microsoft.com/office/drawing/2014/main" id="{BA90485D-79C3-4A1F-B4BC-CA7C4CA2C3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67" r="7666" b="-1"/>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E9BD7B6F-4742-DF13-AA62-31278E1F9C2D}"/>
              </a:ext>
            </a:extLst>
          </p:cNvPr>
          <p:cNvSpPr>
            <a:spLocks noGrp="1"/>
          </p:cNvSpPr>
          <p:nvPr>
            <p:ph idx="1"/>
          </p:nvPr>
        </p:nvSpPr>
        <p:spPr>
          <a:xfrm>
            <a:off x="4873560" y="3007151"/>
            <a:ext cx="7242240" cy="3640537"/>
          </a:xfrm>
        </p:spPr>
        <p:txBody>
          <a:bodyPr anchor="ctr">
            <a:normAutofit fontScale="92500" lnSpcReduction="10000"/>
          </a:bodyPr>
          <a:lstStyle/>
          <a:p>
            <a:r>
              <a:rPr lang="en-US" altLang="en-US" sz="2400" dirty="0"/>
              <a:t>Contact your alarm company and tell them you want Enhanced Call Verification monitoring procedures for your account</a:t>
            </a:r>
          </a:p>
          <a:p>
            <a:r>
              <a:rPr lang="en-US" altLang="en-US" sz="2400" dirty="0"/>
              <a:t>Most alarm companies already offer this service at no cost to the alarm user, and many have made it their standard operating procedure for burglary alarms</a:t>
            </a:r>
          </a:p>
          <a:p>
            <a:r>
              <a:rPr lang="en-US" altLang="en-US" sz="2400" dirty="0"/>
              <a:t>Make sure your emergency call list is up-to-date and provide your cell phone number.</a:t>
            </a:r>
          </a:p>
          <a:p>
            <a:r>
              <a:rPr lang="en-US" altLang="en-US" sz="2400" dirty="0"/>
              <a:t>Ensure the people selected for Enhanced Call Verification is educated on the correct procedure and knows the necessary passwords</a:t>
            </a:r>
          </a:p>
        </p:txBody>
      </p:sp>
      <p:sp>
        <p:nvSpPr>
          <p:cNvPr id="12315" name="Rectangle 123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291" name="Slide Number Placeholder 3">
            <a:extLst>
              <a:ext uri="{FF2B5EF4-FFF2-40B4-BE49-F238E27FC236}">
                <a16:creationId xmlns:a16="http://schemas.microsoft.com/office/drawing/2014/main" id="{8221D366-B845-4A43-954C-D55B370A1E47}"/>
              </a:ext>
            </a:extLst>
          </p:cNvPr>
          <p:cNvSpPr>
            <a:spLocks noGrp="1"/>
          </p:cNvSpPr>
          <p:nvPr>
            <p:ph type="sldNum" sz="quarter" idx="12"/>
          </p:nvPr>
        </p:nvSpPr>
        <p:spPr>
          <a:xfrm>
            <a:off x="10890380" y="6488642"/>
            <a:ext cx="130162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l" eaLnBrk="0" hangingPunct="0">
              <a:spcBef>
                <a:spcPct val="20000"/>
              </a:spcBef>
              <a:buChar char="•"/>
              <a:defRPr sz="3200">
                <a:solidFill>
                  <a:schemeClr val="accent2"/>
                </a:solidFill>
                <a:latin typeface="Arial" panose="020B0604020202020204" pitchFamily="34" charset="0"/>
              </a:defRPr>
            </a:lvl1pPr>
            <a:lvl2pPr marL="742950" indent="-285750" algn="l" eaLnBrk="0" hangingPunct="0">
              <a:spcBef>
                <a:spcPct val="20000"/>
              </a:spcBef>
              <a:buChar char="–"/>
              <a:defRPr sz="2800">
                <a:solidFill>
                  <a:schemeClr val="accent2"/>
                </a:solidFill>
                <a:latin typeface="Arial" panose="020B0604020202020204" pitchFamily="34" charset="0"/>
              </a:defRPr>
            </a:lvl2pPr>
            <a:lvl3pPr marL="1143000" indent="-228600" algn="l" eaLnBrk="0" hangingPunct="0">
              <a:spcBef>
                <a:spcPct val="20000"/>
              </a:spcBef>
              <a:buChar char="•"/>
              <a:defRPr sz="2400">
                <a:solidFill>
                  <a:schemeClr val="accent2"/>
                </a:solidFill>
                <a:latin typeface="Arial" panose="020B0604020202020204" pitchFamily="34" charset="0"/>
              </a:defRPr>
            </a:lvl3pPr>
            <a:lvl4pPr marL="1600200" indent="-228600" algn="l" eaLnBrk="0" hangingPunct="0">
              <a:spcBef>
                <a:spcPct val="20000"/>
              </a:spcBef>
              <a:buChar char="–"/>
              <a:defRPr sz="2000">
                <a:solidFill>
                  <a:schemeClr val="accent2"/>
                </a:solidFill>
                <a:latin typeface="Arial" panose="020B0604020202020204" pitchFamily="34" charset="0"/>
              </a:defRPr>
            </a:lvl4pPr>
            <a:lvl5pPr marL="2057400" indent="-228600" algn="l" eaLnBrk="0" hangingPunct="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r">
              <a:lnSpc>
                <a:spcPct val="90000"/>
              </a:lnSpc>
            </a:pPr>
            <a:fld id="{A3FD1AAA-3064-469B-A790-D5C783869978}" type="slidenum">
              <a:rPr lang="en-US" altLang="en-US" sz="1800"/>
              <a:pPr algn="r">
                <a:lnSpc>
                  <a:spcPct val="90000"/>
                </a:lnSpc>
              </a:pPr>
              <a:t>9</a:t>
            </a:fld>
            <a:endParaRPr lang="en-US" altLang="en-US" sz="1800"/>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870</Words>
  <Application>Microsoft Office PowerPoint</Application>
  <PresentationFormat>Widescreen</PresentationFormat>
  <Paragraphs>64</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Helvetica Neue Medium</vt:lpstr>
      <vt:lpstr>Office Theme</vt:lpstr>
      <vt:lpstr>ENHANCED CALL VERIFICATION  ECV</vt:lpstr>
      <vt:lpstr>What is Enhanced Call Verification?</vt:lpstr>
      <vt:lpstr>Two Calls are Made</vt:lpstr>
      <vt:lpstr>Text</vt:lpstr>
      <vt:lpstr>Use An App</vt:lpstr>
      <vt:lpstr>ECV provides opportunities to cancel accidental alarm activations before requesting law enforcement response</vt:lpstr>
      <vt:lpstr>How can ECV benefit you?</vt:lpstr>
      <vt:lpstr>How will ECV benefit the Community?</vt:lpstr>
      <vt:lpstr>How do I request ECV from my Alarm Company?</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CALL VERIFICATION-AVOIDING FALSE ALARMS</dc:title>
  <dc:creator>Brad Shipp</dc:creator>
  <cp:lastModifiedBy>Brad Shipp</cp:lastModifiedBy>
  <cp:revision>3</cp:revision>
  <dcterms:created xsi:type="dcterms:W3CDTF">2023-07-23T00:36:19Z</dcterms:created>
  <dcterms:modified xsi:type="dcterms:W3CDTF">2023-07-23T02:16:47Z</dcterms:modified>
</cp:coreProperties>
</file>