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23" r:id="rId3"/>
    <p:sldId id="319" r:id="rId4"/>
    <p:sldId id="315" r:id="rId5"/>
    <p:sldId id="320" r:id="rId6"/>
    <p:sldId id="322" r:id="rId7"/>
    <p:sldId id="325" r:id="rId8"/>
    <p:sldId id="324" r:id="rId9"/>
    <p:sldId id="317" r:id="rId10"/>
    <p:sldId id="313" r:id="rId11"/>
    <p:sldId id="318" r:id="rId12"/>
    <p:sldId id="314"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054"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59C71-3036-47DA-AA0C-1D73AD3DBD0E}"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89239-762B-4994-ACBC-D095EF5099DE}" type="slidenum">
              <a:rPr lang="en-US" smtClean="0"/>
              <a:t>‹#›</a:t>
            </a:fld>
            <a:endParaRPr lang="en-US"/>
          </a:p>
        </p:txBody>
      </p:sp>
    </p:spTree>
    <p:extLst>
      <p:ext uri="{BB962C8B-B14F-4D97-AF65-F5344CB8AC3E}">
        <p14:creationId xmlns:p14="http://schemas.microsoft.com/office/powerpoint/2010/main" val="136206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457200" y="720725"/>
            <a:ext cx="6400800" cy="3600450"/>
          </a:xfrm>
          <a:ln/>
        </p:spPr>
      </p:sp>
      <p:sp>
        <p:nvSpPr>
          <p:cNvPr id="102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Rodents, spiders and critters climbing</a:t>
            </a:r>
            <a:r>
              <a:rPr lang="en-US" baseline="0" dirty="0"/>
              <a:t> on the sensor can also trigger motion detectors.  Preventative maintenance such as cleaning the sensors and an annual inspection, will prevent unnecessary police response. </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Calibri" pitchFamily="34" charset="0"/>
                <a:ea typeface="+mn-ea"/>
                <a:cs typeface="+mn-cs"/>
              </a:rPr>
              <a:t>Regular Maintenance</a:t>
            </a:r>
          </a:p>
          <a:p>
            <a:endParaRPr lang="en-US" sz="1200" b="1" kern="1200" baseline="0" dirty="0">
              <a:solidFill>
                <a:schemeClr val="tx1"/>
              </a:solidFill>
              <a:latin typeface="Calibri" pitchFamily="34" charset="0"/>
              <a:ea typeface="+mn-ea"/>
              <a:cs typeface="+mn-cs"/>
            </a:endParaRPr>
          </a:p>
          <a:p>
            <a:r>
              <a:rPr lang="en-US" sz="1200" kern="1200" baseline="0" dirty="0">
                <a:solidFill>
                  <a:schemeClr val="tx1"/>
                </a:solidFill>
                <a:latin typeface="Calibri" pitchFamily="34" charset="0"/>
                <a:ea typeface="+mn-ea"/>
                <a:cs typeface="+mn-cs"/>
              </a:rPr>
              <a:t>Both the alarm system and the physical site need regular maintenance. Door and windows sensors need to be checked. Alarm systems should be inspected on an annual basis by a licensed or certified alarm technician to ensure the system and all components of the system are in good working order. </a:t>
            </a:r>
          </a:p>
          <a:p>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Calibri" pitchFamily="34" charset="0"/>
                <a:ea typeface="+mn-ea"/>
                <a:cs typeface="+mn-cs"/>
              </a:rPr>
              <a:t>Enhanced Call Verification</a:t>
            </a:r>
          </a:p>
          <a:p>
            <a:r>
              <a:rPr lang="en-US" sz="1200" b="0" i="0" kern="1200" dirty="0">
                <a:solidFill>
                  <a:schemeClr val="tx1"/>
                </a:solidFill>
                <a:latin typeface="Calibri" pitchFamily="34" charset="0"/>
                <a:ea typeface="+mn-ea"/>
                <a:cs typeface="+mn-cs"/>
              </a:rPr>
              <a:t>The central station operators call the customer premises and then, if necessary, a second customer-provided phone number, such as a cell phone, to attempt to verify an alarm before law enforcement is called. Enhanced Call Verification is becoming an industry standard, and during the past year has shown a significant reduction in alarm calls to 911 dispatch centers. False alarm calls to police can be reduced by as much as 40 percent as companies implement </a:t>
            </a:r>
            <a:r>
              <a:rPr lang="en-US" sz="1200" b="0" i="0" kern="1200">
                <a:solidFill>
                  <a:schemeClr val="tx1"/>
                </a:solidFill>
                <a:latin typeface="Calibri" pitchFamily="34" charset="0"/>
                <a:ea typeface="+mn-ea"/>
                <a:cs typeface="+mn-cs"/>
              </a:rPr>
              <a:t>the second</a:t>
            </a:r>
            <a:r>
              <a:rPr lang="en-US" sz="1200" b="0" i="0" kern="1200" baseline="0">
                <a:solidFill>
                  <a:schemeClr val="tx1"/>
                </a:solidFill>
                <a:latin typeface="Calibri" pitchFamily="34" charset="0"/>
                <a:ea typeface="+mn-ea"/>
                <a:cs typeface="+mn-cs"/>
              </a:rPr>
              <a:t> </a:t>
            </a:r>
            <a:r>
              <a:rPr lang="en-US" sz="1200" b="0" i="0" kern="1200">
                <a:solidFill>
                  <a:schemeClr val="tx1"/>
                </a:solidFill>
                <a:latin typeface="Calibri" pitchFamily="34" charset="0"/>
                <a:ea typeface="+mn-ea"/>
                <a:cs typeface="+mn-cs"/>
              </a:rPr>
              <a:t>or </a:t>
            </a:r>
            <a:r>
              <a:rPr lang="en-US" sz="1200" b="0" i="0" kern="1200" dirty="0">
                <a:solidFill>
                  <a:schemeClr val="tx1"/>
                </a:solidFill>
                <a:latin typeface="Calibri" pitchFamily="34" charset="0"/>
                <a:ea typeface="+mn-ea"/>
                <a:cs typeface="+mn-cs"/>
              </a:rPr>
              <a:t>multiple-call procedure. </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Many times officers are dispatched to an alarm triggered by a family pet moving throughout the premises. </a:t>
            </a:r>
          </a:p>
          <a:p>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2</a:t>
            </a:fld>
            <a:endParaRPr lang="en-US" dirty="0"/>
          </a:p>
        </p:txBody>
      </p:sp>
    </p:spTree>
    <p:extLst>
      <p:ext uri="{BB962C8B-B14F-4D97-AF65-F5344CB8AC3E}">
        <p14:creationId xmlns:p14="http://schemas.microsoft.com/office/powerpoint/2010/main" val="63335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Many</a:t>
            </a:r>
            <a:r>
              <a:rPr lang="en-US" baseline="0" dirty="0"/>
              <a:t> p</a:t>
            </a:r>
            <a:r>
              <a:rPr lang="en-US" dirty="0"/>
              <a:t>ets,</a:t>
            </a:r>
            <a:r>
              <a:rPr lang="en-US" baseline="0" dirty="0"/>
              <a:t> especially dogs and cats will jump at windows and doors.  Avoid using window shock sensors if you have indoor pets that may jump.</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3</a:t>
            </a:fld>
            <a:endParaRPr lang="en-US" dirty="0"/>
          </a:p>
        </p:txBody>
      </p:sp>
    </p:spTree>
    <p:extLst>
      <p:ext uri="{BB962C8B-B14F-4D97-AF65-F5344CB8AC3E}">
        <p14:creationId xmlns:p14="http://schemas.microsoft.com/office/powerpoint/2010/main" val="146069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Secure all doors and windows</a:t>
            </a:r>
            <a:r>
              <a:rPr lang="en-US" baseline="0" dirty="0"/>
              <a:t> before arming the system to prevent any kind of movement or swinging doors. Program an adequate delay time on entry/exit doors. A delay of 45 seconds or more is recommended. Also check to make sure all contacts or sensors are not broken, chipped, or have pinched wiring. Loose door frames will most likely cause a false alarm if they are not tight.  These type of repairs should be made immediately</a:t>
            </a:r>
            <a:r>
              <a:rPr lang="en-US" sz="1200" kern="1200" baseline="0" dirty="0">
                <a:solidFill>
                  <a:schemeClr val="tx1"/>
                </a:solidFill>
                <a:latin typeface="Calibri" pitchFamily="34" charset="0"/>
                <a:ea typeface="+mn-ea"/>
                <a:cs typeface="+mn-cs"/>
              </a:rPr>
              <a:t>. If windows and doors are not tight in their frames, the contacts may become separated or out of alignment, which can signal an alarm activation. </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Install a pet friendly device to reduce the risk</a:t>
            </a:r>
            <a:r>
              <a:rPr lang="en-US" baseline="0" dirty="0"/>
              <a:t> of false alarms on the motion. </a:t>
            </a:r>
            <a:r>
              <a:rPr lang="en-US" sz="1200" kern="1200" baseline="0" dirty="0">
                <a:solidFill>
                  <a:schemeClr val="tx1"/>
                </a:solidFill>
                <a:latin typeface="Calibri" pitchFamily="34" charset="0"/>
                <a:ea typeface="+mn-ea"/>
                <a:cs typeface="+mn-cs"/>
              </a:rPr>
              <a:t>Special sensors are available to adapt to some pets because problems can occur with new pets or as pets grow over time. Check with your alarm company.</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Have a technician thoroughly inspect the system for possible broken or damaged wires caused by rodents or pests.</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6</a:t>
            </a:fld>
            <a:endParaRPr lang="en-US" dirty="0"/>
          </a:p>
        </p:txBody>
      </p:sp>
    </p:spTree>
    <p:extLst>
      <p:ext uri="{BB962C8B-B14F-4D97-AF65-F5344CB8AC3E}">
        <p14:creationId xmlns:p14="http://schemas.microsoft.com/office/powerpoint/2010/main" val="88347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Rodents climbing</a:t>
            </a:r>
            <a:r>
              <a:rPr lang="en-US" baseline="0" dirty="0"/>
              <a:t> on sensors or running through rooms can also trigger motion detectors.</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7</a:t>
            </a:fld>
            <a:endParaRPr lang="en-US" dirty="0"/>
          </a:p>
        </p:txBody>
      </p:sp>
    </p:spTree>
    <p:extLst>
      <p:ext uri="{BB962C8B-B14F-4D97-AF65-F5344CB8AC3E}">
        <p14:creationId xmlns:p14="http://schemas.microsoft.com/office/powerpoint/2010/main" val="160860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Seal up areas</a:t>
            </a:r>
            <a:r>
              <a:rPr lang="en-US" baseline="0" dirty="0"/>
              <a:t> where rodents may enter the premises.  Keep garbage containers covered and emptied regularly.  Be mindful of areas that are attractive to rodents, reptiles and other vermin, such as wood piles, bird feeders, outside sheds, animal hutches, etc.</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8</a:t>
            </a:fld>
            <a:endParaRPr lang="en-US" dirty="0"/>
          </a:p>
        </p:txBody>
      </p:sp>
    </p:spTree>
    <p:extLst>
      <p:ext uri="{BB962C8B-B14F-4D97-AF65-F5344CB8AC3E}">
        <p14:creationId xmlns:p14="http://schemas.microsoft.com/office/powerpoint/2010/main" val="346895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baseline="0" dirty="0"/>
              <a:t>Businesses should t</a:t>
            </a:r>
            <a:r>
              <a:rPr lang="en-US" dirty="0"/>
              <a:t>ake</a:t>
            </a:r>
            <a:r>
              <a:rPr lang="en-US" baseline="0" dirty="0"/>
              <a:t> out the garbage daily to minimize the food attraction for rodents. Rodents can easily climb shelves and appear larger to the lens and set off the motion. </a:t>
            </a:r>
            <a:endParaRPr lang="en-US" dirty="0"/>
          </a:p>
        </p:txBody>
      </p:sp>
      <p:sp>
        <p:nvSpPr>
          <p:cNvPr id="4" name="Slide Number Placeholder 3"/>
          <p:cNvSpPr>
            <a:spLocks noGrp="1"/>
          </p:cNvSpPr>
          <p:nvPr>
            <p:ph type="sldNum" sz="quarter" idx="10"/>
          </p:nvPr>
        </p:nvSpPr>
        <p:spPr/>
        <p:txBody>
          <a:bodyPr/>
          <a:lstStyle/>
          <a:p>
            <a:pPr>
              <a:defRPr/>
            </a:pPr>
            <a:fld id="{221918AE-9C38-481E-89E5-01736735766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6ADC-60A1-D565-ABF2-97D5A229E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6FBEC3-57BF-F2F4-9B31-5D4D39808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8FB2F-67A7-D6EB-0B40-0C601FFBE025}"/>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5" name="Footer Placeholder 4">
            <a:extLst>
              <a:ext uri="{FF2B5EF4-FFF2-40B4-BE49-F238E27FC236}">
                <a16:creationId xmlns:a16="http://schemas.microsoft.com/office/drawing/2014/main" id="{4FB751FC-C41F-321E-AAC1-9C8A1D47A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92A65-0AB4-E31E-F242-78CA5C37E910}"/>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189955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8E0B-0954-E39D-AC57-A76166A91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BDEC1F-0872-A762-2D88-7DD6F8CB49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946B7-3EBB-CF07-B7A4-690D0F5E2371}"/>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5" name="Footer Placeholder 4">
            <a:extLst>
              <a:ext uri="{FF2B5EF4-FFF2-40B4-BE49-F238E27FC236}">
                <a16:creationId xmlns:a16="http://schemas.microsoft.com/office/drawing/2014/main" id="{FBBC9844-4945-C6D0-CBC0-C8CFFBCCE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98202-049C-E8EB-A85E-9155D7D25B8C}"/>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1477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31BFE-7762-22AE-8100-C0B361D6DA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EB584-DD9D-F9C1-B940-4C2D4D6B2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93651-1526-F067-1853-9E123B874DA0}"/>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5" name="Footer Placeholder 4">
            <a:extLst>
              <a:ext uri="{FF2B5EF4-FFF2-40B4-BE49-F238E27FC236}">
                <a16:creationId xmlns:a16="http://schemas.microsoft.com/office/drawing/2014/main" id="{0B7350B9-8CAF-13AB-327B-1C4178505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E41B1-3350-2D33-A868-1CF387068DDC}"/>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45826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8E51-C95A-9E25-DA0A-72FB45932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653A2-8E5E-1778-1568-B3FD42477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02EF6-587B-5E16-56BE-987497E1C22E}"/>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5" name="Footer Placeholder 4">
            <a:extLst>
              <a:ext uri="{FF2B5EF4-FFF2-40B4-BE49-F238E27FC236}">
                <a16:creationId xmlns:a16="http://schemas.microsoft.com/office/drawing/2014/main" id="{A5004340-6184-2088-9433-7989B1B3F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CC558-DE98-5E0B-7858-5EB71DC6E1AE}"/>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280831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CD04-1702-513A-0612-E4E64A235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BB162-71DE-1B41-CDFA-15F0B6469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8E48D9-76FF-BFCA-76A8-5BA429802FA6}"/>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5" name="Footer Placeholder 4">
            <a:extLst>
              <a:ext uri="{FF2B5EF4-FFF2-40B4-BE49-F238E27FC236}">
                <a16:creationId xmlns:a16="http://schemas.microsoft.com/office/drawing/2014/main" id="{D5875D23-38E0-B65B-3B65-5C875AD26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9D090-4C49-B8D1-472F-CFBD8DCA6E4B}"/>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22559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87E3-3DE9-2842-98E8-3C68EC5EB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93F47-E36C-8632-E341-77B4912C88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184D18-2592-2359-92F6-F1EDC74C4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B1159-2CCB-2149-F8BE-75ED76A2027D}"/>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6" name="Footer Placeholder 5">
            <a:extLst>
              <a:ext uri="{FF2B5EF4-FFF2-40B4-BE49-F238E27FC236}">
                <a16:creationId xmlns:a16="http://schemas.microsoft.com/office/drawing/2014/main" id="{03904481-5905-E06C-FDA2-EE4EA4080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8A72B-1374-C073-F633-F812745494CE}"/>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14951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4BD8-E7EB-0E40-4D7B-FE69AE2F9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02383A-BE37-1017-1377-A0A87CA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72A8C-AA58-D1FD-3D68-1B92D1E972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9DDF19-D6C6-ECD2-0D85-C9AC330C5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79EFE-D7C7-EC30-CD61-04D3BA21E7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671E43-7006-7328-A34D-C21F5458C2D6}"/>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8" name="Footer Placeholder 7">
            <a:extLst>
              <a:ext uri="{FF2B5EF4-FFF2-40B4-BE49-F238E27FC236}">
                <a16:creationId xmlns:a16="http://schemas.microsoft.com/office/drawing/2014/main" id="{F2E575CA-2B5F-4F11-F24A-CBE92A2D8C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B76CE-691B-9FC0-A676-DC129C222CDB}"/>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313632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DF72-A4F4-5609-E557-486E2AA10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79394B-2476-1B3C-77BE-A3F6225FC5ED}"/>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4" name="Footer Placeholder 3">
            <a:extLst>
              <a:ext uri="{FF2B5EF4-FFF2-40B4-BE49-F238E27FC236}">
                <a16:creationId xmlns:a16="http://schemas.microsoft.com/office/drawing/2014/main" id="{30BF6467-EE6A-1522-F16A-D968FCAF97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58F97-6125-7D19-C13C-2C1E73102950}"/>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17015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42AEC-E78D-40CE-F464-E7172A4B7186}"/>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3" name="Footer Placeholder 2">
            <a:extLst>
              <a:ext uri="{FF2B5EF4-FFF2-40B4-BE49-F238E27FC236}">
                <a16:creationId xmlns:a16="http://schemas.microsoft.com/office/drawing/2014/main" id="{4E41FAFC-6F1C-552A-24AA-45327AB481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C66B3F-2B60-2374-C8AF-6D58AEDB132A}"/>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317705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C2D7-04E8-2709-DF1D-6113507FB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3FAE1F-E3F4-822E-0462-D7153DD0C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02A754-BB9D-C090-E79D-BA0A9E40B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90F4D-2B0C-8E11-BF5A-9056555BA3BB}"/>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6" name="Footer Placeholder 5">
            <a:extLst>
              <a:ext uri="{FF2B5EF4-FFF2-40B4-BE49-F238E27FC236}">
                <a16:creationId xmlns:a16="http://schemas.microsoft.com/office/drawing/2014/main" id="{05A46018-6084-A207-0E98-5CC4D8F69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5CF9B-72AD-6BF7-533F-05FCB7AADF65}"/>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306199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9E5E-CCFE-E0F1-C223-4BFAC81D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B322EE-02F1-55BB-AE7A-BC1BDDD45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849BC5-970E-8D9C-1C82-EE5D27D38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F2B2E-8FB1-8BEB-C3A8-1B2BAD42D806}"/>
              </a:ext>
            </a:extLst>
          </p:cNvPr>
          <p:cNvSpPr>
            <a:spLocks noGrp="1"/>
          </p:cNvSpPr>
          <p:nvPr>
            <p:ph type="dt" sz="half" idx="10"/>
          </p:nvPr>
        </p:nvSpPr>
        <p:spPr/>
        <p:txBody>
          <a:bodyPr/>
          <a:lstStyle/>
          <a:p>
            <a:fld id="{FAD76B4D-C4EC-4FCB-982D-183C910BFF79}" type="datetimeFigureOut">
              <a:rPr lang="en-US" smtClean="0"/>
              <a:t>9/19/2023</a:t>
            </a:fld>
            <a:endParaRPr lang="en-US"/>
          </a:p>
        </p:txBody>
      </p:sp>
      <p:sp>
        <p:nvSpPr>
          <p:cNvPr id="6" name="Footer Placeholder 5">
            <a:extLst>
              <a:ext uri="{FF2B5EF4-FFF2-40B4-BE49-F238E27FC236}">
                <a16:creationId xmlns:a16="http://schemas.microsoft.com/office/drawing/2014/main" id="{B78651BE-5B75-CF66-FAB0-91CB6DB14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6F8CB-8536-9075-1D93-5E6640BF06BA}"/>
              </a:ext>
            </a:extLst>
          </p:cNvPr>
          <p:cNvSpPr>
            <a:spLocks noGrp="1"/>
          </p:cNvSpPr>
          <p:nvPr>
            <p:ph type="sldNum" sz="quarter" idx="12"/>
          </p:nvPr>
        </p:nvSpPr>
        <p:spPr/>
        <p:txBody>
          <a:bodyPr/>
          <a:lstStyle/>
          <a:p>
            <a:fld id="{C876BF02-8776-48C9-AA58-44CB8279DC87}" type="slidenum">
              <a:rPr lang="en-US" smtClean="0"/>
              <a:t>‹#›</a:t>
            </a:fld>
            <a:endParaRPr lang="en-US"/>
          </a:p>
        </p:txBody>
      </p:sp>
    </p:spTree>
    <p:extLst>
      <p:ext uri="{BB962C8B-B14F-4D97-AF65-F5344CB8AC3E}">
        <p14:creationId xmlns:p14="http://schemas.microsoft.com/office/powerpoint/2010/main" val="137543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B0131-FD8D-E5F0-4C3E-921F9C89D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E9E4D3-6B20-E06C-40E2-6D6FD8270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9B0B9-64F9-7953-53B1-09F45FEB5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76B4D-C4EC-4FCB-982D-183C910BFF79}" type="datetimeFigureOut">
              <a:rPr lang="en-US" smtClean="0"/>
              <a:t>9/19/2023</a:t>
            </a:fld>
            <a:endParaRPr lang="en-US"/>
          </a:p>
        </p:txBody>
      </p:sp>
      <p:sp>
        <p:nvSpPr>
          <p:cNvPr id="5" name="Footer Placeholder 4">
            <a:extLst>
              <a:ext uri="{FF2B5EF4-FFF2-40B4-BE49-F238E27FC236}">
                <a16:creationId xmlns:a16="http://schemas.microsoft.com/office/drawing/2014/main" id="{DE415257-2C9A-D635-4247-85D348B45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2BA6B5-C122-1A58-FB4D-62B1987FE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6BF02-8776-48C9-AA58-44CB8279DC87}" type="slidenum">
              <a:rPr lang="en-US" smtClean="0"/>
              <a:t>‹#›</a:t>
            </a:fld>
            <a:endParaRPr lang="en-US"/>
          </a:p>
        </p:txBody>
      </p:sp>
    </p:spTree>
    <p:extLst>
      <p:ext uri="{BB962C8B-B14F-4D97-AF65-F5344CB8AC3E}">
        <p14:creationId xmlns:p14="http://schemas.microsoft.com/office/powerpoint/2010/main" val="184005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mailto:bradshipp@4yoursolution.com" TargetMode="Externa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hyperlink" Target="http://www.faraonlin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google.com/url?sa=i&amp;rct=j&amp;q=cat+opens+door&amp;source=images&amp;cd=&amp;cad=rja&amp;docid=jRJhu2w5sJwxDM&amp;tbnid=KAb1Y2dtIDubMM:&amp;ved=0CAUQjRw&amp;url=http://www.catsncats.com/image/cat-opens-door&amp;ei=bz67UYqQCq6G0QH4roDgCg&amp;bvm=bv.47883778,d.dmQ&amp;psig=AFQjCNGLK9xGK7QCtVkoBeUn2VtRoF-e8Q&amp;ust=13713120846678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source=images&amp;cd=&amp;cad=rja&amp;docid=tkdZi69HCQlIgM&amp;tbnid=N-sOFruoi7oI7M:&amp;ved=0CAgQjRwwAA&amp;url=http://ameriguardpest.blogspot.com/2013/01/rats-and-rodent-control-hemet-san.html&amp;ei=Qkq7UbX2Nu_o0wGtlYGQDw&amp;psig=AFQjCNGWt-1cA_7D1whBCE4cWF2FNsVSNA&amp;ust=13713151389389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10;&#10;Description automatically generated">
            <a:extLst>
              <a:ext uri="{FF2B5EF4-FFF2-40B4-BE49-F238E27FC236}">
                <a16:creationId xmlns:a16="http://schemas.microsoft.com/office/drawing/2014/main" id="{B7E2588D-156F-7EFC-6582-252BF2788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03" y="1264594"/>
            <a:ext cx="9613397" cy="1922678"/>
          </a:xfrm>
          <a:prstGeom prst="rect">
            <a:avLst/>
          </a:prstGeom>
        </p:spPr>
      </p:pic>
      <p:sp>
        <p:nvSpPr>
          <p:cNvPr id="6154" name="Right Triangle 615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6" name="Rectangle 615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itle 1"/>
          <p:cNvSpPr>
            <a:spLocks noGrp="1"/>
          </p:cNvSpPr>
          <p:nvPr>
            <p:ph type="ctrTitle"/>
          </p:nvPr>
        </p:nvSpPr>
        <p:spPr>
          <a:xfrm>
            <a:off x="1289304" y="3429000"/>
            <a:ext cx="8921672" cy="1713305"/>
          </a:xfrm>
        </p:spPr>
        <p:txBody>
          <a:bodyPr anchor="b">
            <a:normAutofit/>
          </a:bodyPr>
          <a:lstStyle/>
          <a:p>
            <a:pPr algn="l" eaLnBrk="1" hangingPunct="1">
              <a:defRPr/>
            </a:pPr>
            <a:r>
              <a:rPr lang="en-US" sz="5600" b="1">
                <a:effectLst>
                  <a:outerShdw blurRad="38100" dist="38100" dir="2700000" algn="tl">
                    <a:srgbClr val="C0C0C0"/>
                  </a:outerShdw>
                </a:effectLst>
              </a:rPr>
              <a:t>False Alarms, Pets and Rodents </a:t>
            </a:r>
            <a:br>
              <a:rPr lang="en-US" sz="5600" b="1">
                <a:effectLst>
                  <a:outerShdw blurRad="38100" dist="38100" dir="2700000" algn="tl">
                    <a:srgbClr val="C0C0C0"/>
                  </a:outerShdw>
                </a:effectLst>
              </a:rPr>
            </a:br>
            <a:r>
              <a:rPr lang="en-US" sz="5600" b="1">
                <a:effectLst>
                  <a:outerShdw blurRad="38100" dist="38100" dir="2700000" algn="tl">
                    <a:srgbClr val="C0C0C0"/>
                  </a:outerShdw>
                </a:effectLst>
              </a:rPr>
              <a:t>Cat Burglars on the Prowl?</a:t>
            </a:r>
          </a:p>
        </p:txBody>
      </p:sp>
      <p:sp>
        <p:nvSpPr>
          <p:cNvPr id="6147" name="Slide Number Placeholder 5"/>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50B5EF47-FEFF-4B66-BEB8-7414215DF19F}" type="slidenum">
              <a:rPr lang="en-US" sz="6600">
                <a:solidFill>
                  <a:srgbClr val="FFFFFF"/>
                </a:solidFill>
              </a:rPr>
              <a:pPr>
                <a:lnSpc>
                  <a:spcPct val="90000"/>
                </a:lnSpc>
                <a:spcAft>
                  <a:spcPts val="600"/>
                </a:spcAft>
              </a:pPr>
              <a:t>1</a:t>
            </a:fld>
            <a:endParaRPr lang="en-US" sz="6600">
              <a:solidFill>
                <a:srgbClr val="FFFFFF"/>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5" name="Rectangle 6154">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4513" y="841375"/>
            <a:ext cx="3505200" cy="3114698"/>
          </a:xfrm>
          <a:scene3d>
            <a:camera prst="orthographicFront">
              <a:rot lat="0" lon="0" rev="0"/>
            </a:camera>
            <a:lightRig rig="contrasting" dir="t">
              <a:rot lat="0" lon="0" rev="7800000"/>
            </a:lightRig>
          </a:scene3d>
        </p:spPr>
        <p:txBody>
          <a:bodyPr vert="horz" lIns="91440" tIns="45720" rIns="91440" bIns="45720" rtlCol="0" anchor="b">
            <a:normAutofit/>
          </a:bodyPr>
          <a:lstStyle/>
          <a:p>
            <a:pPr algn="ctr"/>
            <a:r>
              <a:rPr lang="en-US" sz="5600">
                <a:solidFill>
                  <a:schemeClr val="bg1"/>
                </a:solidFill>
              </a:rPr>
              <a:t>Bugs</a:t>
            </a:r>
          </a:p>
        </p:txBody>
      </p:sp>
      <p:sp>
        <p:nvSpPr>
          <p:cNvPr id="3" name="Content Placeholder 2"/>
          <p:cNvSpPr>
            <a:spLocks noGrp="1"/>
          </p:cNvSpPr>
          <p:nvPr>
            <p:ph idx="1"/>
          </p:nvPr>
        </p:nvSpPr>
        <p:spPr>
          <a:xfrm>
            <a:off x="4354513" y="4337072"/>
            <a:ext cx="3506264" cy="1671616"/>
          </a:xfrm>
        </p:spPr>
        <p:txBody>
          <a:bodyPr vert="horz" lIns="91440" tIns="45720" rIns="91440" bIns="45720" rtlCol="0">
            <a:normAutofit fontScale="77500" lnSpcReduction="20000"/>
          </a:bodyPr>
          <a:lstStyle/>
          <a:p>
            <a:pPr marL="0" indent="0" algn="ctr">
              <a:buNone/>
            </a:pPr>
            <a:r>
              <a:rPr lang="en-US" sz="4600" b="0" dirty="0">
                <a:solidFill>
                  <a:schemeClr val="bg1"/>
                </a:solidFill>
              </a:rPr>
              <a:t>Bugs &amp; spider webs </a:t>
            </a:r>
            <a:br>
              <a:rPr lang="en-US" sz="4600" b="0" dirty="0">
                <a:solidFill>
                  <a:schemeClr val="bg1"/>
                </a:solidFill>
              </a:rPr>
            </a:br>
            <a:r>
              <a:rPr lang="en-US" sz="4600" b="0" dirty="0">
                <a:solidFill>
                  <a:schemeClr val="bg1"/>
                </a:solidFill>
              </a:rPr>
              <a:t>can lead to false alarms</a:t>
            </a:r>
            <a:r>
              <a:rPr lang="en-US" sz="2400" b="0" dirty="0">
                <a:solidFill>
                  <a:schemeClr val="bg1"/>
                </a:solidFill>
              </a:rPr>
              <a:t>.</a:t>
            </a:r>
          </a:p>
        </p:txBody>
      </p:sp>
      <p:grpSp>
        <p:nvGrpSpPr>
          <p:cNvPr id="6157" name="Group 6156">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6158" name="Group 6157">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6162" name="Freeform: Shape 6161">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Freeform: Shape 6162">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9" name="Group 6158">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6160" name="Freeform: Shape 6159">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61" name="Freeform: Shape 616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544" y="2295302"/>
            <a:ext cx="2598738" cy="2267398"/>
          </a:xfrm>
          <a:prstGeom prst="rect">
            <a:avLst/>
          </a:prstGeom>
        </p:spPr>
      </p:pic>
      <p:grpSp>
        <p:nvGrpSpPr>
          <p:cNvPr id="6165" name="Group 6164">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6166" name="Group 6165">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6170" name="Freeform: Shape 6169">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1" name="Freeform: Shape 6170">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7" name="Group 6166">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6168" name="Freeform: Shape 6167">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69" name="Freeform: Shape 6168">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Slide Number Placeholder 3"/>
          <p:cNvSpPr>
            <a:spLocks noGrp="1"/>
          </p:cNvSpPr>
          <p:nvPr>
            <p:ph type="sldNum" sz="quarter" idx="12"/>
          </p:nvPr>
        </p:nvSpPr>
        <p:spPr>
          <a:xfrm>
            <a:off x="9545012" y="6153908"/>
            <a:ext cx="2633472" cy="704088"/>
          </a:xfrm>
        </p:spPr>
        <p:txBody>
          <a:bodyPr vert="horz" lIns="91440" tIns="45720" rIns="91440" bIns="45720" rtlCol="0" anchor="ctr">
            <a:normAutofit/>
          </a:bodyPr>
          <a:lstStyle/>
          <a:p>
            <a:pPr>
              <a:lnSpc>
                <a:spcPct val="90000"/>
              </a:lnSpc>
              <a:spcAft>
                <a:spcPts val="600"/>
              </a:spcAft>
              <a:defRPr/>
            </a:pPr>
            <a:fld id="{3DCC653C-E9DB-4DB8-B78F-B93D16AA4C36}" type="slidenum">
              <a:rPr lang="en-US" sz="4400">
                <a:solidFill>
                  <a:schemeClr val="bg1"/>
                </a:solidFill>
              </a:rPr>
              <a:pPr>
                <a:lnSpc>
                  <a:spcPct val="90000"/>
                </a:lnSpc>
                <a:spcAft>
                  <a:spcPts val="600"/>
                </a:spcAft>
                <a:defRPr/>
              </a:pPr>
              <a:t>10</a:t>
            </a:fld>
            <a:endParaRPr lang="en-US" sz="4400" dirty="0">
              <a:solidFill>
                <a:schemeClr val="bg1"/>
              </a:solidFill>
            </a:endParaRPr>
          </a:p>
        </p:txBody>
      </p:sp>
      <p:pic>
        <p:nvPicPr>
          <p:cNvPr id="6150" name="Picture 6" descr="https://encrypted-tbn2.gstatic.com/images?q=tbn:ANd9GcT8I2vZWDqSOBPJbdcBiTAj8c6aUQZmNqPr7ZUpoYku_pvj7uS5"/>
          <p:cNvPicPr>
            <a:picLocks noChangeAspect="1" noChangeArrowheads="1"/>
          </p:cNvPicPr>
          <p:nvPr/>
        </p:nvPicPr>
        <p:blipFill>
          <a:blip r:embed="rId5" cstate="print"/>
          <a:stretch>
            <a:fillRect/>
          </a:stretch>
        </p:blipFill>
        <p:spPr bwMode="auto">
          <a:xfrm>
            <a:off x="9201944" y="2541481"/>
            <a:ext cx="2619375" cy="1775034"/>
          </a:xfrm>
          <a:prstGeom prst="rect">
            <a:avLst/>
          </a:prstGeom>
          <a:noFill/>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9" name="Rectangle 3994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kjsecurity.com/images/fire_alarm_technician.1170012.jpg"/>
          <p:cNvPicPr>
            <a:picLocks noChangeAspect="1" noChangeArrowheads="1"/>
          </p:cNvPicPr>
          <p:nvPr/>
        </p:nvPicPr>
        <p:blipFill>
          <a:blip r:embed="rId3" cstate="print"/>
          <a:stretch>
            <a:fillRect/>
          </a:stretch>
        </p:blipFill>
        <p:spPr bwMode="auto">
          <a:xfrm>
            <a:off x="2165413" y="623275"/>
            <a:ext cx="2211420" cy="2644859"/>
          </a:xfrm>
          <a:prstGeom prst="rect">
            <a:avLst/>
          </a:prstGeom>
          <a:noFill/>
        </p:spPr>
      </p:pic>
      <p:pic>
        <p:nvPicPr>
          <p:cNvPr id="39938" name="Picture 2" descr="https://encrypted-tbn2.gstatic.com/images?q=tbn:ANd9GcQRYANS3N3_vtzHvarqxO8nQYbhcZ0yEYXU93FscHUUwK32znI8tA"/>
          <p:cNvPicPr>
            <a:picLocks noChangeAspect="1" noChangeArrowheads="1"/>
          </p:cNvPicPr>
          <p:nvPr/>
        </p:nvPicPr>
        <p:blipFill>
          <a:blip r:embed="rId4" cstate="print"/>
          <a:stretch>
            <a:fillRect/>
          </a:stretch>
        </p:blipFill>
        <p:spPr bwMode="auto">
          <a:xfrm>
            <a:off x="2133609" y="3586297"/>
            <a:ext cx="2275027" cy="2644860"/>
          </a:xfrm>
          <a:prstGeom prst="rect">
            <a:avLst/>
          </a:prstGeom>
          <a:noFill/>
        </p:spPr>
      </p:pic>
      <p:sp>
        <p:nvSpPr>
          <p:cNvPr id="39950" name="Right Triangle 3994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51" name="Rectangle 39950">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89833" y="1188637"/>
            <a:ext cx="4218138" cy="1597228"/>
          </a:xfrm>
        </p:spPr>
        <p:txBody>
          <a:bodyPr vert="horz" lIns="91440" tIns="45720" rIns="91440" bIns="45720" rtlCol="0" anchor="ctr">
            <a:normAutofit/>
          </a:bodyPr>
          <a:lstStyle/>
          <a:p>
            <a:r>
              <a:rPr lang="en-US" sz="5400" b="1" dirty="0">
                <a:solidFill>
                  <a:srgbClr val="FF0000"/>
                </a:solidFill>
              </a:rPr>
              <a:t>Clean Sensors</a:t>
            </a:r>
          </a:p>
        </p:txBody>
      </p:sp>
      <p:sp>
        <p:nvSpPr>
          <p:cNvPr id="4" name="TextBox 3"/>
          <p:cNvSpPr txBox="1"/>
          <p:nvPr/>
        </p:nvSpPr>
        <p:spPr>
          <a:xfrm>
            <a:off x="6889832" y="2998278"/>
            <a:ext cx="3709743" cy="195938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4400" dirty="0"/>
              <a:t>Clean sensors on a routine basis.</a:t>
            </a:r>
          </a:p>
        </p:txBody>
      </p:sp>
      <p:sp>
        <p:nvSpPr>
          <p:cNvPr id="2" name="Slide Number Placeholder 1"/>
          <p:cNvSpPr>
            <a:spLocks noGrp="1"/>
          </p:cNvSpPr>
          <p:nvPr>
            <p:ph type="sldNum" sz="quarter" idx="12"/>
          </p:nvPr>
        </p:nvSpPr>
        <p:spPr>
          <a:xfrm>
            <a:off x="9792928" y="5170078"/>
            <a:ext cx="1563919" cy="727802"/>
          </a:xfrm>
        </p:spPr>
        <p:txBody>
          <a:bodyPr vert="horz" lIns="91440" tIns="45720" rIns="91440" bIns="45720" rtlCol="0" anchor="ctr">
            <a:normAutofit fontScale="85000" lnSpcReduction="20000"/>
          </a:bodyPr>
          <a:lstStyle/>
          <a:p>
            <a:pPr>
              <a:lnSpc>
                <a:spcPct val="90000"/>
              </a:lnSpc>
              <a:spcAft>
                <a:spcPts val="600"/>
              </a:spcAft>
              <a:defRPr/>
            </a:pPr>
            <a:fld id="{D5B17B18-B25E-456F-B38A-4E55C2DFF61C}" type="slidenum">
              <a:rPr lang="en-US" sz="6600">
                <a:solidFill>
                  <a:srgbClr val="FFFFFF"/>
                </a:solidFill>
              </a:rPr>
              <a:pPr>
                <a:lnSpc>
                  <a:spcPct val="90000"/>
                </a:lnSpc>
                <a:spcAft>
                  <a:spcPts val="600"/>
                </a:spcAft>
                <a:defRPr/>
              </a:pPr>
              <a:t>11</a:t>
            </a:fld>
            <a:endParaRPr lang="en-US" sz="6600" dirty="0">
              <a:solidFill>
                <a:srgbClr val="FFFFFF"/>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31088" y="565739"/>
            <a:ext cx="9745883" cy="1124949"/>
          </a:xfrm>
        </p:spPr>
        <p:txBody>
          <a:bodyPr>
            <a:normAutofit/>
          </a:bodyPr>
          <a:lstStyle/>
          <a:p>
            <a:r>
              <a:rPr lang="en-US">
                <a:solidFill>
                  <a:schemeClr val="bg1"/>
                </a:solidFill>
              </a:rPr>
              <a:t>Enhanced Call Verification</a:t>
            </a:r>
          </a:p>
        </p:txBody>
      </p:sp>
      <p:sp>
        <p:nvSpPr>
          <p:cNvPr id="4107" name="Freeform: Shape 4106">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109" name="Freeform: Shape 4108">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7605040" y="5556797"/>
            <a:ext cx="1805975" cy="240379"/>
          </a:xfrm>
        </p:spPr>
        <p:txBody>
          <a:bodyPr/>
          <a:lstStyle/>
          <a:p>
            <a:pPr defTabSz="594360">
              <a:spcAft>
                <a:spcPts val="600"/>
              </a:spcAft>
              <a:defRPr/>
            </a:pPr>
            <a:fld id="{8E838418-C0A6-4F8A-9F1D-81377E7BA62C}" type="slidenum">
              <a:rPr lang="en-US" sz="780" kern="1200">
                <a:solidFill>
                  <a:schemeClr val="tx1">
                    <a:tint val="75000"/>
                  </a:schemeClr>
                </a:solidFill>
                <a:latin typeface="+mn-lt"/>
                <a:ea typeface="+mn-ea"/>
                <a:cs typeface="+mn-cs"/>
              </a:rPr>
              <a:pPr defTabSz="594360">
                <a:spcAft>
                  <a:spcPts val="600"/>
                </a:spcAft>
                <a:defRPr/>
              </a:pPr>
              <a:t>12</a:t>
            </a:fld>
            <a:endParaRPr lang="en-US"/>
          </a:p>
        </p:txBody>
      </p:sp>
      <p:sp>
        <p:nvSpPr>
          <p:cNvPr id="8" name="Oval Callout 16"/>
          <p:cNvSpPr>
            <a:spLocks noChangeArrowheads="1"/>
          </p:cNvSpPr>
          <p:nvPr/>
        </p:nvSpPr>
        <p:spPr bwMode="auto">
          <a:xfrm>
            <a:off x="1170294" y="3657022"/>
            <a:ext cx="3072963" cy="1680560"/>
          </a:xfrm>
          <a:prstGeom prst="wedgeEllipseCallout">
            <a:avLst>
              <a:gd name="adj1" fmla="val 53913"/>
              <a:gd name="adj2" fmla="val -68925"/>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defTabSz="594360">
              <a:spcAft>
                <a:spcPts val="600"/>
              </a:spcAft>
              <a:defRPr/>
            </a:pPr>
            <a:r>
              <a:rPr lang="en-US" sz="2000" b="1" kern="1200" dirty="0">
                <a:solidFill>
                  <a:schemeClr val="dk1"/>
                </a:solidFill>
                <a:latin typeface="+mn-lt"/>
                <a:ea typeface="+mn-ea"/>
                <a:cs typeface="+mn-cs"/>
              </a:rPr>
              <a:t>“This is your alarm company, would you like me to send the police?”</a:t>
            </a:r>
          </a:p>
          <a:p>
            <a:pPr algn="ctr">
              <a:spcAft>
                <a:spcPts val="600"/>
              </a:spcAft>
              <a:defRPr/>
            </a:pPr>
            <a:endParaRPr lang="en-US" b="1" dirty="0"/>
          </a:p>
        </p:txBody>
      </p:sp>
      <p:sp>
        <p:nvSpPr>
          <p:cNvPr id="12" name="Oval Callout 16"/>
          <p:cNvSpPr>
            <a:spLocks noChangeArrowheads="1"/>
          </p:cNvSpPr>
          <p:nvPr/>
        </p:nvSpPr>
        <p:spPr bwMode="auto">
          <a:xfrm>
            <a:off x="7228364" y="2745324"/>
            <a:ext cx="3375726" cy="1546457"/>
          </a:xfrm>
          <a:prstGeom prst="wedgeEllipseCallout">
            <a:avLst>
              <a:gd name="adj1" fmla="val -41777"/>
              <a:gd name="adj2" fmla="val 64210"/>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defTabSz="594360">
              <a:spcAft>
                <a:spcPts val="600"/>
              </a:spcAft>
              <a:defRPr/>
            </a:pPr>
            <a:r>
              <a:rPr lang="en-US" sz="2400" b="1" kern="1200" dirty="0">
                <a:solidFill>
                  <a:schemeClr val="dk1"/>
                </a:solidFill>
                <a:latin typeface="+mn-lt"/>
                <a:ea typeface="+mn-ea"/>
                <a:cs typeface="+mn-cs"/>
              </a:rPr>
              <a:t>“No, it is my pet inside. Thank you!”</a:t>
            </a:r>
          </a:p>
          <a:p>
            <a:pPr algn="ctr">
              <a:spcAft>
                <a:spcPts val="600"/>
              </a:spcAft>
              <a:defRPr/>
            </a:pPr>
            <a:endParaRPr lang="en-US" b="1" dirty="0"/>
          </a:p>
        </p:txBody>
      </p:sp>
      <p:pic>
        <p:nvPicPr>
          <p:cNvPr id="4098" name="Picture 2" descr="https://encrypted-tbn3.gstatic.com/images?q=tbn:ANd9GcS9g2MD2tytZ3PScLsamqs3IvS3e90D2PgLRr5gAftxrCBp6cQF"/>
          <p:cNvPicPr>
            <a:picLocks noChangeAspect="1" noChangeArrowheads="1"/>
          </p:cNvPicPr>
          <p:nvPr/>
        </p:nvPicPr>
        <p:blipFill>
          <a:blip r:embed="rId3" cstate="print"/>
          <a:srcRect/>
          <a:stretch>
            <a:fillRect/>
          </a:stretch>
        </p:blipFill>
        <p:spPr bwMode="auto">
          <a:xfrm>
            <a:off x="4294087" y="2425605"/>
            <a:ext cx="1555145" cy="1793254"/>
          </a:xfrm>
          <a:prstGeom prst="rect">
            <a:avLst/>
          </a:prstGeom>
          <a:noFill/>
        </p:spPr>
      </p:pic>
      <p:pic>
        <p:nvPicPr>
          <p:cNvPr id="4100" name="Picture 4" descr="https://encrypted-tbn0.gstatic.com/images?q=tbn:ANd9GcSpG0HwvUPjOZjA1WELjXE1aPoWEKgdwxYwg74eyGIXdW0oN_WCUg"/>
          <p:cNvPicPr>
            <a:picLocks noChangeAspect="1" noChangeArrowheads="1"/>
          </p:cNvPicPr>
          <p:nvPr/>
        </p:nvPicPr>
        <p:blipFill>
          <a:blip r:embed="rId4" cstate="print"/>
          <a:srcRect/>
          <a:stretch>
            <a:fillRect/>
          </a:stretch>
        </p:blipFill>
        <p:spPr bwMode="auto">
          <a:xfrm>
            <a:off x="6150227" y="4102526"/>
            <a:ext cx="1454813" cy="1680560"/>
          </a:xfrm>
          <a:prstGeom prst="rect">
            <a:avLst/>
          </a:prstGeom>
          <a:noFill/>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21675" y="2380252"/>
            <a:ext cx="5474323" cy="2093928"/>
          </a:xfrm>
          <a:prstGeom prst="rect">
            <a:avLst/>
          </a:prstGeom>
        </p:spPr>
      </p:pic>
      <p:sp>
        <p:nvSpPr>
          <p:cNvPr id="13321" name="Right Triangle 133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3" name="Rectangle 13322">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889833" y="1188637"/>
            <a:ext cx="4218138" cy="1597228"/>
          </a:xfrm>
        </p:spPr>
        <p:txBody>
          <a:bodyPr vert="horz" lIns="91440" tIns="45720" rIns="91440" bIns="45720" rtlCol="0" anchor="ctr">
            <a:normAutofit/>
          </a:bodyPr>
          <a:lstStyle/>
          <a:p>
            <a:r>
              <a:rPr lang="en-US" sz="5400" kern="1200">
                <a:solidFill>
                  <a:schemeClr val="tx1"/>
                </a:solidFill>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6889832" y="2610465"/>
            <a:ext cx="4114773" cy="2485103"/>
          </a:xfrm>
        </p:spPr>
        <p:txBody>
          <a:bodyPr vert="horz" lIns="91440" tIns="45720" rIns="91440" bIns="45720" rtlCol="0" anchor="t">
            <a:normAutofit fontScale="92500" lnSpcReduction="20000"/>
          </a:bodyPr>
          <a:lstStyle/>
          <a:p>
            <a:pPr marL="0" indent="0" algn="ctr">
              <a:spcAft>
                <a:spcPts val="600"/>
              </a:spcAft>
              <a:buNone/>
            </a:pPr>
            <a:r>
              <a:rPr lang="en-US" sz="2300" b="1" dirty="0"/>
              <a:t>False Alarm Reduction Association</a:t>
            </a:r>
            <a:br>
              <a:rPr lang="en-US" sz="2300" b="1" dirty="0"/>
            </a:br>
            <a:r>
              <a:rPr lang="en-US" sz="2300" dirty="0"/>
              <a:t>10024 Vanderbilt Circle #4</a:t>
            </a:r>
            <a:br>
              <a:rPr lang="en-US" sz="2300" dirty="0"/>
            </a:br>
            <a:r>
              <a:rPr lang="en-US" sz="2300" dirty="0"/>
              <a:t>Rockville MD 20850</a:t>
            </a:r>
          </a:p>
          <a:p>
            <a:pPr marL="0" indent="0" algn="ctr">
              <a:spcAft>
                <a:spcPts val="600"/>
              </a:spcAft>
              <a:buNone/>
            </a:pPr>
            <a:r>
              <a:rPr lang="en-US" sz="2300" dirty="0"/>
              <a:t>301- 519-9237 </a:t>
            </a:r>
          </a:p>
          <a:p>
            <a:pPr marL="0" indent="0" algn="ctr">
              <a:spcAft>
                <a:spcPts val="600"/>
              </a:spcAft>
              <a:buNone/>
            </a:pPr>
            <a:r>
              <a:rPr lang="en-US" sz="2300" dirty="0"/>
              <a:t>Brad Shipp, Executive Director</a:t>
            </a:r>
            <a:br>
              <a:rPr lang="en-US" sz="2300" dirty="0"/>
            </a:br>
            <a:r>
              <a:rPr lang="en-US" sz="2300" dirty="0">
                <a:hlinkClick r:id="rId3"/>
              </a:rPr>
              <a:t>bradshipp@4yoursolution.com</a:t>
            </a:r>
            <a:endParaRPr lang="en-US" sz="2300" dirty="0"/>
          </a:p>
          <a:p>
            <a:pPr marL="0" indent="0" algn="ctr">
              <a:spcAft>
                <a:spcPts val="600"/>
              </a:spcAft>
              <a:buNone/>
            </a:pPr>
            <a:r>
              <a:rPr lang="en-US" sz="2300" dirty="0">
                <a:hlinkClick r:id="rId4"/>
              </a:rPr>
              <a:t>www.faraonline.org</a:t>
            </a:r>
            <a:endParaRPr lang="en-US" sz="2300" dirty="0"/>
          </a:p>
          <a:p>
            <a:endParaRPr lang="en-US" sz="1100" dirty="0"/>
          </a:p>
        </p:txBody>
      </p:sp>
      <p:sp>
        <p:nvSpPr>
          <p:cNvPr id="13314" name="Slide Number Placeholder 3"/>
          <p:cNvSpPr>
            <a:spLocks noGrp="1"/>
          </p:cNvSpPr>
          <p:nvPr>
            <p:ph type="sldNum" sz="quarter" idx="12"/>
          </p:nvPr>
        </p:nvSpPr>
        <p:spPr>
          <a:xfrm>
            <a:off x="9683496" y="4892040"/>
            <a:ext cx="1673352" cy="1005840"/>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pPr>
            <a:fld id="{3CD6B83C-67E5-43AF-926F-E3AAA8AE0EFE}" type="slidenum">
              <a:rPr lang="en-US" sz="6600">
                <a:solidFill>
                  <a:srgbClr val="FFFFFF"/>
                </a:solidFill>
                <a:latin typeface="+mn-lt"/>
              </a:rPr>
              <a:pPr eaLnBrk="1" hangingPunct="1">
                <a:lnSpc>
                  <a:spcPct val="90000"/>
                </a:lnSpc>
                <a:spcAft>
                  <a:spcPts val="600"/>
                </a:spcAft>
              </a:pPr>
              <a:t>13</a:t>
            </a:fld>
            <a:endParaRPr lang="en-US" sz="6600">
              <a:solidFill>
                <a:srgbClr val="FFFFFF"/>
              </a:solidFill>
              <a:latin typeface="+mn-lt"/>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BE3BC7E-85A5-10C9-F59B-F433857A89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47" r="-1" b="18657"/>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034" name="Freeform: Shape 103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37" name="Freeform: Shape 103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p:cNvSpPr>
            <a:spLocks noGrp="1"/>
          </p:cNvSpPr>
          <p:nvPr>
            <p:ph type="title"/>
          </p:nvPr>
        </p:nvSpPr>
        <p:spPr>
          <a:xfrm>
            <a:off x="804672" y="4551037"/>
            <a:ext cx="5021782" cy="1509931"/>
          </a:xfrm>
        </p:spPr>
        <p:txBody>
          <a:bodyPr>
            <a:normAutofit/>
          </a:bodyPr>
          <a:lstStyle/>
          <a:p>
            <a:r>
              <a:rPr lang="en-US" dirty="0">
                <a:solidFill>
                  <a:srgbClr val="FF0000"/>
                </a:solidFill>
              </a:rPr>
              <a:t>Consider Pets </a:t>
            </a:r>
          </a:p>
        </p:txBody>
      </p:sp>
      <p:sp>
        <p:nvSpPr>
          <p:cNvPr id="3" name="Content Placeholder 2"/>
          <p:cNvSpPr>
            <a:spLocks noGrp="1"/>
          </p:cNvSpPr>
          <p:nvPr>
            <p:ph idx="1"/>
          </p:nvPr>
        </p:nvSpPr>
        <p:spPr>
          <a:xfrm>
            <a:off x="6470247" y="4551037"/>
            <a:ext cx="4926411" cy="1509935"/>
          </a:xfrm>
        </p:spPr>
        <p:txBody>
          <a:bodyPr anchor="ctr">
            <a:normAutofit/>
          </a:bodyPr>
          <a:lstStyle/>
          <a:p>
            <a:pPr marL="0" indent="0">
              <a:buNone/>
            </a:pPr>
            <a:r>
              <a:rPr lang="en-US" sz="4800" dirty="0">
                <a:solidFill>
                  <a:schemeClr val="tx2"/>
                </a:solidFill>
              </a:rPr>
              <a:t>Pets can lead to false alarms.</a:t>
            </a:r>
          </a:p>
          <a:p>
            <a:endParaRPr lang="en-US" sz="1800" dirty="0">
              <a:solidFill>
                <a:schemeClr val="tx2"/>
              </a:solidFill>
            </a:endParaRPr>
          </a:p>
        </p:txBody>
      </p:sp>
      <p:sp>
        <p:nvSpPr>
          <p:cNvPr id="4" name="Slide Number Placeholder 3"/>
          <p:cNvSpPr>
            <a:spLocks noGrp="1"/>
          </p:cNvSpPr>
          <p:nvPr>
            <p:ph type="sldNum" sz="quarter" idx="12"/>
          </p:nvPr>
        </p:nvSpPr>
        <p:spPr>
          <a:xfrm>
            <a:off x="10788444" y="6223820"/>
            <a:ext cx="870155" cy="497656"/>
          </a:xfrm>
        </p:spPr>
        <p:txBody>
          <a:bodyPr>
            <a:normAutofit lnSpcReduction="10000"/>
          </a:bodyPr>
          <a:lstStyle/>
          <a:p>
            <a:pPr>
              <a:spcAft>
                <a:spcPts val="600"/>
              </a:spcAft>
              <a:defRPr/>
            </a:pPr>
            <a:fld id="{3DCC653C-E9DB-4DB8-B78F-B93D16AA4C36}" type="slidenum">
              <a:rPr lang="en-US" sz="2800">
                <a:solidFill>
                  <a:prstClr val="black">
                    <a:tint val="75000"/>
                  </a:prstClr>
                </a:solidFill>
              </a:rPr>
              <a:pPr>
                <a:spcAft>
                  <a:spcPts val="600"/>
                </a:spcAft>
                <a:defRPr/>
              </a:pPr>
              <a:t>2</a:t>
            </a:fld>
            <a:endParaRPr lang="en-US" sz="2800">
              <a:solidFill>
                <a:prstClr val="black">
                  <a:tint val="75000"/>
                </a:prstClr>
              </a:solidFill>
            </a:endParaRPr>
          </a:p>
        </p:txBody>
      </p:sp>
    </p:spTree>
    <p:extLst>
      <p:ext uri="{BB962C8B-B14F-4D97-AF65-F5344CB8AC3E}">
        <p14:creationId xmlns:p14="http://schemas.microsoft.com/office/powerpoint/2010/main" val="172597084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58" name="Rectangle 205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43631" y="809898"/>
            <a:ext cx="10173010" cy="1554480"/>
          </a:xfrm>
        </p:spPr>
        <p:txBody>
          <a:bodyPr anchor="ctr">
            <a:normAutofit/>
          </a:bodyPr>
          <a:lstStyle/>
          <a:p>
            <a:r>
              <a:rPr lang="en-US" sz="6000" b="1" dirty="0">
                <a:solidFill>
                  <a:srgbClr val="663300"/>
                </a:solidFill>
              </a:rPr>
              <a:t>Windows &amp; Doors </a:t>
            </a:r>
          </a:p>
        </p:txBody>
      </p:sp>
      <p:cxnSp>
        <p:nvCxnSpPr>
          <p:cNvPr id="2064" name="Straight Connector 206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0112298" y="6369158"/>
            <a:ext cx="1745346" cy="232309"/>
          </a:xfrm>
        </p:spPr>
        <p:txBody>
          <a:bodyPr/>
          <a:lstStyle/>
          <a:p>
            <a:pPr defTabSz="576072">
              <a:spcAft>
                <a:spcPts val="600"/>
              </a:spcAft>
              <a:defRPr/>
            </a:pPr>
            <a:fld id="{D5B17B18-B25E-456F-B38A-4E55C2DFF61C}" type="slidenum">
              <a:rPr lang="en-US" sz="3200" kern="1200">
                <a:solidFill>
                  <a:schemeClr val="tx1">
                    <a:tint val="75000"/>
                  </a:schemeClr>
                </a:solidFill>
                <a:latin typeface="+mn-lt"/>
                <a:ea typeface="+mn-ea"/>
                <a:cs typeface="+mn-cs"/>
              </a:rPr>
              <a:pPr defTabSz="576072">
                <a:spcAft>
                  <a:spcPts val="600"/>
                </a:spcAft>
                <a:defRPr/>
              </a:pPr>
              <a:t>3</a:t>
            </a:fld>
            <a:endParaRPr lang="en-US" sz="6000"/>
          </a:p>
        </p:txBody>
      </p:sp>
      <p:sp>
        <p:nvSpPr>
          <p:cNvPr id="3" name="Title 1"/>
          <p:cNvSpPr txBox="1">
            <a:spLocks/>
          </p:cNvSpPr>
          <p:nvPr/>
        </p:nvSpPr>
        <p:spPr>
          <a:xfrm>
            <a:off x="1043631" y="2932350"/>
            <a:ext cx="6684524" cy="775709"/>
          </a:xfrm>
          <a:prstGeom prst="rect">
            <a:avLst/>
          </a:prstGeom>
          <a:ln>
            <a:noFill/>
          </a:ln>
          <a:effectLst>
            <a:glow rad="101600">
              <a:schemeClr val="accent4">
                <a:satMod val="175000"/>
                <a:alpha val="40000"/>
              </a:schemeClr>
            </a:glow>
          </a:effectLst>
          <a:scene3d>
            <a:camera prst="orthographicFront">
              <a:rot lat="0" lon="0" rev="0"/>
            </a:camera>
            <a:lightRig rig="contrasting" dir="t">
              <a:rot lat="0" lon="0" rev="7800000"/>
            </a:lightRig>
          </a:scene3d>
          <a:sp3d>
            <a:bevelT w="139700" h="139700"/>
          </a:sp3d>
        </p:spPr>
        <p:txBody>
          <a:bodyPr/>
          <a:lstStyle>
            <a:lvl1pPr algn="ctr" rtl="0" eaLnBrk="0" fontAlgn="base" hangingPunct="0">
              <a:spcBef>
                <a:spcPct val="0"/>
              </a:spcBef>
              <a:spcAft>
                <a:spcPct val="0"/>
              </a:spcAft>
              <a:defRPr sz="4400">
                <a:solidFill>
                  <a:srgbClr val="CC3300"/>
                </a:solidFill>
                <a:latin typeface="+mj-lt"/>
                <a:ea typeface="+mj-ea"/>
                <a:cs typeface="+mj-cs"/>
              </a:defRPr>
            </a:lvl1pPr>
            <a:lvl2pPr algn="ctr" rtl="0" eaLnBrk="0" fontAlgn="base" hangingPunct="0">
              <a:spcBef>
                <a:spcPct val="0"/>
              </a:spcBef>
              <a:spcAft>
                <a:spcPct val="0"/>
              </a:spcAft>
              <a:defRPr sz="4400">
                <a:solidFill>
                  <a:srgbClr val="CC3300"/>
                </a:solidFill>
                <a:latin typeface="Arial" charset="0"/>
              </a:defRPr>
            </a:lvl2pPr>
            <a:lvl3pPr algn="ctr" rtl="0" eaLnBrk="0" fontAlgn="base" hangingPunct="0">
              <a:spcBef>
                <a:spcPct val="0"/>
              </a:spcBef>
              <a:spcAft>
                <a:spcPct val="0"/>
              </a:spcAft>
              <a:defRPr sz="4400">
                <a:solidFill>
                  <a:srgbClr val="CC3300"/>
                </a:solidFill>
                <a:latin typeface="Arial" charset="0"/>
              </a:defRPr>
            </a:lvl3pPr>
            <a:lvl4pPr algn="ctr" rtl="0" eaLnBrk="0" fontAlgn="base" hangingPunct="0">
              <a:spcBef>
                <a:spcPct val="0"/>
              </a:spcBef>
              <a:spcAft>
                <a:spcPct val="0"/>
              </a:spcAft>
              <a:defRPr sz="4400">
                <a:solidFill>
                  <a:srgbClr val="CC3300"/>
                </a:solidFill>
                <a:latin typeface="Arial" charset="0"/>
              </a:defRPr>
            </a:lvl4pPr>
            <a:lvl5pPr algn="ctr" rtl="0" eaLnBrk="0" fontAlgn="base" hangingPunct="0">
              <a:spcBef>
                <a:spcPct val="0"/>
              </a:spcBef>
              <a:spcAft>
                <a:spcPct val="0"/>
              </a:spcAft>
              <a:defRPr sz="4400">
                <a:solidFill>
                  <a:srgbClr val="CC3300"/>
                </a:solidFill>
                <a:latin typeface="Arial" charset="0"/>
              </a:defRPr>
            </a:lvl5pPr>
            <a:lvl6pPr marL="457200" algn="ctr" rtl="0" eaLnBrk="1" fontAlgn="base" hangingPunct="1">
              <a:spcBef>
                <a:spcPct val="0"/>
              </a:spcBef>
              <a:spcAft>
                <a:spcPct val="0"/>
              </a:spcAft>
              <a:defRPr sz="4400">
                <a:solidFill>
                  <a:srgbClr val="CC3300"/>
                </a:solidFill>
                <a:latin typeface="Arial" charset="0"/>
              </a:defRPr>
            </a:lvl6pPr>
            <a:lvl7pPr marL="914400" algn="ctr" rtl="0" eaLnBrk="1" fontAlgn="base" hangingPunct="1">
              <a:spcBef>
                <a:spcPct val="0"/>
              </a:spcBef>
              <a:spcAft>
                <a:spcPct val="0"/>
              </a:spcAft>
              <a:defRPr sz="4400">
                <a:solidFill>
                  <a:srgbClr val="CC3300"/>
                </a:solidFill>
                <a:latin typeface="Arial" charset="0"/>
              </a:defRPr>
            </a:lvl7pPr>
            <a:lvl8pPr marL="1371600" algn="ctr" rtl="0" eaLnBrk="1" fontAlgn="base" hangingPunct="1">
              <a:spcBef>
                <a:spcPct val="0"/>
              </a:spcBef>
              <a:spcAft>
                <a:spcPct val="0"/>
              </a:spcAft>
              <a:defRPr sz="4400">
                <a:solidFill>
                  <a:srgbClr val="CC3300"/>
                </a:solidFill>
                <a:latin typeface="Arial" charset="0"/>
              </a:defRPr>
            </a:lvl8pPr>
            <a:lvl9pPr marL="1828800" algn="ctr" rtl="0" eaLnBrk="1" fontAlgn="base" hangingPunct="1">
              <a:spcBef>
                <a:spcPct val="0"/>
              </a:spcBef>
              <a:spcAft>
                <a:spcPct val="0"/>
              </a:spcAft>
              <a:defRPr sz="4400">
                <a:solidFill>
                  <a:srgbClr val="CC3300"/>
                </a:solidFill>
                <a:latin typeface="Arial" charset="0"/>
              </a:defRPr>
            </a:lvl9pPr>
          </a:lstStyle>
          <a:p>
            <a:pPr defTabSz="576072">
              <a:spcAft>
                <a:spcPts val="600"/>
              </a:spcAft>
            </a:pPr>
            <a:r>
              <a:rPr lang="en-US" sz="3600" kern="0" dirty="0">
                <a:solidFill>
                  <a:srgbClr val="0033CC"/>
                </a:solidFill>
                <a:latin typeface="+mj-lt"/>
                <a:ea typeface="+mj-ea"/>
                <a:cs typeface="+mj-cs"/>
              </a:rPr>
              <a:t>Pets will jump at windows &amp; doors. </a:t>
            </a:r>
            <a:br>
              <a:rPr lang="en-US" sz="3600" kern="0" dirty="0">
                <a:solidFill>
                  <a:srgbClr val="0033CC"/>
                </a:solidFill>
                <a:latin typeface="+mj-lt"/>
                <a:ea typeface="+mj-ea"/>
                <a:cs typeface="+mj-cs"/>
              </a:rPr>
            </a:br>
            <a:endParaRPr lang="en-US" sz="4800" kern="0"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1429" y="1854714"/>
            <a:ext cx="3688764" cy="4011452"/>
          </a:xfrm>
          <a:prstGeom prst="rect">
            <a:avLst/>
          </a:prstGeom>
        </p:spPr>
      </p:pic>
      <p:sp>
        <p:nvSpPr>
          <p:cNvPr id="7" name="Title 1"/>
          <p:cNvSpPr txBox="1">
            <a:spLocks/>
          </p:cNvSpPr>
          <p:nvPr/>
        </p:nvSpPr>
        <p:spPr>
          <a:xfrm>
            <a:off x="6060386" y="5266750"/>
            <a:ext cx="2230164" cy="835894"/>
          </a:xfrm>
          <a:prstGeom prst="rect">
            <a:avLst/>
          </a:prstGeom>
          <a:ln>
            <a:noFill/>
          </a:ln>
          <a:effectLst>
            <a:glow rad="101600">
              <a:schemeClr val="accent4">
                <a:satMod val="175000"/>
                <a:alpha val="40000"/>
              </a:schemeClr>
            </a:glow>
          </a:effectLst>
          <a:scene3d>
            <a:camera prst="orthographicFront">
              <a:rot lat="0" lon="0" rev="0"/>
            </a:camera>
            <a:lightRig rig="contrasting" dir="t">
              <a:rot lat="0" lon="0" rev="7800000"/>
            </a:lightRig>
          </a:scene3d>
          <a:sp3d>
            <a:bevelT w="139700" h="139700"/>
          </a:sp3d>
        </p:spPr>
        <p:txBody>
          <a:bodyPr/>
          <a:lstStyle>
            <a:lvl1pPr algn="ctr" rtl="0" eaLnBrk="0" fontAlgn="base" hangingPunct="0">
              <a:spcBef>
                <a:spcPct val="0"/>
              </a:spcBef>
              <a:spcAft>
                <a:spcPct val="0"/>
              </a:spcAft>
              <a:defRPr sz="4400">
                <a:solidFill>
                  <a:srgbClr val="CC3300"/>
                </a:solidFill>
                <a:latin typeface="+mj-lt"/>
                <a:ea typeface="+mj-ea"/>
                <a:cs typeface="+mj-cs"/>
              </a:defRPr>
            </a:lvl1pPr>
            <a:lvl2pPr algn="ctr" rtl="0" eaLnBrk="0" fontAlgn="base" hangingPunct="0">
              <a:spcBef>
                <a:spcPct val="0"/>
              </a:spcBef>
              <a:spcAft>
                <a:spcPct val="0"/>
              </a:spcAft>
              <a:defRPr sz="4400">
                <a:solidFill>
                  <a:srgbClr val="CC3300"/>
                </a:solidFill>
                <a:latin typeface="Arial" charset="0"/>
              </a:defRPr>
            </a:lvl2pPr>
            <a:lvl3pPr algn="ctr" rtl="0" eaLnBrk="0" fontAlgn="base" hangingPunct="0">
              <a:spcBef>
                <a:spcPct val="0"/>
              </a:spcBef>
              <a:spcAft>
                <a:spcPct val="0"/>
              </a:spcAft>
              <a:defRPr sz="4400">
                <a:solidFill>
                  <a:srgbClr val="CC3300"/>
                </a:solidFill>
                <a:latin typeface="Arial" charset="0"/>
              </a:defRPr>
            </a:lvl3pPr>
            <a:lvl4pPr algn="ctr" rtl="0" eaLnBrk="0" fontAlgn="base" hangingPunct="0">
              <a:spcBef>
                <a:spcPct val="0"/>
              </a:spcBef>
              <a:spcAft>
                <a:spcPct val="0"/>
              </a:spcAft>
              <a:defRPr sz="4400">
                <a:solidFill>
                  <a:srgbClr val="CC3300"/>
                </a:solidFill>
                <a:latin typeface="Arial" charset="0"/>
              </a:defRPr>
            </a:lvl4pPr>
            <a:lvl5pPr algn="ctr" rtl="0" eaLnBrk="0" fontAlgn="base" hangingPunct="0">
              <a:spcBef>
                <a:spcPct val="0"/>
              </a:spcBef>
              <a:spcAft>
                <a:spcPct val="0"/>
              </a:spcAft>
              <a:defRPr sz="4400">
                <a:solidFill>
                  <a:srgbClr val="CC3300"/>
                </a:solidFill>
                <a:latin typeface="Arial" charset="0"/>
              </a:defRPr>
            </a:lvl5pPr>
            <a:lvl6pPr marL="457200" algn="ctr" rtl="0" eaLnBrk="1" fontAlgn="base" hangingPunct="1">
              <a:spcBef>
                <a:spcPct val="0"/>
              </a:spcBef>
              <a:spcAft>
                <a:spcPct val="0"/>
              </a:spcAft>
              <a:defRPr sz="4400">
                <a:solidFill>
                  <a:srgbClr val="CC3300"/>
                </a:solidFill>
                <a:latin typeface="Arial" charset="0"/>
              </a:defRPr>
            </a:lvl6pPr>
            <a:lvl7pPr marL="914400" algn="ctr" rtl="0" eaLnBrk="1" fontAlgn="base" hangingPunct="1">
              <a:spcBef>
                <a:spcPct val="0"/>
              </a:spcBef>
              <a:spcAft>
                <a:spcPct val="0"/>
              </a:spcAft>
              <a:defRPr sz="4400">
                <a:solidFill>
                  <a:srgbClr val="CC3300"/>
                </a:solidFill>
                <a:latin typeface="Arial" charset="0"/>
              </a:defRPr>
            </a:lvl7pPr>
            <a:lvl8pPr marL="1371600" algn="ctr" rtl="0" eaLnBrk="1" fontAlgn="base" hangingPunct="1">
              <a:spcBef>
                <a:spcPct val="0"/>
              </a:spcBef>
              <a:spcAft>
                <a:spcPct val="0"/>
              </a:spcAft>
              <a:defRPr sz="4400">
                <a:solidFill>
                  <a:srgbClr val="CC3300"/>
                </a:solidFill>
                <a:latin typeface="Arial" charset="0"/>
              </a:defRPr>
            </a:lvl8pPr>
            <a:lvl9pPr marL="1828800" algn="ctr" rtl="0" eaLnBrk="1" fontAlgn="base" hangingPunct="1">
              <a:spcBef>
                <a:spcPct val="0"/>
              </a:spcBef>
              <a:spcAft>
                <a:spcPct val="0"/>
              </a:spcAft>
              <a:defRPr sz="4400">
                <a:solidFill>
                  <a:srgbClr val="CC3300"/>
                </a:solidFill>
                <a:latin typeface="Arial" charset="0"/>
              </a:defRPr>
            </a:lvl9pPr>
          </a:lstStyle>
          <a:p>
            <a:pPr defTabSz="576072">
              <a:spcAft>
                <a:spcPts val="600"/>
              </a:spcAft>
            </a:pPr>
            <a:r>
              <a:rPr lang="en-US" sz="2016" kern="0">
                <a:solidFill>
                  <a:schemeClr val="bg1"/>
                </a:solidFill>
                <a:latin typeface="+mj-lt"/>
                <a:ea typeface="+mj-ea"/>
                <a:cs typeface="+mj-cs"/>
              </a:rPr>
              <a:t>Avoid window shock sensors</a:t>
            </a:r>
            <a:r>
              <a:rPr lang="en-US" sz="2520" kern="0">
                <a:solidFill>
                  <a:schemeClr val="bg1"/>
                </a:solidFill>
                <a:latin typeface="+mj-lt"/>
                <a:ea typeface="+mj-ea"/>
                <a:cs typeface="+mj-cs"/>
              </a:rPr>
              <a:t>.</a:t>
            </a:r>
            <a:endParaRPr lang="en-US" sz="3200" kern="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05014" y="3938675"/>
            <a:ext cx="2955372" cy="19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9795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brads_000\Pictures\FalseAlarm Prevention\cat_opens_window.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1676" y="643030"/>
            <a:ext cx="3874124" cy="26053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catsncats.com/galleries/cat-opens-door.gif">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3322" r="15798" b="12993"/>
          <a:stretch/>
        </p:blipFill>
        <p:spPr bwMode="auto">
          <a:xfrm>
            <a:off x="1212096" y="3586297"/>
            <a:ext cx="2693284" cy="2644860"/>
          </a:xfrm>
          <a:prstGeom prst="rect">
            <a:avLst/>
          </a:prstGeom>
          <a:noFill/>
          <a:extLst>
            <a:ext uri="{909E8E84-426E-40DD-AFC4-6F175D3DCCD1}">
              <a14:hiddenFill xmlns:a14="http://schemas.microsoft.com/office/drawing/2010/main">
                <a:solidFill>
                  <a:srgbClr val="FFFFFF"/>
                </a:solidFill>
              </a14:hiddenFill>
            </a:ext>
          </a:extLst>
        </p:spPr>
      </p:pic>
      <p:sp>
        <p:nvSpPr>
          <p:cNvPr id="2058" name="Right Triangle 205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465659" y="1188637"/>
            <a:ext cx="5642312" cy="1597228"/>
          </a:xfrm>
        </p:spPr>
        <p:txBody>
          <a:bodyPr vert="horz" lIns="91440" tIns="45720" rIns="91440" bIns="45720" rtlCol="0" anchor="ctr">
            <a:normAutofit/>
          </a:bodyPr>
          <a:lstStyle/>
          <a:p>
            <a:r>
              <a:rPr lang="en-US" sz="5400" b="1" dirty="0">
                <a:solidFill>
                  <a:srgbClr val="00B050"/>
                </a:solidFill>
              </a:rPr>
              <a:t>Secure All Doors &amp; Windows</a:t>
            </a:r>
          </a:p>
        </p:txBody>
      </p:sp>
      <p:sp>
        <p:nvSpPr>
          <p:cNvPr id="4" name="TextBox 3"/>
          <p:cNvSpPr txBox="1"/>
          <p:nvPr/>
        </p:nvSpPr>
        <p:spPr>
          <a:xfrm>
            <a:off x="5465660" y="2998278"/>
            <a:ext cx="4505654" cy="272819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4400" dirty="0"/>
              <a:t>Make sure dogs &amp; cats cannot open doors or windows.  </a:t>
            </a:r>
          </a:p>
        </p:txBody>
      </p:sp>
      <p:sp>
        <p:nvSpPr>
          <p:cNvPr id="2" name="Slide Number Placeholder 1"/>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defRPr/>
            </a:pPr>
            <a:fld id="{D5B17B18-B25E-456F-B38A-4E55C2DFF61C}" type="slidenum">
              <a:rPr lang="en-US" sz="6600">
                <a:solidFill>
                  <a:srgbClr val="FFFFFF"/>
                </a:solidFill>
              </a:rPr>
              <a:pPr>
                <a:lnSpc>
                  <a:spcPct val="90000"/>
                </a:lnSpc>
                <a:spcAft>
                  <a:spcPts val="600"/>
                </a:spcAft>
                <a:defRPr/>
              </a:pPr>
              <a:t>4</a:t>
            </a:fld>
            <a:endParaRPr lang="en-US" sz="6600">
              <a:solidFill>
                <a:srgbClr val="FFFFFF"/>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p:cNvSpPr>
            <a:spLocks noGrp="1"/>
          </p:cNvSpPr>
          <p:nvPr>
            <p:ph type="title"/>
          </p:nvPr>
        </p:nvSpPr>
        <p:spPr>
          <a:xfrm>
            <a:off x="838200" y="365125"/>
            <a:ext cx="10515600" cy="1325563"/>
          </a:xfrm>
        </p:spPr>
        <p:txBody>
          <a:bodyPr>
            <a:normAutofit/>
          </a:bodyPr>
          <a:lstStyle/>
          <a:p>
            <a:r>
              <a:rPr lang="en-US" sz="5400">
                <a:solidFill>
                  <a:srgbClr val="FFFFFF"/>
                </a:solidFill>
              </a:rPr>
              <a:t>Install Pet Friendly Devices</a:t>
            </a:r>
          </a:p>
        </p:txBody>
      </p:sp>
      <p:sp>
        <p:nvSpPr>
          <p:cNvPr id="2" name="Slide Number Placeholder 1"/>
          <p:cNvSpPr>
            <a:spLocks noGrp="1"/>
          </p:cNvSpPr>
          <p:nvPr>
            <p:ph type="sldNum" sz="quarter" idx="12"/>
          </p:nvPr>
        </p:nvSpPr>
        <p:spPr>
          <a:xfrm>
            <a:off x="9300630" y="6383655"/>
            <a:ext cx="2180675" cy="290252"/>
          </a:xfrm>
        </p:spPr>
        <p:txBody>
          <a:bodyPr/>
          <a:lstStyle/>
          <a:p>
            <a:pPr defTabSz="722376">
              <a:spcAft>
                <a:spcPts val="600"/>
              </a:spcAft>
              <a:defRPr/>
            </a:pPr>
            <a:fld id="{D5B17B18-B25E-456F-B38A-4E55C2DFF61C}" type="slidenum">
              <a:rPr lang="en-US" sz="2400" kern="1200">
                <a:solidFill>
                  <a:schemeClr val="tx1">
                    <a:tint val="75000"/>
                  </a:schemeClr>
                </a:solidFill>
                <a:latin typeface="+mn-lt"/>
                <a:ea typeface="+mn-ea"/>
                <a:cs typeface="+mn-cs"/>
              </a:rPr>
              <a:pPr defTabSz="722376">
                <a:spcAft>
                  <a:spcPts val="600"/>
                </a:spcAft>
                <a:defRPr/>
              </a:pPr>
              <a:t>5</a:t>
            </a:fld>
            <a:endParaRPr lang="en-US" sz="4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0392" y="2375315"/>
            <a:ext cx="3270572" cy="26422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14217" y="2348161"/>
            <a:ext cx="3162458" cy="2703902"/>
          </a:xfrm>
          <a:prstGeom prst="rect">
            <a:avLst/>
          </a:prstGeom>
        </p:spPr>
      </p:pic>
      <p:sp>
        <p:nvSpPr>
          <p:cNvPr id="6" name="TextBox 5"/>
          <p:cNvSpPr txBox="1"/>
          <p:nvPr/>
        </p:nvSpPr>
        <p:spPr>
          <a:xfrm>
            <a:off x="3077674" y="5376072"/>
            <a:ext cx="7091740" cy="523220"/>
          </a:xfrm>
          <a:prstGeom prst="rect">
            <a:avLst/>
          </a:prstGeom>
          <a:noFill/>
        </p:spPr>
        <p:txBody>
          <a:bodyPr wrap="square" rtlCol="0">
            <a:spAutoFit/>
          </a:bodyPr>
          <a:lstStyle/>
          <a:p>
            <a:pPr defTabSz="722376">
              <a:spcAft>
                <a:spcPts val="600"/>
              </a:spcAft>
            </a:pPr>
            <a:r>
              <a:rPr lang="en-US" sz="2800" kern="1200" dirty="0">
                <a:solidFill>
                  <a:schemeClr val="tx1"/>
                </a:solidFill>
                <a:latin typeface="+mn-lt"/>
                <a:ea typeface="+mn-ea"/>
                <a:cs typeface="+mn-cs"/>
              </a:rPr>
              <a:t>Some devices ignore lower areas.</a:t>
            </a:r>
            <a:endParaRPr lang="en-US" sz="3600" dirty="0"/>
          </a:p>
        </p:txBody>
      </p:sp>
      <p:sp>
        <p:nvSpPr>
          <p:cNvPr id="8" name="TextBox 7"/>
          <p:cNvSpPr txBox="1"/>
          <p:nvPr/>
        </p:nvSpPr>
        <p:spPr>
          <a:xfrm>
            <a:off x="2583128" y="5950908"/>
            <a:ext cx="7563761" cy="523220"/>
          </a:xfrm>
          <a:prstGeom prst="rect">
            <a:avLst/>
          </a:prstGeom>
          <a:noFill/>
        </p:spPr>
        <p:txBody>
          <a:bodyPr wrap="square" rtlCol="0">
            <a:spAutoFit/>
          </a:bodyPr>
          <a:lstStyle/>
          <a:p>
            <a:pPr defTabSz="722376">
              <a:spcAft>
                <a:spcPts val="600"/>
              </a:spcAft>
            </a:pPr>
            <a:r>
              <a:rPr lang="en-US" sz="2800" kern="1200" dirty="0">
                <a:solidFill>
                  <a:srgbClr val="FF0000"/>
                </a:solidFill>
                <a:latin typeface="+mn-lt"/>
                <a:ea typeface="+mn-ea"/>
                <a:cs typeface="+mn-cs"/>
              </a:rPr>
              <a:t>Some devices analyze the temperature pattern.</a:t>
            </a:r>
            <a:endParaRPr lang="en-US" sz="3600" dirty="0">
              <a:solidFill>
                <a:srgbClr val="FF0000"/>
              </a:solidFill>
            </a:endParaRPr>
          </a:p>
        </p:txBody>
      </p:sp>
    </p:spTree>
    <p:extLst>
      <p:ext uri="{BB962C8B-B14F-4D97-AF65-F5344CB8AC3E}">
        <p14:creationId xmlns:p14="http://schemas.microsoft.com/office/powerpoint/2010/main" val="22719647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1.bp.blogspot.com/-W8L0EcXKaLE/UOyQb79eL7I/AAAAAAAAAIE/cZjivBx7vJY/s1600/ratchewingwire.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6250" r="1112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1908702"/>
          </a:xfrm>
        </p:spPr>
        <p:txBody>
          <a:bodyPr vert="horz" lIns="91440" tIns="45720" rIns="91440" bIns="45720" rtlCol="0" anchor="b">
            <a:normAutofit/>
          </a:bodyPr>
          <a:lstStyle/>
          <a:p>
            <a:r>
              <a:rPr lang="en-US" sz="6000" dirty="0">
                <a:solidFill>
                  <a:schemeClr val="bg1"/>
                </a:solidFill>
              </a:rPr>
              <a:t>Rodents</a:t>
            </a:r>
          </a:p>
        </p:txBody>
      </p:sp>
      <p:sp>
        <p:nvSpPr>
          <p:cNvPr id="5" name="Content Placeholder 4"/>
          <p:cNvSpPr>
            <a:spLocks noGrp="1"/>
          </p:cNvSpPr>
          <p:nvPr>
            <p:ph idx="1"/>
          </p:nvPr>
        </p:nvSpPr>
        <p:spPr>
          <a:xfrm>
            <a:off x="477980" y="4546920"/>
            <a:ext cx="4023359" cy="1534143"/>
          </a:xfrm>
        </p:spPr>
        <p:txBody>
          <a:bodyPr vert="horz" lIns="91440" tIns="45720" rIns="91440" bIns="45720" rtlCol="0">
            <a:normAutofit lnSpcReduction="10000"/>
          </a:bodyPr>
          <a:lstStyle/>
          <a:p>
            <a:pPr marL="0" indent="0">
              <a:buNone/>
            </a:pPr>
            <a:r>
              <a:rPr lang="en-US" sz="3600" b="0" dirty="0">
                <a:solidFill>
                  <a:schemeClr val="bg1"/>
                </a:solidFill>
              </a:rPr>
              <a:t>Rats and other rodents will chew on wires </a:t>
            </a:r>
          </a:p>
        </p:txBody>
      </p:sp>
      <p:sp>
        <p:nvSpPr>
          <p:cNvPr id="3083" name="Rectangle 30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3DCC653C-E9DB-4DB8-B78F-B93D16AA4C36}" type="slidenum">
              <a:rPr lang="en-US">
                <a:solidFill>
                  <a:schemeClr val="bg1"/>
                </a:solidFill>
                <a:latin typeface="Calibri" panose="020F0502020204030204"/>
              </a:rPr>
              <a:pPr>
                <a:spcAft>
                  <a:spcPts val="600"/>
                </a:spcAft>
                <a:defRPr/>
              </a:pPr>
              <a:t>6</a:t>
            </a:fld>
            <a:endParaRPr lang="en-US">
              <a:solidFill>
                <a:schemeClr val="bg1"/>
              </a:solidFill>
              <a:latin typeface="Calibri" panose="020F0502020204030204"/>
            </a:endParaRPr>
          </a:p>
        </p:txBody>
      </p:sp>
    </p:spTree>
    <p:extLst>
      <p:ext uri="{BB962C8B-B14F-4D97-AF65-F5344CB8AC3E}">
        <p14:creationId xmlns:p14="http://schemas.microsoft.com/office/powerpoint/2010/main" val="250747446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encrypted-tbn2.gstatic.com/images?q=tbn:ANd9GcQde_FWENkW3i_vZcROY-gtf6ALulKo-BoBPPz6Z_HrXZ1J5gy4"/>
          <p:cNvPicPr>
            <a:picLocks noChangeAspect="1" noChangeArrowheads="1"/>
          </p:cNvPicPr>
          <p:nvPr/>
        </p:nvPicPr>
        <p:blipFill>
          <a:blip r:embed="rId3" cstate="print"/>
          <a:stretch>
            <a:fillRect/>
          </a:stretch>
        </p:blipFill>
        <p:spPr bwMode="auto">
          <a:xfrm>
            <a:off x="621675" y="936984"/>
            <a:ext cx="6589537" cy="4980464"/>
          </a:xfrm>
          <a:prstGeom prst="rect">
            <a:avLst/>
          </a:prstGeom>
          <a:noFill/>
        </p:spPr>
      </p:pic>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52497" y="1056640"/>
            <a:ext cx="3197660" cy="2711573"/>
          </a:xfrm>
        </p:spPr>
        <p:txBody>
          <a:bodyPr vert="horz" lIns="91440" tIns="45720" rIns="91440" bIns="45720" rtlCol="0" anchor="b">
            <a:normAutofit/>
          </a:bodyPr>
          <a:lstStyle/>
          <a:p>
            <a:r>
              <a:rPr lang="en-US" sz="7200" b="1" kern="1200" dirty="0">
                <a:solidFill>
                  <a:srgbClr val="0070C0"/>
                </a:solidFill>
                <a:latin typeface="+mj-lt"/>
                <a:ea typeface="+mj-ea"/>
                <a:cs typeface="+mj-cs"/>
              </a:rPr>
              <a:t>Rodents</a:t>
            </a:r>
          </a:p>
        </p:txBody>
      </p:sp>
      <p:sp>
        <p:nvSpPr>
          <p:cNvPr id="3" name="Content Placeholder 2"/>
          <p:cNvSpPr>
            <a:spLocks noGrp="1"/>
          </p:cNvSpPr>
          <p:nvPr>
            <p:ph idx="1"/>
          </p:nvPr>
        </p:nvSpPr>
        <p:spPr>
          <a:xfrm>
            <a:off x="8052496" y="3967316"/>
            <a:ext cx="2705619" cy="1096958"/>
          </a:xfrm>
        </p:spPr>
        <p:txBody>
          <a:bodyPr vert="horz" lIns="91440" tIns="45720" rIns="91440" bIns="45720" rtlCol="0" anchor="t">
            <a:normAutofit/>
          </a:bodyPr>
          <a:lstStyle/>
          <a:p>
            <a:pPr marL="0" indent="0">
              <a:buNone/>
            </a:pPr>
            <a:r>
              <a:rPr lang="en-US" b="0" kern="1200" dirty="0">
                <a:solidFill>
                  <a:schemeClr val="tx1"/>
                </a:solidFill>
                <a:latin typeface="+mn-lt"/>
                <a:ea typeface="+mn-ea"/>
                <a:cs typeface="+mn-cs"/>
              </a:rPr>
              <a:t>Rodents will trip motion sensors.</a:t>
            </a:r>
          </a:p>
        </p:txBody>
      </p:sp>
      <p:sp>
        <p:nvSpPr>
          <p:cNvPr id="4" name="Slide Number Placeholder 3"/>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3DCC653C-E9DB-4DB8-B78F-B93D16AA4C36}" type="slidenum">
              <a:rPr lang="en-US" sz="6600">
                <a:solidFill>
                  <a:srgbClr val="FFFFFF"/>
                </a:solidFill>
              </a:rPr>
              <a:pPr>
                <a:lnSpc>
                  <a:spcPct val="90000"/>
                </a:lnSpc>
                <a:spcAft>
                  <a:spcPts val="600"/>
                </a:spcAft>
                <a:defRPr/>
              </a:pPr>
              <a:t>7</a:t>
            </a:fld>
            <a:endParaRPr lang="en-US" sz="6600">
              <a:solidFill>
                <a:srgbClr val="FFFFFF"/>
              </a:solidFill>
            </a:endParaRPr>
          </a:p>
        </p:txBody>
      </p:sp>
    </p:spTree>
    <p:extLst>
      <p:ext uri="{BB962C8B-B14F-4D97-AF65-F5344CB8AC3E}">
        <p14:creationId xmlns:p14="http://schemas.microsoft.com/office/powerpoint/2010/main" val="197209568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4" name="Rectangle 514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5" name="Rectangle 514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2" name="Rectangle 514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mj-lt"/>
                <a:ea typeface="+mj-ea"/>
                <a:cs typeface="+mj-cs"/>
              </a:rPr>
              <a:t>Seal up Rodent Entrances</a:t>
            </a:r>
          </a:p>
        </p:txBody>
      </p:sp>
      <p:pic>
        <p:nvPicPr>
          <p:cNvPr id="2050" name="Picture 2">
            <a:extLst>
              <a:ext uri="{FF2B5EF4-FFF2-40B4-BE49-F238E27FC236}">
                <a16:creationId xmlns:a16="http://schemas.microsoft.com/office/drawing/2014/main" id="{F7212D3C-012D-D3FB-3680-356E106DC3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8432" y="317089"/>
            <a:ext cx="8555135" cy="48764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407877" y="6105832"/>
            <a:ext cx="744498" cy="714957"/>
          </a:xfrm>
        </p:spPr>
        <p:txBody>
          <a:bodyPr vert="horz" lIns="91440" tIns="45720" rIns="91440" bIns="45720" rtlCol="0" anchor="ctr">
            <a:normAutofit/>
          </a:bodyPr>
          <a:lstStyle/>
          <a:p>
            <a:pPr>
              <a:spcAft>
                <a:spcPts val="600"/>
              </a:spcAft>
              <a:defRPr/>
            </a:pPr>
            <a:fld id="{3DCC653C-E9DB-4DB8-B78F-B93D16AA4C36}" type="slidenum">
              <a:rPr lang="en-US" sz="3600">
                <a:solidFill>
                  <a:srgbClr val="FFFFFF"/>
                </a:solidFill>
              </a:rPr>
              <a:pPr>
                <a:spcAft>
                  <a:spcPts val="600"/>
                </a:spcAft>
                <a:defRPr/>
              </a:pPr>
              <a:t>8</a:t>
            </a:fld>
            <a:endParaRPr lang="en-US" sz="3600" dirty="0">
              <a:solidFill>
                <a:srgbClr val="FFFFFF"/>
              </a:solidFill>
            </a:endParaRPr>
          </a:p>
        </p:txBody>
      </p:sp>
    </p:spTree>
    <p:extLst>
      <p:ext uri="{BB962C8B-B14F-4D97-AF65-F5344CB8AC3E}">
        <p14:creationId xmlns:p14="http://schemas.microsoft.com/office/powerpoint/2010/main" val="213825950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4669978"/>
            <a:ext cx="4391024" cy="1173700"/>
          </a:xfrm>
        </p:spPr>
        <p:txBody>
          <a:bodyPr vert="horz" lIns="91440" tIns="45720" rIns="91440" bIns="45720" rtlCol="0" anchor="t">
            <a:normAutofit/>
          </a:bodyPr>
          <a:lstStyle/>
          <a:p>
            <a:r>
              <a:rPr lang="en-US" sz="4000" kern="1200">
                <a:solidFill>
                  <a:schemeClr val="bg1"/>
                </a:solidFill>
                <a:latin typeface="+mj-lt"/>
                <a:ea typeface="+mj-ea"/>
                <a:cs typeface="+mj-cs"/>
              </a:rPr>
              <a:t>Trash</a:t>
            </a:r>
          </a:p>
        </p:txBody>
      </p:sp>
      <p:pic>
        <p:nvPicPr>
          <p:cNvPr id="8194" name="Picture 2" descr="https://encrypted-tbn2.gstatic.com/images?q=tbn:ANd9GcQbGVZTzd_xFEIjLMxVTih1pJcg-TjJsbfEi4DLb_bxKSQXWkVyUg"/>
          <p:cNvPicPr>
            <a:picLocks noChangeAspect="1" noChangeArrowheads="1"/>
          </p:cNvPicPr>
          <p:nvPr/>
        </p:nvPicPr>
        <p:blipFill rotWithShape="1">
          <a:blip r:embed="rId3" cstate="print"/>
          <a:srcRect t="38480" r="-1" b="-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p:spPr>
      </p:pic>
      <p:pic>
        <p:nvPicPr>
          <p:cNvPr id="36866" name="Picture 2" descr="https://encrypted-tbn1.gstatic.com/images?q=tbn:ANd9GcST3BfKvMhWI0SSKyBVfJQOJJrCFbe2npZd93brHhTYkBXht3H-"/>
          <p:cNvPicPr>
            <a:picLocks noChangeAspect="1" noChangeArrowheads="1"/>
          </p:cNvPicPr>
          <p:nvPr/>
        </p:nvPicPr>
        <p:blipFill rotWithShape="1">
          <a:blip r:embed="rId4" cstate="screen"/>
          <a:srcRect l="6979" r="8757"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p:spPr>
      </p:pic>
      <p:sp>
        <p:nvSpPr>
          <p:cNvPr id="2" name="Slide Number Placeholder 1"/>
          <p:cNvSpPr>
            <a:spLocks noGrp="1"/>
          </p:cNvSpPr>
          <p:nvPr>
            <p:ph type="sldNum" sz="quarter" idx="12"/>
          </p:nvPr>
        </p:nvSpPr>
        <p:spPr>
          <a:xfrm>
            <a:off x="8737600" y="466933"/>
            <a:ext cx="2635250" cy="707886"/>
          </a:xfrm>
        </p:spPr>
        <p:txBody>
          <a:bodyPr vert="horz" lIns="91440" tIns="45720" rIns="91440" bIns="45720" rtlCol="0" anchor="ctr">
            <a:normAutofit/>
          </a:bodyPr>
          <a:lstStyle/>
          <a:p>
            <a:pPr>
              <a:lnSpc>
                <a:spcPct val="90000"/>
              </a:lnSpc>
              <a:spcAft>
                <a:spcPts val="600"/>
              </a:spcAft>
              <a:defRPr/>
            </a:pPr>
            <a:fld id="{D5B17B18-B25E-456F-B38A-4E55C2DFF61C}" type="slidenum">
              <a:rPr lang="en-US" sz="4400">
                <a:solidFill>
                  <a:srgbClr val="FFFFFF"/>
                </a:solidFill>
              </a:rPr>
              <a:pPr>
                <a:lnSpc>
                  <a:spcPct val="90000"/>
                </a:lnSpc>
                <a:spcAft>
                  <a:spcPts val="600"/>
                </a:spcAft>
                <a:defRPr/>
              </a:pPr>
              <a:t>9</a:t>
            </a:fld>
            <a:endParaRPr lang="en-US" sz="4400">
              <a:solidFill>
                <a:srgbClr val="FFFFFF"/>
              </a:solidFill>
            </a:endParaRPr>
          </a:p>
        </p:txBody>
      </p:sp>
      <p:grpSp>
        <p:nvGrpSpPr>
          <p:cNvPr id="36873" name="Group 3687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36874" name="Freeform: Shape 3687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875" name="Freeform: Shape 3687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p:cNvSpPr txBox="1"/>
          <p:nvPr/>
        </p:nvSpPr>
        <p:spPr>
          <a:xfrm>
            <a:off x="4660490" y="4766267"/>
            <a:ext cx="6696485" cy="157593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000" dirty="0">
                <a:solidFill>
                  <a:schemeClr val="bg1">
                    <a:alpha val="80000"/>
                  </a:schemeClr>
                </a:solidFill>
              </a:rPr>
              <a:t>Take out garbage to minimize the food attraction</a:t>
            </a:r>
            <a:r>
              <a:rPr lang="en-US" sz="4000" b="1" dirty="0">
                <a:solidFill>
                  <a:schemeClr val="bg1">
                    <a:alpha val="80000"/>
                  </a:schemeClr>
                </a:solidFill>
              </a:rPr>
              <a:t>.</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709</Words>
  <Application>Microsoft Office PowerPoint</Application>
  <PresentationFormat>Widescreen</PresentationFormat>
  <Paragraphs>68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False Alarms, Pets and Rodents  Cat Burglars on the Prowl?</vt:lpstr>
      <vt:lpstr>Consider Pets </vt:lpstr>
      <vt:lpstr>Windows &amp; Doors </vt:lpstr>
      <vt:lpstr>Secure All Doors &amp; Windows</vt:lpstr>
      <vt:lpstr>Install Pet Friendly Devices</vt:lpstr>
      <vt:lpstr>Rodents</vt:lpstr>
      <vt:lpstr>Rodents</vt:lpstr>
      <vt:lpstr>Seal up Rodent Entrances</vt:lpstr>
      <vt:lpstr>Trash</vt:lpstr>
      <vt:lpstr>Bugs</vt:lpstr>
      <vt:lpstr>Clean Sensors</vt:lpstr>
      <vt:lpstr>Enhanced Call Verification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Alarms, Pets and Rodents  Cat Burglars on the Prowl?</dc:title>
  <dc:creator>Brad Shipp</dc:creator>
  <cp:lastModifiedBy>Brad Shipp</cp:lastModifiedBy>
  <cp:revision>2</cp:revision>
  <dcterms:created xsi:type="dcterms:W3CDTF">2023-09-20T00:24:22Z</dcterms:created>
  <dcterms:modified xsi:type="dcterms:W3CDTF">2023-09-20T00:53:40Z</dcterms:modified>
</cp:coreProperties>
</file>