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4" r:id="rId1"/>
  </p:sldMasterIdLst>
  <p:notesMasterIdLst>
    <p:notesMasterId r:id="rId12"/>
  </p:notesMasterIdLst>
  <p:handoutMasterIdLst>
    <p:handoutMasterId r:id="rId13"/>
  </p:handoutMasterIdLst>
  <p:sldIdLst>
    <p:sldId id="256" r:id="rId2"/>
    <p:sldId id="310" r:id="rId3"/>
    <p:sldId id="311" r:id="rId4"/>
    <p:sldId id="312" r:id="rId5"/>
    <p:sldId id="313" r:id="rId6"/>
    <p:sldId id="314" r:id="rId7"/>
    <p:sldId id="309" r:id="rId8"/>
    <p:sldId id="317" r:id="rId9"/>
    <p:sldId id="316" r:id="rId10"/>
    <p:sldId id="308" r:id="rId11"/>
  </p:sldIdLst>
  <p:sldSz cx="9144000" cy="6858000" type="screen4x3"/>
  <p:notesSz cx="7315200" cy="9601200"/>
  <p:defaultTextStyle>
    <a:defPPr>
      <a:defRPr lang="en-US"/>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5309" autoAdjust="0"/>
  </p:normalViewPr>
  <p:slideViewPr>
    <p:cSldViewPr>
      <p:cViewPr>
        <p:scale>
          <a:sx n="83" d="100"/>
          <a:sy n="83" d="100"/>
        </p:scale>
        <p:origin x="-1176"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1800"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atin typeface="Arial" charset="0"/>
              </a:defRPr>
            </a:lvl1pPr>
          </a:lstStyle>
          <a:p>
            <a:pPr>
              <a:defRPr/>
            </a:pPr>
            <a:fld id="{DAE56363-E5B9-4C5A-9040-C43BD16FD551}" type="datetimeFigureOut">
              <a:rPr lang="en-US"/>
              <a:pPr>
                <a:defRPr/>
              </a:pPr>
              <a:t>6/19/2014</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11C1077-ED5A-48A1-9C49-AD7173A0D4A1}" type="slidenum">
              <a:rPr lang="en-US" altLang="en-US"/>
              <a:pPr/>
              <a:t>‹#›</a:t>
            </a:fld>
            <a:endParaRPr lang="en-US" altLang="en-US"/>
          </a:p>
        </p:txBody>
      </p:sp>
    </p:spTree>
    <p:extLst>
      <p:ext uri="{BB962C8B-B14F-4D97-AF65-F5344CB8AC3E}">
        <p14:creationId xmlns:p14="http://schemas.microsoft.com/office/powerpoint/2010/main" val="20494164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sz="1300">
                <a:latin typeface="Calibri" pitchFamily="34" charset="0"/>
              </a:defRPr>
            </a:lvl1pPr>
          </a:lstStyle>
          <a:p>
            <a:pPr>
              <a:defRPr/>
            </a:pPr>
            <a:endParaRPr lang="en-US"/>
          </a:p>
        </p:txBody>
      </p:sp>
      <p:sp>
        <p:nvSpPr>
          <p:cNvPr id="3686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Calibri" pitchFamily="34" charset="0"/>
              </a:defRPr>
            </a:lvl1pPr>
          </a:lstStyle>
          <a:p>
            <a:pPr>
              <a:defRPr/>
            </a:pPr>
            <a:fld id="{2E841B43-3543-4FEC-970C-790CD2CF3BBF}" type="datetimeFigureOut">
              <a:rPr lang="en-US"/>
              <a:pPr>
                <a:defRPr/>
              </a:pPr>
              <a:t>6/19/2014</a:t>
            </a:fld>
            <a:endParaRPr lang="en-US" dirty="0"/>
          </a:p>
        </p:txBody>
      </p:sp>
      <p:sp>
        <p:nvSpPr>
          <p:cNvPr id="1638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a:defRPr sz="1300">
                <a:latin typeface="Calibri" pitchFamily="34" charset="0"/>
              </a:defRPr>
            </a:lvl1pPr>
          </a:lstStyle>
          <a:p>
            <a:pPr>
              <a:defRPr/>
            </a:pPr>
            <a:endParaRPr lang="en-US"/>
          </a:p>
        </p:txBody>
      </p:sp>
      <p:sp>
        <p:nvSpPr>
          <p:cNvPr id="3687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atin typeface="Calibri" panose="020F0502020204030204" pitchFamily="34" charset="0"/>
              </a:defRPr>
            </a:lvl1pPr>
          </a:lstStyle>
          <a:p>
            <a:fld id="{D4DD9EA8-DA82-4465-8C72-591EEFBBC3B0}" type="slidenum">
              <a:rPr lang="en-US" altLang="en-US"/>
              <a:pPr/>
              <a:t>‹#›</a:t>
            </a:fld>
            <a:endParaRPr lang="en-US" altLang="en-US"/>
          </a:p>
        </p:txBody>
      </p:sp>
    </p:spTree>
    <p:extLst>
      <p:ext uri="{BB962C8B-B14F-4D97-AF65-F5344CB8AC3E}">
        <p14:creationId xmlns:p14="http://schemas.microsoft.com/office/powerpoint/2010/main" val="22764952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False Alarm Prevention Training for Restaurants</a:t>
            </a:r>
          </a:p>
        </p:txBody>
      </p:sp>
    </p:spTree>
    <p:extLst>
      <p:ext uri="{BB962C8B-B14F-4D97-AF65-F5344CB8AC3E}">
        <p14:creationId xmlns:p14="http://schemas.microsoft.com/office/powerpoint/2010/main" val="42452304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For more false alarm reduction techniques, please visit </a:t>
            </a:r>
            <a:r>
              <a:rPr lang="en-US" altLang="en-US" dirty="0" smtClean="0"/>
              <a:t>www.faraonline.org.</a:t>
            </a:r>
            <a:endParaRPr lang="en-US" altLang="en-US" dirty="0"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592B691-6E16-4ED1-8DE9-85B25AC65BD3}" type="slidenum">
              <a:rPr lang="en-US" altLang="en-US" sz="1300"/>
              <a:pPr algn="r" eaLnBrk="1" hangingPunct="1">
                <a:spcBef>
                  <a:spcPct val="0"/>
                </a:spcBef>
              </a:pPr>
              <a:t>10</a:t>
            </a:fld>
            <a:endParaRPr lang="en-US" altLang="en-US" sz="1300"/>
          </a:p>
        </p:txBody>
      </p:sp>
    </p:spTree>
    <p:extLst>
      <p:ext uri="{BB962C8B-B14F-4D97-AF65-F5344CB8AC3E}">
        <p14:creationId xmlns:p14="http://schemas.microsoft.com/office/powerpoint/2010/main" val="53466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The fast paced and ever changing atmosphere of a restaurant is a breeding ground for false alarms. </a:t>
            </a:r>
          </a:p>
          <a:p>
            <a:endParaRPr lang="en-US" altLang="en-US" dirty="0" smtClean="0"/>
          </a:p>
          <a:p>
            <a:r>
              <a:rPr lang="en-US" altLang="en-US" dirty="0" smtClean="0"/>
              <a:t>Let’s talk about some of the precautions you can take to reduce false alarms in your business.</a:t>
            </a:r>
          </a:p>
          <a:p>
            <a:r>
              <a:rPr lang="en-US" altLang="en-US" dirty="0" smtClean="0"/>
              <a:t> </a:t>
            </a:r>
          </a:p>
          <a:p>
            <a:endParaRPr lang="en-US" altLang="en-US" dirty="0" smtClean="0"/>
          </a:p>
          <a:p>
            <a:endParaRPr lang="en-US" altLang="en-US" dirty="0" smtClean="0"/>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FEDA9AA1-B381-4953-B92C-6540462CA42B}" type="slidenum">
              <a:rPr lang="en-US" altLang="en-US" sz="1300"/>
              <a:pPr algn="r" eaLnBrk="1" hangingPunct="1">
                <a:spcBef>
                  <a:spcPct val="0"/>
                </a:spcBef>
              </a:pPr>
              <a:t>2</a:t>
            </a:fld>
            <a:endParaRPr lang="en-US" altLang="en-US" sz="1300"/>
          </a:p>
        </p:txBody>
      </p:sp>
    </p:spTree>
    <p:extLst>
      <p:ext uri="{BB962C8B-B14F-4D97-AF65-F5344CB8AC3E}">
        <p14:creationId xmlns:p14="http://schemas.microsoft.com/office/powerpoint/2010/main" val="3662515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dirty="0" smtClean="0"/>
              <a:t>Hold Monthly Employee Training Sessions emphasizing the following: </a:t>
            </a:r>
          </a:p>
          <a:p>
            <a:pPr marL="171450" indent="-171450">
              <a:buFont typeface="Arial" panose="020B0604020202020204" pitchFamily="34" charset="0"/>
              <a:buChar char="•"/>
              <a:defRPr/>
            </a:pPr>
            <a:r>
              <a:rPr lang="en-US" dirty="0" smtClean="0"/>
              <a:t>Remind employees to properly secure the building windows and doors </a:t>
            </a:r>
            <a:r>
              <a:rPr lang="en-US" i="1" dirty="0" smtClean="0"/>
              <a:t>before </a:t>
            </a:r>
            <a:r>
              <a:rPr lang="en-US" dirty="0" smtClean="0"/>
              <a:t>arming the alarm system. </a:t>
            </a:r>
          </a:p>
          <a:p>
            <a:pPr marL="171450" indent="-171450">
              <a:buFont typeface="Arial" panose="020B0604020202020204" pitchFamily="34" charset="0"/>
              <a:buChar char="•"/>
              <a:defRPr/>
            </a:pPr>
            <a:r>
              <a:rPr lang="en-US" dirty="0" smtClean="0"/>
              <a:t>Review the false alarm cancellation procedure including alarm company phone number and password. </a:t>
            </a:r>
          </a:p>
          <a:p>
            <a:pPr marL="171450" indent="-171450">
              <a:buFont typeface="Arial" panose="020B0604020202020204" pitchFamily="34" charset="0"/>
              <a:buChar char="•"/>
              <a:defRPr/>
            </a:pPr>
            <a:r>
              <a:rPr lang="en-US" dirty="0" smtClean="0"/>
              <a:t>Discuss the proper use of hold up or panic buttons and their locations. </a:t>
            </a:r>
          </a:p>
          <a:p>
            <a:pPr marL="171450" indent="-171450">
              <a:buFont typeface="Arial" panose="020B0604020202020204" pitchFamily="34" charset="0"/>
              <a:buChar char="•"/>
              <a:defRPr/>
            </a:pPr>
            <a:r>
              <a:rPr lang="en-US" dirty="0" smtClean="0"/>
              <a:t>Provide thorough instruction on arming and disarming the alarm </a:t>
            </a:r>
            <a:r>
              <a:rPr lang="en-US" dirty="0" smtClean="0"/>
              <a:t>system. </a:t>
            </a:r>
            <a:endParaRPr lang="en-US" dirty="0" smtClean="0"/>
          </a:p>
          <a:p>
            <a:pPr>
              <a:defRPr/>
            </a:pPr>
            <a:endParaRPr lang="en-US" dirty="0"/>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6FE91DC-7229-45B3-BF56-7190E92D7B6A}" type="slidenum">
              <a:rPr lang="en-US" altLang="en-US" sz="1300"/>
              <a:pPr algn="r" eaLnBrk="1" hangingPunct="1">
                <a:spcBef>
                  <a:spcPct val="0"/>
                </a:spcBef>
              </a:pPr>
              <a:t>3</a:t>
            </a:fld>
            <a:endParaRPr lang="en-US" altLang="en-US" sz="1300"/>
          </a:p>
        </p:txBody>
      </p:sp>
    </p:spTree>
    <p:extLst>
      <p:ext uri="{BB962C8B-B14F-4D97-AF65-F5344CB8AC3E}">
        <p14:creationId xmlns:p14="http://schemas.microsoft.com/office/powerpoint/2010/main" val="3387723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defRPr/>
            </a:pPr>
            <a:r>
              <a:rPr lang="en-US" sz="2000" dirty="0" smtClean="0"/>
              <a:t>Make sure opening and closing employees have the current alarm code and passwords and know how to use each. </a:t>
            </a:r>
          </a:p>
          <a:p>
            <a:pPr marL="742950" lvl="1" indent="-285750">
              <a:buFont typeface="Courier New" panose="02070309020205020404" pitchFamily="49" charset="0"/>
              <a:buChar char="o"/>
              <a:defRPr/>
            </a:pPr>
            <a:r>
              <a:rPr lang="en-US" sz="1600" dirty="0" smtClean="0"/>
              <a:t>The alarm code arms and disarms the system. </a:t>
            </a:r>
          </a:p>
          <a:p>
            <a:pPr marL="742950" lvl="1" indent="-285750">
              <a:buFont typeface="Courier New" panose="02070309020205020404" pitchFamily="49" charset="0"/>
              <a:buChar char="o"/>
              <a:defRPr/>
            </a:pPr>
            <a:r>
              <a:rPr lang="en-US" sz="1600" dirty="0" smtClean="0"/>
              <a:t>The password cancels a public safety dispatch and avoids a false alarm. </a:t>
            </a:r>
            <a:endParaRPr lang="en-US" sz="2000" dirty="0" smtClean="0"/>
          </a:p>
          <a:p>
            <a:pPr marL="342900" indent="-342900">
              <a:buFont typeface="Arial" panose="020B0604020202020204" pitchFamily="34" charset="0"/>
              <a:buChar char="•"/>
              <a:defRPr/>
            </a:pPr>
            <a:r>
              <a:rPr lang="en-US" sz="2000" dirty="0" smtClean="0"/>
              <a:t>Post the alarm monitoring company phone number in an area that is highly visible for employees.</a:t>
            </a:r>
            <a:endParaRPr lang="en-US" dirty="0" smtClean="0"/>
          </a:p>
          <a:p>
            <a:pPr>
              <a:defRPr/>
            </a:pPr>
            <a:endParaRPr lang="en-US" dirty="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B4D96F7A-3DDB-4807-9A3C-DD4A60F3BC4F}" type="slidenum">
              <a:rPr lang="en-US" altLang="en-US" sz="1300"/>
              <a:pPr algn="r" eaLnBrk="1" hangingPunct="1">
                <a:spcBef>
                  <a:spcPct val="0"/>
                </a:spcBef>
              </a:pPr>
              <a:t>4</a:t>
            </a:fld>
            <a:endParaRPr lang="en-US" altLang="en-US" sz="1300"/>
          </a:p>
        </p:txBody>
      </p:sp>
    </p:spTree>
    <p:extLst>
      <p:ext uri="{BB962C8B-B14F-4D97-AF65-F5344CB8AC3E}">
        <p14:creationId xmlns:p14="http://schemas.microsoft.com/office/powerpoint/2010/main" val="14584854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Make sure all doors and windows latch and lock properly.  Doors blown open by the wind are still considered false alarms! </a:t>
            </a:r>
          </a:p>
          <a:p>
            <a:endParaRPr lang="en-US" altLang="en-US" smtClean="0"/>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43031DF-3422-40B4-B5AE-B640AED56B02}" type="slidenum">
              <a:rPr lang="en-US" altLang="en-US" sz="1300"/>
              <a:pPr algn="r" eaLnBrk="1" hangingPunct="1">
                <a:spcBef>
                  <a:spcPct val="0"/>
                </a:spcBef>
              </a:pPr>
              <a:t>5</a:t>
            </a:fld>
            <a:endParaRPr lang="en-US" altLang="en-US" sz="1300"/>
          </a:p>
        </p:txBody>
      </p:sp>
    </p:spTree>
    <p:extLst>
      <p:ext uri="{BB962C8B-B14F-4D97-AF65-F5344CB8AC3E}">
        <p14:creationId xmlns:p14="http://schemas.microsoft.com/office/powerpoint/2010/main" val="2794054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Seasonal </a:t>
            </a:r>
            <a:r>
              <a:rPr lang="en-US" altLang="en-US" smtClean="0">
                <a:solidFill>
                  <a:srgbClr val="FF0000"/>
                </a:solidFill>
              </a:rPr>
              <a:t>decorations, promotional signs and balloons </a:t>
            </a:r>
            <a:r>
              <a:rPr lang="en-US" altLang="en-US" smtClean="0"/>
              <a:t>will cause false alarms. Be conscious of your displays. </a:t>
            </a:r>
          </a:p>
          <a:p>
            <a:endParaRPr lang="en-US" altLang="en-US" smtClean="0"/>
          </a:p>
          <a:p>
            <a:endParaRPr lang="en-US" altLang="en-US"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947D62A-4192-4135-93C9-61F379CE907F}" type="slidenum">
              <a:rPr lang="en-US" altLang="en-US" sz="1300"/>
              <a:pPr algn="r" eaLnBrk="1" hangingPunct="1">
                <a:spcBef>
                  <a:spcPct val="0"/>
                </a:spcBef>
              </a:pPr>
              <a:t>6</a:t>
            </a:fld>
            <a:endParaRPr lang="en-US" altLang="en-US" sz="1300"/>
          </a:p>
        </p:txBody>
      </p:sp>
    </p:spTree>
    <p:extLst>
      <p:ext uri="{BB962C8B-B14F-4D97-AF65-F5344CB8AC3E}">
        <p14:creationId xmlns:p14="http://schemas.microsoft.com/office/powerpoint/2010/main" val="1575892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Be proactive with your alarm system maintenance and battery replacement. </a:t>
            </a:r>
          </a:p>
          <a:p>
            <a:r>
              <a:rPr lang="en-US" altLang="en-US" dirty="0" smtClean="0"/>
              <a:t>Have the alarm serviced on a regular basis and contact your alarm company to schedule a test at least </a:t>
            </a:r>
            <a:r>
              <a:rPr lang="en-US" altLang="en-US" dirty="0" smtClean="0"/>
              <a:t>quarterly.</a:t>
            </a:r>
            <a:endParaRPr lang="en-US" altLang="en-US" dirty="0" smtClean="0"/>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78CF986-7028-4A5F-AE7E-EB6AAC32E26D}" type="slidenum">
              <a:rPr lang="en-US" altLang="en-US" sz="1300"/>
              <a:pPr algn="r" eaLnBrk="1" hangingPunct="1">
                <a:spcBef>
                  <a:spcPct val="0"/>
                </a:spcBef>
              </a:pPr>
              <a:t>7</a:t>
            </a:fld>
            <a:endParaRPr lang="en-US" altLang="en-US" sz="1300"/>
          </a:p>
        </p:txBody>
      </p:sp>
    </p:spTree>
    <p:extLst>
      <p:ext uri="{BB962C8B-B14F-4D97-AF65-F5344CB8AC3E}">
        <p14:creationId xmlns:p14="http://schemas.microsoft.com/office/powerpoint/2010/main" val="4263126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Change alarm codes and passwords when key employees leave or are terminated or assign each employee with their own alarm code and password. </a:t>
            </a:r>
          </a:p>
          <a:p>
            <a:endParaRPr lang="en-US" altLang="en-US" smtClean="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22714D64-F102-4091-88F7-E2B58ECD2E56}" type="slidenum">
              <a:rPr lang="en-US" altLang="en-US" sz="1300"/>
              <a:pPr algn="r" eaLnBrk="1" hangingPunct="1">
                <a:spcBef>
                  <a:spcPct val="0"/>
                </a:spcBef>
              </a:pPr>
              <a:t>8</a:t>
            </a:fld>
            <a:endParaRPr lang="en-US" altLang="en-US" sz="1300"/>
          </a:p>
        </p:txBody>
      </p:sp>
    </p:spTree>
    <p:extLst>
      <p:ext uri="{BB962C8B-B14F-4D97-AF65-F5344CB8AC3E}">
        <p14:creationId xmlns:p14="http://schemas.microsoft.com/office/powerpoint/2010/main" val="3175617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False alarms waste precious resources and cost businesses money. Work with your alarm company and local public safety agencies to eliminate false alarms. For more false alarm reduction techniques, please visit </a:t>
            </a:r>
            <a:r>
              <a:rPr lang="en-US" altLang="en-US" dirty="0" smtClean="0"/>
              <a:t>ww.faraonline.org.</a:t>
            </a:r>
            <a:endParaRPr lang="en-US" altLang="en-US" dirty="0" smtClean="0"/>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Calibri" panose="020F0502020204030204" pitchFamily="34" charset="0"/>
              </a:defRPr>
            </a:lvl1pPr>
            <a:lvl2pPr marL="742950" indent="-285750" algn="l" eaLnBrk="0" hangingPunct="0">
              <a:spcBef>
                <a:spcPct val="30000"/>
              </a:spcBef>
              <a:defRPr sz="1200">
                <a:solidFill>
                  <a:schemeClr val="tx1"/>
                </a:solidFill>
                <a:latin typeface="Calibri" panose="020F0502020204030204" pitchFamily="34" charset="0"/>
              </a:defRPr>
            </a:lvl2pPr>
            <a:lvl3pPr marL="1143000" indent="-228600" algn="l" eaLnBrk="0" hangingPunct="0">
              <a:spcBef>
                <a:spcPct val="30000"/>
              </a:spcBef>
              <a:defRPr sz="1200">
                <a:solidFill>
                  <a:schemeClr val="tx1"/>
                </a:solidFill>
                <a:latin typeface="Calibri" panose="020F0502020204030204" pitchFamily="34" charset="0"/>
              </a:defRPr>
            </a:lvl3pPr>
            <a:lvl4pPr marL="1600200" indent="-228600" algn="l" eaLnBrk="0" hangingPunct="0">
              <a:spcBef>
                <a:spcPct val="30000"/>
              </a:spcBef>
              <a:defRPr sz="1200">
                <a:solidFill>
                  <a:schemeClr val="tx1"/>
                </a:solidFill>
                <a:latin typeface="Calibri" panose="020F0502020204030204" pitchFamily="34" charset="0"/>
              </a:defRPr>
            </a:lvl4pPr>
            <a:lvl5pPr marL="2057400" indent="-228600" algn="l"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27F8CF40-8D16-4019-BE16-F59089E796D6}" type="slidenum">
              <a:rPr lang="en-US" altLang="en-US" sz="1300"/>
              <a:pPr algn="r" eaLnBrk="1" hangingPunct="1">
                <a:spcBef>
                  <a:spcPct val="0"/>
                </a:spcBef>
              </a:pPr>
              <a:t>9</a:t>
            </a:fld>
            <a:endParaRPr lang="en-US" altLang="en-US" sz="1300"/>
          </a:p>
        </p:txBody>
      </p:sp>
    </p:spTree>
    <p:extLst>
      <p:ext uri="{BB962C8B-B14F-4D97-AF65-F5344CB8AC3E}">
        <p14:creationId xmlns:p14="http://schemas.microsoft.com/office/powerpoint/2010/main" val="26706103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4817"/>
            <a:ext cx="9144000" cy="6858000"/>
          </a:xfrm>
          <a:prstGeom prst="rect">
            <a:avLst/>
          </a:prstGeom>
        </p:spPr>
      </p:pic>
      <p:sp>
        <p:nvSpPr>
          <p:cNvPr id="431106" name="Rectangle 2"/>
          <p:cNvSpPr>
            <a:spLocks noGrp="1" noChangeArrowheads="1"/>
          </p:cNvSpPr>
          <p:nvPr>
            <p:ph type="ctrTitle"/>
          </p:nvPr>
        </p:nvSpPr>
        <p:spPr>
          <a:xfrm>
            <a:off x="685800" y="3169708"/>
            <a:ext cx="7772400" cy="1470025"/>
          </a:xfrm>
        </p:spPr>
        <p:txBody>
          <a:bodyPr/>
          <a:lstStyle>
            <a:lvl1pPr>
              <a:defRPr sz="3600"/>
            </a:lvl1pPr>
          </a:lstStyle>
          <a:p>
            <a:r>
              <a:rPr lang="en-US" smtClean="0"/>
              <a:t>Click to edit Master title style</a:t>
            </a:r>
            <a:endParaRPr lang="en-US"/>
          </a:p>
        </p:txBody>
      </p:sp>
      <p:sp>
        <p:nvSpPr>
          <p:cNvPr id="431107" name="Rectangle 3"/>
          <p:cNvSpPr>
            <a:spLocks noGrp="1" noChangeArrowheads="1"/>
          </p:cNvSpPr>
          <p:nvPr>
            <p:ph type="subTitle" idx="1"/>
          </p:nvPr>
        </p:nvSpPr>
        <p:spPr>
          <a:xfrm>
            <a:off x="1371600" y="4648200"/>
            <a:ext cx="6400800" cy="990600"/>
          </a:xfrm>
        </p:spPr>
        <p:txBody>
          <a:bodyPr/>
          <a:lstStyle>
            <a:lvl1pPr marL="0" indent="0" algn="ctr">
              <a:buFontTx/>
              <a:buNone/>
              <a:defRPr sz="4400"/>
            </a:lvl1pPr>
          </a:lstStyle>
          <a:p>
            <a:r>
              <a:rPr lang="en-US" smtClean="0"/>
              <a:t>Click to edit Master subtitle style</a:t>
            </a:r>
            <a:endParaRPr lang="en-US"/>
          </a:p>
        </p:txBody>
      </p:sp>
      <p:sp>
        <p:nvSpPr>
          <p:cNvPr id="7" name="Rectangle 6"/>
          <p:cNvSpPr>
            <a:spLocks noGrp="1" noChangeArrowheads="1"/>
          </p:cNvSpPr>
          <p:nvPr>
            <p:ph type="sldNum" sz="quarter" idx="12"/>
          </p:nvPr>
        </p:nvSpPr>
        <p:spPr>
          <a:xfrm>
            <a:off x="6553200" y="6245225"/>
            <a:ext cx="2133600" cy="476250"/>
          </a:xfrm>
        </p:spPr>
        <p:txBody>
          <a:bodyPr/>
          <a:lstStyle>
            <a:lvl1pPr>
              <a:defRPr/>
            </a:lvl1pPr>
          </a:lstStyle>
          <a:p>
            <a:fld id="{3A608022-1457-47A1-9D6E-30628B209C1A}" type="slidenum">
              <a:rPr lang="en-US" altLang="en-US"/>
              <a:pPr/>
              <a:t>‹#›</a:t>
            </a:fld>
            <a:endParaRPr lang="en-US" altLang="en-US"/>
          </a:p>
        </p:txBody>
      </p:sp>
    </p:spTree>
    <p:extLst>
      <p:ext uri="{BB962C8B-B14F-4D97-AF65-F5344CB8AC3E}">
        <p14:creationId xmlns:p14="http://schemas.microsoft.com/office/powerpoint/2010/main" val="127552978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p:nvSpPr>
        <p:spPr bwMode="auto">
          <a:xfrm>
            <a:off x="266700" y="1477963"/>
            <a:ext cx="8547100" cy="46037"/>
          </a:xfrm>
          <a:prstGeom prst="rect">
            <a:avLst/>
          </a:prstGeom>
          <a:solidFill>
            <a:schemeClr val="accent1">
              <a:lumMod val="75000"/>
            </a:schemeClr>
          </a:solidFill>
          <a:ln w="9525" cap="flat" cmpd="sng" algn="ctr">
            <a:solidFill>
              <a:schemeClr val="accent1">
                <a:lumMod val="75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2" name="Title 1"/>
          <p:cNvSpPr>
            <a:spLocks noGrp="1"/>
          </p:cNvSpPr>
          <p:nvPr>
            <p:ph type="title"/>
          </p:nvPr>
        </p:nvSpPr>
        <p:spPr>
          <a:xfrm>
            <a:off x="2641600" y="274638"/>
            <a:ext cx="6045200" cy="1143000"/>
          </a:xfrm>
        </p:spPr>
        <p:txBody>
          <a:bodyPr/>
          <a:lstStyle>
            <a:lvl1pPr>
              <a:defRPr sz="4000" b="1">
                <a:solidFill>
                  <a:srgbClr val="FF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1">
                <a:solidFill>
                  <a:schemeClr val="tx1"/>
                </a:solidFill>
              </a:defRPr>
            </a:lvl1pPr>
            <a:lvl2pPr>
              <a:defRPr b="1">
                <a:solidFill>
                  <a:schemeClr val="tx1"/>
                </a:solidFill>
              </a:defRPr>
            </a:lvl2pPr>
            <a:lvl3pPr>
              <a:defRPr b="1">
                <a:solidFill>
                  <a:schemeClr val="tx1"/>
                </a:solidFill>
              </a:defRPr>
            </a:lvl3pPr>
            <a:lvl4pPr>
              <a:defRPr b="1">
                <a:solidFill>
                  <a:schemeClr val="tx1"/>
                </a:solidFill>
              </a:defRPr>
            </a:lvl4pPr>
            <a:lvl5pPr>
              <a:defRPr b="1">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5"/>
          <p:cNvSpPr>
            <a:spLocks noGrp="1"/>
          </p:cNvSpPr>
          <p:nvPr>
            <p:ph type="sldNum" sz="quarter" idx="12"/>
          </p:nvPr>
        </p:nvSpPr>
        <p:spPr>
          <a:xfrm>
            <a:off x="6877050" y="6362700"/>
            <a:ext cx="2133600" cy="352425"/>
          </a:xfrm>
        </p:spPr>
        <p:txBody>
          <a:bodyPr/>
          <a:lstStyle>
            <a:lvl1pPr>
              <a:defRPr/>
            </a:lvl1pPr>
          </a:lstStyle>
          <a:p>
            <a:fld id="{57616DE9-9511-4225-9B63-5E74862C8369}" type="slidenum">
              <a:rPr lang="en-US" altLang="en-US"/>
              <a:pPr/>
              <a:t>‹#›</a:t>
            </a:fld>
            <a:endParaRPr lang="en-US" altLang="en-US"/>
          </a:p>
        </p:txBody>
      </p:sp>
    </p:spTree>
    <p:extLst>
      <p:ext uri="{BB962C8B-B14F-4D97-AF65-F5344CB8AC3E}">
        <p14:creationId xmlns:p14="http://schemas.microsoft.com/office/powerpoint/2010/main" val="251683950"/>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fara logo RGB"/>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9400" y="279400"/>
            <a:ext cx="219710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bwMode="auto">
          <a:xfrm>
            <a:off x="266700" y="1477963"/>
            <a:ext cx="8547100" cy="46037"/>
          </a:xfrm>
          <a:prstGeom prst="rect">
            <a:avLst/>
          </a:prstGeom>
          <a:solidFill>
            <a:schemeClr val="accent1">
              <a:lumMod val="75000"/>
            </a:schemeClr>
          </a:solidFill>
          <a:ln w="9525" cap="flat" cmpd="sng" algn="ctr">
            <a:solidFill>
              <a:schemeClr val="accent1">
                <a:lumMod val="75000"/>
              </a:schemeClr>
            </a:solidFill>
            <a:prstDash val="solid"/>
            <a:round/>
            <a:headEnd type="none" w="med" len="med"/>
            <a:tailEnd type="none" w="med" len="med"/>
          </a:ln>
          <a:effectLst/>
        </p:spPr>
        <p:txBody>
          <a:bodyPr/>
          <a:lstStyle/>
          <a:p>
            <a:pPr>
              <a:defRPr/>
            </a:pPr>
            <a:endParaRPr lang="en-US" dirty="0">
              <a:latin typeface="Arial" charset="0"/>
            </a:endParaRPr>
          </a:p>
        </p:txBody>
      </p:sp>
      <p:sp>
        <p:nvSpPr>
          <p:cNvPr id="2" name="Title 1"/>
          <p:cNvSpPr>
            <a:spLocks noGrp="1"/>
          </p:cNvSpPr>
          <p:nvPr>
            <p:ph type="title"/>
          </p:nvPr>
        </p:nvSpPr>
        <p:spPr>
          <a:xfrm>
            <a:off x="2628900" y="274638"/>
            <a:ext cx="605790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6"/>
          <p:cNvSpPr>
            <a:spLocks noGrp="1"/>
          </p:cNvSpPr>
          <p:nvPr>
            <p:ph type="sldNum" sz="quarter" idx="12"/>
          </p:nvPr>
        </p:nvSpPr>
        <p:spPr/>
        <p:txBody>
          <a:bodyPr/>
          <a:lstStyle>
            <a:lvl1pPr>
              <a:defRPr/>
            </a:lvl1pPr>
          </a:lstStyle>
          <a:p>
            <a:fld id="{B9827D72-AE81-4C1F-9AB5-B1E918E3D23A}" type="slidenum">
              <a:rPr lang="en-US" altLang="en-US"/>
              <a:pPr/>
              <a:t>‹#›</a:t>
            </a:fld>
            <a:endParaRPr lang="en-US" altLang="en-US"/>
          </a:p>
        </p:txBody>
      </p:sp>
    </p:spTree>
    <p:extLst>
      <p:ext uri="{BB962C8B-B14F-4D97-AF65-F5344CB8AC3E}">
        <p14:creationId xmlns:p14="http://schemas.microsoft.com/office/powerpoint/2010/main" val="4017395483"/>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fld id="{CB80C6E6-4E95-4608-9A47-51357083A86E}" type="slidenum">
              <a:rPr lang="en-US" altLang="en-US"/>
              <a:pPr/>
              <a:t>‹#›</a:t>
            </a:fld>
            <a:endParaRPr lang="en-US" altLang="en-US"/>
          </a:p>
        </p:txBody>
      </p:sp>
    </p:spTree>
    <p:extLst>
      <p:ext uri="{BB962C8B-B14F-4D97-AF65-F5344CB8AC3E}">
        <p14:creationId xmlns:p14="http://schemas.microsoft.com/office/powerpoint/2010/main" val="4283460493"/>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fld id="{48D08DBC-1356-4683-9772-D7DA3EEBCAF2}" type="slidenum">
              <a:rPr lang="en-US" altLang="en-US"/>
              <a:pPr/>
              <a:t>‹#›</a:t>
            </a:fld>
            <a:endParaRPr lang="en-US" altLang="en-US"/>
          </a:p>
        </p:txBody>
      </p:sp>
    </p:spTree>
    <p:extLst>
      <p:ext uri="{BB962C8B-B14F-4D97-AF65-F5344CB8AC3E}">
        <p14:creationId xmlns:p14="http://schemas.microsoft.com/office/powerpoint/2010/main" val="114331464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fld id="{BF7FD776-968F-4091-BE2B-610081690B8C}" type="slidenum">
              <a:rPr lang="en-US" altLang="en-US"/>
              <a:pPr/>
              <a:t>‹#›</a:t>
            </a:fld>
            <a:endParaRPr lang="en-US" altLang="en-US"/>
          </a:p>
        </p:txBody>
      </p:sp>
    </p:spTree>
    <p:extLst>
      <p:ext uri="{BB962C8B-B14F-4D97-AF65-F5344CB8AC3E}">
        <p14:creationId xmlns:p14="http://schemas.microsoft.com/office/powerpoint/2010/main" val="3084157678"/>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fld id="{08305C85-9A11-441A-BE7A-0286DA7F0BDD}" type="slidenum">
              <a:rPr lang="en-US" altLang="en-US"/>
              <a:pPr/>
              <a:t>‹#›</a:t>
            </a:fld>
            <a:endParaRPr lang="en-US" altLang="en-US"/>
          </a:p>
        </p:txBody>
      </p:sp>
    </p:spTree>
    <p:extLst>
      <p:ext uri="{BB962C8B-B14F-4D97-AF65-F5344CB8AC3E}">
        <p14:creationId xmlns:p14="http://schemas.microsoft.com/office/powerpoint/2010/main" val="1904064640"/>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fld id="{43753B34-F14A-40C3-9604-74C79A3F7A29}" type="slidenum">
              <a:rPr lang="en-US" altLang="en-US"/>
              <a:pPr/>
              <a:t>‹#›</a:t>
            </a:fld>
            <a:endParaRPr lang="en-US" altLang="en-US"/>
          </a:p>
        </p:txBody>
      </p:sp>
    </p:spTree>
    <p:extLst>
      <p:ext uri="{BB962C8B-B14F-4D97-AF65-F5344CB8AC3E}">
        <p14:creationId xmlns:p14="http://schemas.microsoft.com/office/powerpoint/2010/main" val="363165963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fld id="{A0201331-33FE-4595-B3C5-D5FC9693E6DA}" type="slidenum">
              <a:rPr lang="en-US" altLang="en-US"/>
              <a:pPr/>
              <a:t>‹#›</a:t>
            </a:fld>
            <a:endParaRPr lang="en-US" altLang="en-US"/>
          </a:p>
        </p:txBody>
      </p:sp>
    </p:spTree>
    <p:extLst>
      <p:ext uri="{BB962C8B-B14F-4D97-AF65-F5344CB8AC3E}">
        <p14:creationId xmlns:p14="http://schemas.microsoft.com/office/powerpoint/2010/main" val="416131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Rectangle 2"/>
          <p:cNvSpPr>
            <a:spLocks noGrp="1" noChangeArrowheads="1"/>
          </p:cNvSpPr>
          <p:nvPr>
            <p:ph type="title"/>
          </p:nvPr>
        </p:nvSpPr>
        <p:spPr bwMode="auto">
          <a:xfrm>
            <a:off x="2819400" y="274638"/>
            <a:ext cx="6019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30" name="Rectangle 6"/>
          <p:cNvSpPr>
            <a:spLocks noGrp="1" noChangeArrowheads="1"/>
          </p:cNvSpPr>
          <p:nvPr>
            <p:ph type="sldNum" sz="quarter" idx="4"/>
          </p:nvPr>
        </p:nvSpPr>
        <p:spPr bwMode="auto">
          <a:xfrm>
            <a:off x="64008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b="1">
                <a:solidFill>
                  <a:srgbClr val="CC3300"/>
                </a:solidFill>
              </a:defRPr>
            </a:lvl1pPr>
          </a:lstStyle>
          <a:p>
            <a:fld id="{41510981-2C42-496B-B83D-CE246E1BDD7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06" r:id="rId4"/>
    <p:sldLayoutId id="2147484307" r:id="rId5"/>
    <p:sldLayoutId id="2147484308" r:id="rId6"/>
    <p:sldLayoutId id="2147484309" r:id="rId7"/>
    <p:sldLayoutId id="2147484310" r:id="rId8"/>
    <p:sldLayoutId id="2147484311" r:id="rId9"/>
  </p:sldLayoutIdLst>
  <p:transition spd="slow"/>
  <p:hf hdr="0" ftr="0" dt="0"/>
  <p:txStyles>
    <p:titleStyle>
      <a:lvl1pPr algn="ctr" rtl="0" eaLnBrk="0" fontAlgn="base" hangingPunct="0">
        <a:spcBef>
          <a:spcPct val="0"/>
        </a:spcBef>
        <a:spcAft>
          <a:spcPct val="0"/>
        </a:spcAft>
        <a:defRPr sz="4400">
          <a:solidFill>
            <a:srgbClr val="CC3300"/>
          </a:solidFill>
          <a:latin typeface="+mj-lt"/>
          <a:ea typeface="+mj-ea"/>
          <a:cs typeface="+mj-cs"/>
        </a:defRPr>
      </a:lvl1pPr>
      <a:lvl2pPr algn="ctr" rtl="0" eaLnBrk="0" fontAlgn="base" hangingPunct="0">
        <a:spcBef>
          <a:spcPct val="0"/>
        </a:spcBef>
        <a:spcAft>
          <a:spcPct val="0"/>
        </a:spcAft>
        <a:defRPr sz="4400">
          <a:solidFill>
            <a:srgbClr val="CC3300"/>
          </a:solidFill>
          <a:latin typeface="Arial" charset="0"/>
        </a:defRPr>
      </a:lvl2pPr>
      <a:lvl3pPr algn="ctr" rtl="0" eaLnBrk="0" fontAlgn="base" hangingPunct="0">
        <a:spcBef>
          <a:spcPct val="0"/>
        </a:spcBef>
        <a:spcAft>
          <a:spcPct val="0"/>
        </a:spcAft>
        <a:defRPr sz="4400">
          <a:solidFill>
            <a:srgbClr val="CC3300"/>
          </a:solidFill>
          <a:latin typeface="Arial" charset="0"/>
        </a:defRPr>
      </a:lvl3pPr>
      <a:lvl4pPr algn="ctr" rtl="0" eaLnBrk="0" fontAlgn="base" hangingPunct="0">
        <a:spcBef>
          <a:spcPct val="0"/>
        </a:spcBef>
        <a:spcAft>
          <a:spcPct val="0"/>
        </a:spcAft>
        <a:defRPr sz="4400">
          <a:solidFill>
            <a:srgbClr val="CC3300"/>
          </a:solidFill>
          <a:latin typeface="Arial" charset="0"/>
        </a:defRPr>
      </a:lvl4pPr>
      <a:lvl5pPr algn="ctr" rtl="0" eaLnBrk="0" fontAlgn="base" hangingPunct="0">
        <a:spcBef>
          <a:spcPct val="0"/>
        </a:spcBef>
        <a:spcAft>
          <a:spcPct val="0"/>
        </a:spcAft>
        <a:defRPr sz="4400">
          <a:solidFill>
            <a:srgbClr val="CC3300"/>
          </a:solidFill>
          <a:latin typeface="Arial" charset="0"/>
        </a:defRPr>
      </a:lvl5pPr>
      <a:lvl6pPr marL="457200" algn="ctr" rtl="0" eaLnBrk="1" fontAlgn="base" hangingPunct="1">
        <a:spcBef>
          <a:spcPct val="0"/>
        </a:spcBef>
        <a:spcAft>
          <a:spcPct val="0"/>
        </a:spcAft>
        <a:defRPr sz="4400">
          <a:solidFill>
            <a:srgbClr val="CC3300"/>
          </a:solidFill>
          <a:latin typeface="Arial" charset="0"/>
        </a:defRPr>
      </a:lvl6pPr>
      <a:lvl7pPr marL="914400" algn="ctr" rtl="0" eaLnBrk="1" fontAlgn="base" hangingPunct="1">
        <a:spcBef>
          <a:spcPct val="0"/>
        </a:spcBef>
        <a:spcAft>
          <a:spcPct val="0"/>
        </a:spcAft>
        <a:defRPr sz="4400">
          <a:solidFill>
            <a:srgbClr val="CC3300"/>
          </a:solidFill>
          <a:latin typeface="Arial" charset="0"/>
        </a:defRPr>
      </a:lvl7pPr>
      <a:lvl8pPr marL="1371600" algn="ctr" rtl="0" eaLnBrk="1" fontAlgn="base" hangingPunct="1">
        <a:spcBef>
          <a:spcPct val="0"/>
        </a:spcBef>
        <a:spcAft>
          <a:spcPct val="0"/>
        </a:spcAft>
        <a:defRPr sz="4400">
          <a:solidFill>
            <a:srgbClr val="CC3300"/>
          </a:solidFill>
          <a:latin typeface="Arial" charset="0"/>
        </a:defRPr>
      </a:lvl8pPr>
      <a:lvl9pPr marL="1828800" algn="ctr" rtl="0" eaLnBrk="1" fontAlgn="base" hangingPunct="1">
        <a:spcBef>
          <a:spcPct val="0"/>
        </a:spcBef>
        <a:spcAft>
          <a:spcPct val="0"/>
        </a:spcAft>
        <a:defRPr sz="4400">
          <a:solidFill>
            <a:srgbClr val="CC33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accent2"/>
          </a:solidFill>
          <a:latin typeface="+mn-lt"/>
        </a:defRPr>
      </a:lvl6pPr>
      <a:lvl7pPr marL="2971800" indent="-228600" algn="l" rtl="0" eaLnBrk="1" fontAlgn="base" hangingPunct="1">
        <a:spcBef>
          <a:spcPct val="20000"/>
        </a:spcBef>
        <a:spcAft>
          <a:spcPct val="0"/>
        </a:spcAft>
        <a:buChar char="»"/>
        <a:defRPr sz="2000">
          <a:solidFill>
            <a:schemeClr val="accent2"/>
          </a:solidFill>
          <a:latin typeface="+mn-lt"/>
        </a:defRPr>
      </a:lvl7pPr>
      <a:lvl8pPr marL="3429000" indent="-228600" algn="l" rtl="0" eaLnBrk="1" fontAlgn="base" hangingPunct="1">
        <a:spcBef>
          <a:spcPct val="20000"/>
        </a:spcBef>
        <a:spcAft>
          <a:spcPct val="0"/>
        </a:spcAft>
        <a:buChar char="»"/>
        <a:defRPr sz="2000">
          <a:solidFill>
            <a:schemeClr val="accent2"/>
          </a:solidFill>
          <a:latin typeface="+mn-lt"/>
        </a:defRPr>
      </a:lvl8pPr>
      <a:lvl9pPr marL="3886200" indent="-228600" algn="l" rtl="0" eaLnBrk="1" fontAlgn="base" hangingPunct="1">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bradshipp@4yoursolution.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faraonline.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image" Target="../media/image14.jpg"/></Relationships>
</file>

<file path=ppt/slides/_rels/slide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ctrTitle"/>
          </p:nvPr>
        </p:nvSpPr>
        <p:spPr>
          <a:xfrm>
            <a:off x="762000" y="3581400"/>
            <a:ext cx="7772400" cy="2209800"/>
          </a:xfrm>
        </p:spPr>
        <p:txBody>
          <a:bodyPr/>
          <a:lstStyle/>
          <a:p>
            <a:pPr eaLnBrk="1" hangingPunct="1">
              <a:defRPr/>
            </a:pPr>
            <a:r>
              <a:rPr lang="en-US" sz="4000" b="1" dirty="0" smtClean="0">
                <a:solidFill>
                  <a:srgbClr val="FF0000"/>
                </a:solidFill>
                <a:effectLst>
                  <a:outerShdw blurRad="38100" dist="38100" dir="2700000" algn="tl">
                    <a:srgbClr val="C0C0C0"/>
                  </a:outerShdw>
                </a:effectLst>
              </a:rPr>
              <a:t>FALSE ALARMS TO GO!</a:t>
            </a:r>
            <a:br>
              <a:rPr lang="en-US" sz="4000" b="1" dirty="0" smtClean="0">
                <a:solidFill>
                  <a:srgbClr val="FF0000"/>
                </a:solidFill>
                <a:effectLst>
                  <a:outerShdw blurRad="38100" dist="38100" dir="2700000" algn="tl">
                    <a:srgbClr val="C0C0C0"/>
                  </a:outerShdw>
                </a:effectLst>
              </a:rPr>
            </a:br>
            <a:r>
              <a:rPr lang="en-US" sz="4000" b="1" dirty="0" smtClean="0">
                <a:solidFill>
                  <a:srgbClr val="FF0000"/>
                </a:solidFill>
                <a:effectLst>
                  <a:outerShdw blurRad="38100" dist="38100" dir="2700000" algn="tl">
                    <a:srgbClr val="C0C0C0"/>
                  </a:outerShdw>
                </a:effectLst>
              </a:rPr>
              <a:t/>
            </a:r>
            <a:br>
              <a:rPr lang="en-US" sz="4000" b="1" dirty="0" smtClean="0">
                <a:solidFill>
                  <a:srgbClr val="FF0000"/>
                </a:solidFill>
                <a:effectLst>
                  <a:outerShdw blurRad="38100" dist="38100" dir="2700000" algn="tl">
                    <a:srgbClr val="C0C0C0"/>
                  </a:outerShdw>
                </a:effectLst>
              </a:rPr>
            </a:br>
            <a:r>
              <a:rPr lang="en-US" b="1" dirty="0" smtClean="0">
                <a:solidFill>
                  <a:srgbClr val="FF0000"/>
                </a:solidFill>
                <a:effectLst>
                  <a:outerShdw blurRad="38100" dist="38100" dir="2700000" algn="tl">
                    <a:srgbClr val="C0C0C0"/>
                  </a:outerShdw>
                </a:effectLst>
              </a:rPr>
              <a:t>FALSE ALARM PREVENTION FOR RESTAURANTS</a:t>
            </a: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43E29530-9082-46AC-AB78-816049FB583D}" type="slidenum">
              <a:rPr lang="en-US" altLang="en-US" sz="1800">
                <a:solidFill>
                  <a:srgbClr val="CC3300"/>
                </a:solidFill>
              </a:rPr>
              <a:pPr algn="r" eaLnBrk="1" hangingPunct="1">
                <a:spcBef>
                  <a:spcPct val="0"/>
                </a:spcBef>
                <a:buFontTx/>
                <a:buNone/>
              </a:pPr>
              <a:t>1</a:t>
            </a:fld>
            <a:endParaRPr lang="en-US" altLang="en-US" sz="1800">
              <a:solidFill>
                <a:srgbClr val="CC3300"/>
              </a:solidFill>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2EC7C993-F2ED-4615-9DD0-881BBD658F0C}" type="slidenum">
              <a:rPr lang="en-US" altLang="en-US" sz="1800">
                <a:solidFill>
                  <a:srgbClr val="CC3300"/>
                </a:solidFill>
              </a:rPr>
              <a:pPr algn="r" eaLnBrk="1" hangingPunct="1">
                <a:spcBef>
                  <a:spcPct val="0"/>
                </a:spcBef>
                <a:buFontTx/>
                <a:buNone/>
              </a:pPr>
              <a:t>10</a:t>
            </a:fld>
            <a:endParaRPr lang="en-US" altLang="en-US" sz="1800">
              <a:solidFill>
                <a:srgbClr val="CC3300"/>
              </a:solidFill>
            </a:endParaRPr>
          </a:p>
        </p:txBody>
      </p:sp>
      <p:sp>
        <p:nvSpPr>
          <p:cNvPr id="15363" name="Rectangle 6"/>
          <p:cNvSpPr>
            <a:spLocks noChangeArrowheads="1"/>
          </p:cNvSpPr>
          <p:nvPr/>
        </p:nvSpPr>
        <p:spPr bwMode="auto">
          <a:xfrm>
            <a:off x="1981200" y="1752600"/>
            <a:ext cx="5257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ctr" eaLnBrk="1" hangingPunct="1">
              <a:spcBef>
                <a:spcPct val="0"/>
              </a:spcBef>
              <a:buFontTx/>
              <a:buNone/>
            </a:pPr>
            <a:r>
              <a:rPr lang="en-US" altLang="en-US" sz="2800" b="1">
                <a:solidFill>
                  <a:schemeClr val="tx1"/>
                </a:solidFill>
              </a:rPr>
              <a:t>False Alarm Reduction Association</a:t>
            </a:r>
            <a:br>
              <a:rPr lang="en-US" altLang="en-US" sz="2800" b="1">
                <a:solidFill>
                  <a:schemeClr val="tx1"/>
                </a:solidFill>
              </a:rPr>
            </a:br>
            <a:r>
              <a:rPr lang="en-US" altLang="en-US" sz="2800">
                <a:solidFill>
                  <a:schemeClr val="tx1"/>
                </a:solidFill>
              </a:rPr>
              <a:t>10024 Vanderbilt Circle #4</a:t>
            </a:r>
            <a:br>
              <a:rPr lang="en-US" altLang="en-US" sz="2800">
                <a:solidFill>
                  <a:schemeClr val="tx1"/>
                </a:solidFill>
              </a:rPr>
            </a:br>
            <a:r>
              <a:rPr lang="en-US" altLang="en-US" sz="2800">
                <a:solidFill>
                  <a:schemeClr val="tx1"/>
                </a:solidFill>
              </a:rPr>
              <a:t>Rockville MD 20850</a:t>
            </a:r>
          </a:p>
          <a:p>
            <a:pPr algn="ctr" eaLnBrk="1" hangingPunct="1">
              <a:spcBef>
                <a:spcPct val="0"/>
              </a:spcBef>
              <a:buFontTx/>
              <a:buNone/>
            </a:pPr>
            <a:r>
              <a:rPr lang="en-US" altLang="en-US" sz="2800">
                <a:solidFill>
                  <a:schemeClr val="tx1"/>
                </a:solidFill>
              </a:rPr>
              <a:t>301- 519-9237 </a:t>
            </a:r>
          </a:p>
          <a:p>
            <a:pPr algn="ctr" eaLnBrk="1" hangingPunct="1">
              <a:spcBef>
                <a:spcPct val="0"/>
              </a:spcBef>
              <a:buFontTx/>
              <a:buNone/>
            </a:pPr>
            <a:r>
              <a:rPr lang="en-US" altLang="en-US" sz="2800">
                <a:solidFill>
                  <a:schemeClr val="tx1"/>
                </a:solidFill>
              </a:rPr>
              <a:t>Brad Shipp, Executive Director</a:t>
            </a:r>
            <a:br>
              <a:rPr lang="en-US" altLang="en-US" sz="2800">
                <a:solidFill>
                  <a:schemeClr val="tx1"/>
                </a:solidFill>
              </a:rPr>
            </a:br>
            <a:r>
              <a:rPr lang="en-US" altLang="en-US" sz="2800">
                <a:solidFill>
                  <a:schemeClr val="tx1"/>
                </a:solidFill>
                <a:hlinkClick r:id="rId3"/>
              </a:rPr>
              <a:t>bradshipp@4yoursolution.com</a:t>
            </a:r>
            <a:endParaRPr lang="en-US" altLang="en-US" sz="2800">
              <a:solidFill>
                <a:schemeClr val="tx1"/>
              </a:solidFill>
            </a:endParaRPr>
          </a:p>
          <a:p>
            <a:pPr algn="ctr" eaLnBrk="1" hangingPunct="1">
              <a:spcBef>
                <a:spcPct val="0"/>
              </a:spcBef>
              <a:buFontTx/>
              <a:buNone/>
            </a:pPr>
            <a:r>
              <a:rPr lang="en-US" altLang="en-US" sz="2800">
                <a:solidFill>
                  <a:schemeClr val="tx1"/>
                </a:solidFill>
                <a:hlinkClick r:id="rId4"/>
              </a:rPr>
              <a:t>www.faraonline.org</a:t>
            </a:r>
            <a:endParaRPr lang="en-US" altLang="en-US" sz="2800">
              <a:solidFill>
                <a:schemeClr val="tx1"/>
              </a:solidFill>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971800" y="274638"/>
            <a:ext cx="5715000" cy="1143000"/>
          </a:xfrm>
        </p:spPr>
        <p:txBody>
          <a:bodyPr/>
          <a:lstStyle/>
          <a:p>
            <a:r>
              <a:rPr lang="en-US" altLang="en-US" sz="3200" dirty="0" smtClean="0"/>
              <a:t>Restaurant Environments are Prone to False Alarms</a:t>
            </a:r>
          </a:p>
        </p:txBody>
      </p:sp>
      <p:sp>
        <p:nvSpPr>
          <p:cNvPr id="71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770412BF-DB0B-4C35-91EA-64BC85B43446}" type="slidenum">
              <a:rPr lang="en-US" altLang="en-US" sz="1800">
                <a:solidFill>
                  <a:srgbClr val="CC3300"/>
                </a:solidFill>
              </a:rPr>
              <a:pPr algn="r" eaLnBrk="1" hangingPunct="1">
                <a:spcBef>
                  <a:spcPct val="0"/>
                </a:spcBef>
                <a:buFontTx/>
                <a:buNone/>
              </a:pPr>
              <a:t>2</a:t>
            </a:fld>
            <a:endParaRPr lang="en-US" altLang="en-US" sz="1800">
              <a:solidFill>
                <a:srgbClr val="CC33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704673"/>
            <a:ext cx="7772400" cy="4641280"/>
          </a:xfrm>
          <a:prstGeom prst="rect">
            <a:avLst/>
          </a:prstGeom>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971800" y="274638"/>
            <a:ext cx="5867400" cy="1020762"/>
          </a:xfrm>
        </p:spPr>
        <p:txBody>
          <a:bodyPr/>
          <a:lstStyle/>
          <a:p>
            <a:r>
              <a:rPr lang="en-US" altLang="en-US" sz="2400" smtClean="0"/>
              <a:t/>
            </a:r>
            <a:br>
              <a:rPr lang="en-US" altLang="en-US" sz="2400" smtClean="0"/>
            </a:br>
            <a:r>
              <a:rPr lang="en-US" altLang="en-US" sz="3200" smtClean="0"/>
              <a:t>Hold Monthly Employee Training Sessions</a:t>
            </a:r>
            <a:br>
              <a:rPr lang="en-US" altLang="en-US" sz="3200" smtClean="0"/>
            </a:br>
            <a:endParaRPr lang="en-US" altLang="en-US" sz="3200" smtClean="0"/>
          </a:p>
        </p:txBody>
      </p:sp>
      <p:sp>
        <p:nvSpPr>
          <p:cNvPr id="81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16CAEF54-9339-4431-9014-A0701DDD0E42}" type="slidenum">
              <a:rPr lang="en-US" altLang="en-US" sz="1800">
                <a:solidFill>
                  <a:srgbClr val="CC3300"/>
                </a:solidFill>
              </a:rPr>
              <a:pPr algn="r" eaLnBrk="1" hangingPunct="1">
                <a:spcBef>
                  <a:spcPct val="0"/>
                </a:spcBef>
                <a:buFontTx/>
                <a:buNone/>
              </a:pPr>
              <a:t>3</a:t>
            </a:fld>
            <a:endParaRPr lang="en-US" altLang="en-US" sz="1800">
              <a:solidFill>
                <a:srgbClr val="CC33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1650023"/>
            <a:ext cx="8312727" cy="4712677"/>
          </a:xfrm>
          <a:prstGeom prst="rect">
            <a:avLst/>
          </a:prstGeom>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971800" y="274638"/>
            <a:ext cx="5715000" cy="1143000"/>
          </a:xfrm>
        </p:spPr>
        <p:txBody>
          <a:bodyPr/>
          <a:lstStyle/>
          <a:p>
            <a:r>
              <a:rPr lang="en-US" altLang="en-US" sz="3200" smtClean="0"/>
              <a:t>Train Employees in Opening and Closing Procedures</a:t>
            </a:r>
          </a:p>
        </p:txBody>
      </p:sp>
      <p:sp>
        <p:nvSpPr>
          <p:cNvPr id="92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00594550-28E6-43CD-89DB-C46997A7C594}" type="slidenum">
              <a:rPr lang="en-US" altLang="en-US" sz="1800">
                <a:solidFill>
                  <a:srgbClr val="CC3300"/>
                </a:solidFill>
              </a:rPr>
              <a:pPr algn="r" eaLnBrk="1" hangingPunct="1">
                <a:spcBef>
                  <a:spcPct val="0"/>
                </a:spcBef>
                <a:buFontTx/>
                <a:buNone/>
              </a:pPr>
              <a:t>4</a:t>
            </a:fld>
            <a:endParaRPr lang="en-US" altLang="en-US" sz="1800">
              <a:solidFill>
                <a:srgbClr val="CC33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2400" y="1991032"/>
            <a:ext cx="4892040" cy="3952568"/>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3918561"/>
            <a:ext cx="3200400" cy="2108006"/>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400" y="1849120"/>
            <a:ext cx="3206839" cy="1960880"/>
          </a:xfrm>
          <a:prstGeom prst="rect">
            <a:avLst/>
          </a:prstGeom>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971800" y="274638"/>
            <a:ext cx="5715000" cy="1143000"/>
          </a:xfrm>
        </p:spPr>
        <p:txBody>
          <a:bodyPr/>
          <a:lstStyle/>
          <a:p>
            <a:r>
              <a:rPr lang="en-US" altLang="en-US" smtClean="0"/>
              <a:t>Check Doors and Windows</a:t>
            </a:r>
          </a:p>
        </p:txBody>
      </p:sp>
      <p:sp>
        <p:nvSpPr>
          <p:cNvPr id="1024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E2CAF174-B397-4D20-98C6-D1609644D133}" type="slidenum">
              <a:rPr lang="en-US" altLang="en-US" sz="1800">
                <a:solidFill>
                  <a:srgbClr val="CC3300"/>
                </a:solidFill>
              </a:rPr>
              <a:pPr algn="r" eaLnBrk="1" hangingPunct="1">
                <a:spcBef>
                  <a:spcPct val="0"/>
                </a:spcBef>
                <a:buFontTx/>
                <a:buNone/>
              </a:pPr>
              <a:t>5</a:t>
            </a:fld>
            <a:endParaRPr lang="en-US" altLang="en-US" sz="1800">
              <a:solidFill>
                <a:srgbClr val="CC33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599" y="1905000"/>
            <a:ext cx="4112759" cy="44577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1905000"/>
            <a:ext cx="4016188" cy="4457700"/>
          </a:xfrm>
          <a:prstGeom prst="rect">
            <a:avLst/>
          </a:prstGeom>
        </p:spPr>
      </p:pic>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048000" y="228600"/>
            <a:ext cx="5791200" cy="1143000"/>
          </a:xfrm>
        </p:spPr>
        <p:txBody>
          <a:bodyPr/>
          <a:lstStyle/>
          <a:p>
            <a:r>
              <a:rPr lang="en-US" altLang="en-US" sz="3200" smtClean="0"/>
              <a:t>Watch Those Decorations!</a:t>
            </a:r>
          </a:p>
        </p:txBody>
      </p:sp>
      <p:sp>
        <p:nvSpPr>
          <p:cNvPr id="1126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75ADAEFE-141E-4784-9CB1-352F1790FAE4}" type="slidenum">
              <a:rPr lang="en-US" altLang="en-US" sz="1800">
                <a:solidFill>
                  <a:srgbClr val="CC3300"/>
                </a:solidFill>
              </a:rPr>
              <a:pPr algn="r" eaLnBrk="1" hangingPunct="1">
                <a:spcBef>
                  <a:spcPct val="0"/>
                </a:spcBef>
                <a:buFontTx/>
                <a:buNone/>
              </a:pPr>
              <a:t>6</a:t>
            </a:fld>
            <a:endParaRPr lang="en-US" altLang="en-US" sz="1800">
              <a:solidFill>
                <a:srgbClr val="CC33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727606"/>
            <a:ext cx="7543800" cy="4620859"/>
          </a:xfrm>
          <a:prstGeom prst="rect">
            <a:avLst/>
          </a:prstGeom>
        </p:spPr>
      </p:pic>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0" y="274638"/>
            <a:ext cx="5638800" cy="1143000"/>
          </a:xfrm>
        </p:spPr>
        <p:txBody>
          <a:bodyPr/>
          <a:lstStyle/>
          <a:p>
            <a:r>
              <a:rPr lang="en-US" altLang="en-US" sz="3600" smtClean="0"/>
              <a:t>Maintain Your Alarm System!</a:t>
            </a:r>
          </a:p>
        </p:txBody>
      </p:sp>
      <p:sp>
        <p:nvSpPr>
          <p:cNvPr id="1229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FC14C07A-1D93-4861-ABCB-60B4CDC23676}" type="slidenum">
              <a:rPr lang="en-US" altLang="en-US" sz="1800">
                <a:solidFill>
                  <a:srgbClr val="CC3300"/>
                </a:solidFill>
              </a:rPr>
              <a:pPr algn="r" eaLnBrk="1" hangingPunct="1">
                <a:spcBef>
                  <a:spcPct val="0"/>
                </a:spcBef>
                <a:buFontTx/>
                <a:buNone/>
              </a:pPr>
              <a:t>7</a:t>
            </a:fld>
            <a:endParaRPr lang="en-US" altLang="en-US" sz="1800">
              <a:solidFill>
                <a:srgbClr val="CC33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614215"/>
            <a:ext cx="7772400" cy="4924697"/>
          </a:xfrm>
          <a:prstGeom prst="rect">
            <a:avLst/>
          </a:prstGeom>
        </p:spPr>
      </p:pic>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200400" y="304800"/>
            <a:ext cx="5486400" cy="1143000"/>
          </a:xfrm>
        </p:spPr>
        <p:txBody>
          <a:bodyPr/>
          <a:lstStyle/>
          <a:p>
            <a:r>
              <a:rPr lang="en-US" altLang="en-US" sz="2800" dirty="0" smtClean="0"/>
              <a:t>Don’t Forget Alarm Codes and Passwords When Employees Leave!</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A2060699-C2E8-4EC7-B3F0-8A59B0EBCB1E}" type="slidenum">
              <a:rPr lang="en-US" altLang="en-US" sz="1800">
                <a:solidFill>
                  <a:srgbClr val="CC3300"/>
                </a:solidFill>
              </a:rPr>
              <a:pPr algn="r" eaLnBrk="1" hangingPunct="1">
                <a:spcBef>
                  <a:spcPct val="0"/>
                </a:spcBef>
                <a:buFontTx/>
                <a:buNone/>
              </a:pPr>
              <a:t>8</a:t>
            </a:fld>
            <a:endParaRPr lang="en-US" altLang="en-US" sz="1800">
              <a:solidFill>
                <a:srgbClr val="CC33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355" y="1747777"/>
            <a:ext cx="3155795" cy="4653023"/>
          </a:xfrm>
          <a:prstGeom prst="rect">
            <a:avLst/>
          </a:prstGeom>
        </p:spPr>
      </p:pic>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t="15863"/>
          <a:stretch/>
        </p:blipFill>
        <p:spPr>
          <a:xfrm>
            <a:off x="4045676" y="4807163"/>
            <a:ext cx="4653707" cy="1584845"/>
          </a:xfrm>
          <a:prstGeom prst="rect">
            <a:avLst/>
          </a:prstGeom>
        </p:spPr>
      </p:pic>
      <p:pic>
        <p:nvPicPr>
          <p:cNvPr id="5" name="Picture 4"/>
          <p:cNvPicPr>
            <a:picLocks noChangeAspect="1"/>
          </p:cNvPicPr>
          <p:nvPr/>
        </p:nvPicPr>
        <p:blipFill rotWithShape="1">
          <a:blip r:embed="rId5">
            <a:extLst>
              <a:ext uri="{28A0092B-C50C-407E-A947-70E740481C1C}">
                <a14:useLocalDpi xmlns:a14="http://schemas.microsoft.com/office/drawing/2010/main" val="0"/>
              </a:ext>
            </a:extLst>
          </a:blip>
          <a:srcRect l="3022" t="3484" r="4534" b="-3484"/>
          <a:stretch/>
        </p:blipFill>
        <p:spPr>
          <a:xfrm>
            <a:off x="4038600" y="1752600"/>
            <a:ext cx="4660783" cy="3050561"/>
          </a:xfrm>
          <a:prstGeom prst="rect">
            <a:avLst/>
          </a:prstGeom>
        </p:spPr>
      </p:pic>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z="3200" smtClean="0"/>
              <a:t>Don’t Let False Alarms Eat Your Profits!</a:t>
            </a:r>
          </a:p>
        </p:txBody>
      </p:sp>
      <p:sp>
        <p:nvSpPr>
          <p:cNvPr id="1433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accent2"/>
                </a:solidFill>
                <a:latin typeface="Arial" panose="020B0604020202020204" pitchFamily="34" charset="0"/>
              </a:defRPr>
            </a:lvl1pPr>
            <a:lvl2pPr marL="742950" indent="-285750" algn="l" eaLnBrk="0" hangingPunct="0">
              <a:spcBef>
                <a:spcPct val="20000"/>
              </a:spcBef>
              <a:buChar char="–"/>
              <a:defRPr sz="2800">
                <a:solidFill>
                  <a:schemeClr val="accent2"/>
                </a:solidFill>
                <a:latin typeface="Arial" panose="020B0604020202020204" pitchFamily="34" charset="0"/>
              </a:defRPr>
            </a:lvl2pPr>
            <a:lvl3pPr marL="1143000" indent="-228600" algn="l" eaLnBrk="0" hangingPunct="0">
              <a:spcBef>
                <a:spcPct val="20000"/>
              </a:spcBef>
              <a:buChar char="•"/>
              <a:defRPr sz="2400">
                <a:solidFill>
                  <a:schemeClr val="accent2"/>
                </a:solidFill>
                <a:latin typeface="Arial" panose="020B0604020202020204" pitchFamily="34" charset="0"/>
              </a:defRPr>
            </a:lvl3pPr>
            <a:lvl4pPr marL="1600200" indent="-228600" algn="l" eaLnBrk="0" hangingPunct="0">
              <a:spcBef>
                <a:spcPct val="20000"/>
              </a:spcBef>
              <a:buChar char="–"/>
              <a:defRPr sz="2000">
                <a:solidFill>
                  <a:schemeClr val="accent2"/>
                </a:solidFill>
                <a:latin typeface="Arial" panose="020B0604020202020204" pitchFamily="34" charset="0"/>
              </a:defRPr>
            </a:lvl4pPr>
            <a:lvl5pPr marL="2057400" indent="-228600" algn="l" eaLnBrk="0" hangingPunct="0">
              <a:spcBef>
                <a:spcPct val="20000"/>
              </a:spcBef>
              <a:buChar char="»"/>
              <a:defRPr sz="2000">
                <a:solidFill>
                  <a:schemeClr val="accent2"/>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accent2"/>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accent2"/>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accent2"/>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accent2"/>
                </a:solidFill>
                <a:latin typeface="Arial" panose="020B0604020202020204" pitchFamily="34" charset="0"/>
              </a:defRPr>
            </a:lvl9pPr>
          </a:lstStyle>
          <a:p>
            <a:pPr algn="r" eaLnBrk="1" hangingPunct="1">
              <a:spcBef>
                <a:spcPct val="0"/>
              </a:spcBef>
              <a:buFontTx/>
              <a:buNone/>
            </a:pPr>
            <a:fld id="{FF408C6D-EE26-4592-922F-0D2E7147F927}" type="slidenum">
              <a:rPr lang="en-US" altLang="en-US" sz="1800">
                <a:solidFill>
                  <a:srgbClr val="CC3300"/>
                </a:solidFill>
              </a:rPr>
              <a:pPr algn="r" eaLnBrk="1" hangingPunct="1">
                <a:spcBef>
                  <a:spcPct val="0"/>
                </a:spcBef>
                <a:buFontTx/>
                <a:buNone/>
              </a:pPr>
              <a:t>9</a:t>
            </a:fld>
            <a:endParaRPr lang="en-US" altLang="en-US" sz="1800">
              <a:solidFill>
                <a:srgbClr val="CC33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690" y="1905000"/>
            <a:ext cx="8077200" cy="4257668"/>
          </a:xfrm>
          <a:prstGeom prst="rect">
            <a:avLst/>
          </a:prstGeom>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FARA background">
  <a:themeElements>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FARA background</Template>
  <TotalTime>0</TotalTime>
  <Words>383</Words>
  <Application>Microsoft Office PowerPoint</Application>
  <PresentationFormat>On-screen Show (4:3)</PresentationFormat>
  <Paragraphs>53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FARA background</vt:lpstr>
      <vt:lpstr>FALSE ALARMS TO GO!  FALSE ALARM PREVENTION FOR RESTAURANTS</vt:lpstr>
      <vt:lpstr>Restaurant Environments are Prone to False Alarms</vt:lpstr>
      <vt:lpstr> Hold Monthly Employee Training Sessions </vt:lpstr>
      <vt:lpstr>Train Employees in Opening and Closing Procedures</vt:lpstr>
      <vt:lpstr>Check Doors and Windows</vt:lpstr>
      <vt:lpstr>Watch Those Decorations!</vt:lpstr>
      <vt:lpstr>Maintain Your Alarm System!</vt:lpstr>
      <vt:lpstr>Don’t Forget Alarm Codes and Passwords When Employees Leave!</vt:lpstr>
      <vt:lpstr>Don’t Let False Alarms Eat Your Profits!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2012-02-09T20:12:04Z</dcterms:created>
  <dcterms:modified xsi:type="dcterms:W3CDTF">2014-06-19T18:16:57Z</dcterms:modified>
</cp:coreProperties>
</file>