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8"/>
  </p:notesMasterIdLst>
  <p:sldIdLst>
    <p:sldId id="256" r:id="rId2"/>
    <p:sldId id="257" r:id="rId3"/>
    <p:sldId id="263" r:id="rId4"/>
    <p:sldId id="266" r:id="rId5"/>
    <p:sldId id="270" r:id="rId6"/>
    <p:sldId id="271" r:id="rId7"/>
    <p:sldId id="264" r:id="rId8"/>
    <p:sldId id="272" r:id="rId9"/>
    <p:sldId id="269" r:id="rId10"/>
    <p:sldId id="290" r:id="rId11"/>
    <p:sldId id="310" r:id="rId12"/>
    <p:sldId id="305" r:id="rId13"/>
    <p:sldId id="346" r:id="rId14"/>
    <p:sldId id="347" r:id="rId15"/>
    <p:sldId id="292" r:id="rId16"/>
    <p:sldId id="300" r:id="rId17"/>
    <p:sldId id="304" r:id="rId18"/>
    <p:sldId id="293" r:id="rId19"/>
    <p:sldId id="314" r:id="rId20"/>
    <p:sldId id="315" r:id="rId21"/>
    <p:sldId id="323" r:id="rId22"/>
    <p:sldId id="325" r:id="rId23"/>
    <p:sldId id="326" r:id="rId24"/>
    <p:sldId id="327" r:id="rId25"/>
    <p:sldId id="275" r:id="rId26"/>
    <p:sldId id="329" r:id="rId27"/>
    <p:sldId id="331" r:id="rId28"/>
    <p:sldId id="334" r:id="rId29"/>
    <p:sldId id="335" r:id="rId30"/>
    <p:sldId id="336" r:id="rId31"/>
    <p:sldId id="289" r:id="rId32"/>
    <p:sldId id="337" r:id="rId33"/>
    <p:sldId id="282" r:id="rId34"/>
    <p:sldId id="283" r:id="rId35"/>
    <p:sldId id="284" r:id="rId36"/>
    <p:sldId id="273" r:id="rId37"/>
    <p:sldId id="348" r:id="rId38"/>
    <p:sldId id="274" r:id="rId39"/>
    <p:sldId id="338" r:id="rId40"/>
    <p:sldId id="276" r:id="rId41"/>
    <p:sldId id="277" r:id="rId42"/>
    <p:sldId id="339" r:id="rId43"/>
    <p:sldId id="308" r:id="rId44"/>
    <p:sldId id="309" r:id="rId45"/>
    <p:sldId id="340" r:id="rId46"/>
    <p:sldId id="39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11" autoAdjust="0"/>
    <p:restoredTop sz="65200" autoAdjust="0"/>
  </p:normalViewPr>
  <p:slideViewPr>
    <p:cSldViewPr snapToGrid="0">
      <p:cViewPr varScale="1">
        <p:scale>
          <a:sx n="47" d="100"/>
          <a:sy n="47" d="100"/>
        </p:scale>
        <p:origin x="232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56490-7C77-4034-AA5E-1A9CF5FBCD2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8B0503-9581-4CBF-A393-EA64F84F6671}">
      <dgm:prSet custT="1"/>
      <dgm:spPr/>
      <dgm:t>
        <a:bodyPr/>
        <a:lstStyle/>
        <a:p>
          <a:r>
            <a:rPr lang="en-US" sz="3200"/>
            <a:t>Indicates a possible emergency</a:t>
          </a:r>
        </a:p>
      </dgm:t>
    </dgm:pt>
    <dgm:pt modelId="{E08AD498-58CB-4FEF-8EC8-A4DB215A914D}" type="parTrans" cxnId="{D71F2C3D-DEE4-49B7-AFC0-D3E514F0EFF0}">
      <dgm:prSet/>
      <dgm:spPr/>
      <dgm:t>
        <a:bodyPr/>
        <a:lstStyle/>
        <a:p>
          <a:endParaRPr lang="en-US" sz="2400"/>
        </a:p>
      </dgm:t>
    </dgm:pt>
    <dgm:pt modelId="{56509614-EA35-4E46-AB21-BD5A0C06A162}" type="sibTrans" cxnId="{D71F2C3D-DEE4-49B7-AFC0-D3E514F0EFF0}">
      <dgm:prSet/>
      <dgm:spPr/>
      <dgm:t>
        <a:bodyPr/>
        <a:lstStyle/>
        <a:p>
          <a:endParaRPr lang="en-US" sz="2400"/>
        </a:p>
      </dgm:t>
    </dgm:pt>
    <dgm:pt modelId="{9F4DEA0B-7B6F-4711-8D8D-D6DD7B9F80D1}">
      <dgm:prSet custT="1"/>
      <dgm:spPr/>
      <dgm:t>
        <a:bodyPr/>
        <a:lstStyle/>
        <a:p>
          <a:r>
            <a:rPr lang="en-US" sz="3200" dirty="0"/>
            <a:t>An alarm activation indicates that a possible emergency requiring follow-up has been detected</a:t>
          </a:r>
        </a:p>
      </dgm:t>
    </dgm:pt>
    <dgm:pt modelId="{4CCA2240-7173-47BD-B137-9EDCC72E4AF2}" type="parTrans" cxnId="{4DF2698F-F874-4987-A40A-329C7B60C4C1}">
      <dgm:prSet/>
      <dgm:spPr/>
      <dgm:t>
        <a:bodyPr/>
        <a:lstStyle/>
        <a:p>
          <a:endParaRPr lang="en-US" sz="2400"/>
        </a:p>
      </dgm:t>
    </dgm:pt>
    <dgm:pt modelId="{DBE5637C-9412-40D3-973B-638D82A341BF}" type="sibTrans" cxnId="{4DF2698F-F874-4987-A40A-329C7B60C4C1}">
      <dgm:prSet/>
      <dgm:spPr/>
      <dgm:t>
        <a:bodyPr/>
        <a:lstStyle/>
        <a:p>
          <a:endParaRPr lang="en-US" sz="2400"/>
        </a:p>
      </dgm:t>
    </dgm:pt>
    <dgm:pt modelId="{312F39A1-DBD3-4DF6-B233-4333941CAB12}">
      <dgm:prSet custT="1"/>
      <dgm:spPr/>
      <dgm:t>
        <a:bodyPr/>
        <a:lstStyle/>
        <a:p>
          <a:r>
            <a:rPr lang="en-US" sz="3200"/>
            <a:t>As we know not all activations are true emergencies</a:t>
          </a:r>
        </a:p>
      </dgm:t>
    </dgm:pt>
    <dgm:pt modelId="{7EBD5922-6392-4AA4-A6E2-34A6B86F96CB}" type="parTrans" cxnId="{A12695C7-0ED4-4F1E-99D4-1731D226A8F3}">
      <dgm:prSet/>
      <dgm:spPr/>
      <dgm:t>
        <a:bodyPr/>
        <a:lstStyle/>
        <a:p>
          <a:endParaRPr lang="en-US" sz="2400"/>
        </a:p>
      </dgm:t>
    </dgm:pt>
    <dgm:pt modelId="{7A467D80-396A-4559-A9F0-9AF7DD1F6928}" type="sibTrans" cxnId="{A12695C7-0ED4-4F1E-99D4-1731D226A8F3}">
      <dgm:prSet/>
      <dgm:spPr/>
      <dgm:t>
        <a:bodyPr/>
        <a:lstStyle/>
        <a:p>
          <a:endParaRPr lang="en-US" sz="2400"/>
        </a:p>
      </dgm:t>
    </dgm:pt>
    <dgm:pt modelId="{39F299C9-B58A-4AB1-B2C0-EA3D638CF054}" type="pres">
      <dgm:prSet presAssocID="{49A56490-7C77-4034-AA5E-1A9CF5FBCD23}" presName="linear" presStyleCnt="0">
        <dgm:presLayoutVars>
          <dgm:animLvl val="lvl"/>
          <dgm:resizeHandles val="exact"/>
        </dgm:presLayoutVars>
      </dgm:prSet>
      <dgm:spPr/>
    </dgm:pt>
    <dgm:pt modelId="{0E2AB7A2-DB26-4B31-B248-0108194B8FF7}" type="pres">
      <dgm:prSet presAssocID="{6C8B0503-9581-4CBF-A393-EA64F84F6671}" presName="parentText" presStyleLbl="node1" presStyleIdx="0" presStyleCnt="3" custScaleY="69238">
        <dgm:presLayoutVars>
          <dgm:chMax val="0"/>
          <dgm:bulletEnabled val="1"/>
        </dgm:presLayoutVars>
      </dgm:prSet>
      <dgm:spPr/>
    </dgm:pt>
    <dgm:pt modelId="{EC8D61D3-73D4-4410-B455-7D93E00E508A}" type="pres">
      <dgm:prSet presAssocID="{56509614-EA35-4E46-AB21-BD5A0C06A162}" presName="spacer" presStyleCnt="0"/>
      <dgm:spPr/>
    </dgm:pt>
    <dgm:pt modelId="{7BB2A971-DEAA-4621-9310-B624FF3F73BF}" type="pres">
      <dgm:prSet presAssocID="{9F4DEA0B-7B6F-4711-8D8D-D6DD7B9F80D1}" presName="parentText" presStyleLbl="node1" presStyleIdx="1" presStyleCnt="3">
        <dgm:presLayoutVars>
          <dgm:chMax val="0"/>
          <dgm:bulletEnabled val="1"/>
        </dgm:presLayoutVars>
      </dgm:prSet>
      <dgm:spPr/>
    </dgm:pt>
    <dgm:pt modelId="{8C2AACC6-538B-4AB6-AFB4-73C1D70EB6AE}" type="pres">
      <dgm:prSet presAssocID="{DBE5637C-9412-40D3-973B-638D82A341BF}" presName="spacer" presStyleCnt="0"/>
      <dgm:spPr/>
    </dgm:pt>
    <dgm:pt modelId="{BE56AF6C-AC5A-4ADC-9F23-2AEF1FF15456}" type="pres">
      <dgm:prSet presAssocID="{312F39A1-DBD3-4DF6-B233-4333941CAB12}" presName="parentText" presStyleLbl="node1" presStyleIdx="2" presStyleCnt="3">
        <dgm:presLayoutVars>
          <dgm:chMax val="0"/>
          <dgm:bulletEnabled val="1"/>
        </dgm:presLayoutVars>
      </dgm:prSet>
      <dgm:spPr/>
    </dgm:pt>
  </dgm:ptLst>
  <dgm:cxnLst>
    <dgm:cxn modelId="{7C10FE14-92A5-462A-914D-AA325760CB54}" type="presOf" srcId="{6C8B0503-9581-4CBF-A393-EA64F84F6671}" destId="{0E2AB7A2-DB26-4B31-B248-0108194B8FF7}" srcOrd="0" destOrd="0" presId="urn:microsoft.com/office/officeart/2005/8/layout/vList2"/>
    <dgm:cxn modelId="{D71F2C3D-DEE4-49B7-AFC0-D3E514F0EFF0}" srcId="{49A56490-7C77-4034-AA5E-1A9CF5FBCD23}" destId="{6C8B0503-9581-4CBF-A393-EA64F84F6671}" srcOrd="0" destOrd="0" parTransId="{E08AD498-58CB-4FEF-8EC8-A4DB215A914D}" sibTransId="{56509614-EA35-4E46-AB21-BD5A0C06A162}"/>
    <dgm:cxn modelId="{B5E46B83-FD23-43D3-BF2B-6FB392532FE9}" type="presOf" srcId="{49A56490-7C77-4034-AA5E-1A9CF5FBCD23}" destId="{39F299C9-B58A-4AB1-B2C0-EA3D638CF054}" srcOrd="0" destOrd="0" presId="urn:microsoft.com/office/officeart/2005/8/layout/vList2"/>
    <dgm:cxn modelId="{4DF2698F-F874-4987-A40A-329C7B60C4C1}" srcId="{49A56490-7C77-4034-AA5E-1A9CF5FBCD23}" destId="{9F4DEA0B-7B6F-4711-8D8D-D6DD7B9F80D1}" srcOrd="1" destOrd="0" parTransId="{4CCA2240-7173-47BD-B137-9EDCC72E4AF2}" sibTransId="{DBE5637C-9412-40D3-973B-638D82A341BF}"/>
    <dgm:cxn modelId="{AF1A4B95-7918-418A-9BD8-11976D5DDEE4}" type="presOf" srcId="{312F39A1-DBD3-4DF6-B233-4333941CAB12}" destId="{BE56AF6C-AC5A-4ADC-9F23-2AEF1FF15456}" srcOrd="0" destOrd="0" presId="urn:microsoft.com/office/officeart/2005/8/layout/vList2"/>
    <dgm:cxn modelId="{A12695C7-0ED4-4F1E-99D4-1731D226A8F3}" srcId="{49A56490-7C77-4034-AA5E-1A9CF5FBCD23}" destId="{312F39A1-DBD3-4DF6-B233-4333941CAB12}" srcOrd="2" destOrd="0" parTransId="{7EBD5922-6392-4AA4-A6E2-34A6B86F96CB}" sibTransId="{7A467D80-396A-4559-A9F0-9AF7DD1F6928}"/>
    <dgm:cxn modelId="{6933DAE4-4CD1-4108-9327-8F12483F42D5}" type="presOf" srcId="{9F4DEA0B-7B6F-4711-8D8D-D6DD7B9F80D1}" destId="{7BB2A971-DEAA-4621-9310-B624FF3F73BF}" srcOrd="0" destOrd="0" presId="urn:microsoft.com/office/officeart/2005/8/layout/vList2"/>
    <dgm:cxn modelId="{BBEA83FF-D97A-4BEE-A831-28F240BA6F1A}" type="presParOf" srcId="{39F299C9-B58A-4AB1-B2C0-EA3D638CF054}" destId="{0E2AB7A2-DB26-4B31-B248-0108194B8FF7}" srcOrd="0" destOrd="0" presId="urn:microsoft.com/office/officeart/2005/8/layout/vList2"/>
    <dgm:cxn modelId="{CA24517B-6D09-466C-BDB8-D7ADD24E889B}" type="presParOf" srcId="{39F299C9-B58A-4AB1-B2C0-EA3D638CF054}" destId="{EC8D61D3-73D4-4410-B455-7D93E00E508A}" srcOrd="1" destOrd="0" presId="urn:microsoft.com/office/officeart/2005/8/layout/vList2"/>
    <dgm:cxn modelId="{A2A0C6AC-7819-49CA-BEF1-463A9DFA19C8}" type="presParOf" srcId="{39F299C9-B58A-4AB1-B2C0-EA3D638CF054}" destId="{7BB2A971-DEAA-4621-9310-B624FF3F73BF}" srcOrd="2" destOrd="0" presId="urn:microsoft.com/office/officeart/2005/8/layout/vList2"/>
    <dgm:cxn modelId="{0CFB37E0-877C-4F74-BB76-811CD0AB4BF6}" type="presParOf" srcId="{39F299C9-B58A-4AB1-B2C0-EA3D638CF054}" destId="{8C2AACC6-538B-4AB6-AFB4-73C1D70EB6AE}" srcOrd="3" destOrd="0" presId="urn:microsoft.com/office/officeart/2005/8/layout/vList2"/>
    <dgm:cxn modelId="{17143BD4-11FA-42CC-9DB5-2ABDDAAA0AF4}" type="presParOf" srcId="{39F299C9-B58A-4AB1-B2C0-EA3D638CF054}" destId="{BE56AF6C-AC5A-4ADC-9F23-2AEF1FF1545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D5D3F-E608-4947-BA83-85590F80D0BA}" type="doc">
      <dgm:prSet loTypeId="urn:microsoft.com/office/officeart/2005/8/layout/vList5" loCatId="list" qsTypeId="urn:microsoft.com/office/officeart/2005/8/quickstyle/simple5" qsCatId="simple" csTypeId="urn:microsoft.com/office/officeart/2005/8/colors/accent3_2" csCatId="accent3" phldr="1"/>
      <dgm:spPr/>
      <dgm:t>
        <a:bodyPr/>
        <a:lstStyle/>
        <a:p>
          <a:endParaRPr lang="en-US"/>
        </a:p>
      </dgm:t>
    </dgm:pt>
    <dgm:pt modelId="{70E1BADA-2BFC-46FD-AF78-7C21C96A757A}">
      <dgm:prSet phldrT="[Text]"/>
      <dgm:spPr/>
      <dgm:t>
        <a:bodyPr/>
        <a:lstStyle/>
        <a:p>
          <a:r>
            <a:rPr lang="en-US" dirty="0"/>
            <a:t>Desensitizes to actual crime/fire</a:t>
          </a:r>
        </a:p>
      </dgm:t>
    </dgm:pt>
    <dgm:pt modelId="{D9E2C041-385E-4BE4-BA6A-FD68A6AF57B1}" type="parTrans" cxnId="{517F14C0-44C9-4FA1-A163-208290876151}">
      <dgm:prSet/>
      <dgm:spPr/>
      <dgm:t>
        <a:bodyPr/>
        <a:lstStyle/>
        <a:p>
          <a:endParaRPr lang="en-US"/>
        </a:p>
      </dgm:t>
    </dgm:pt>
    <dgm:pt modelId="{B352CBE5-9C34-4C89-B3C7-7F31A85A6FA3}" type="sibTrans" cxnId="{517F14C0-44C9-4FA1-A163-208290876151}">
      <dgm:prSet/>
      <dgm:spPr/>
      <dgm:t>
        <a:bodyPr/>
        <a:lstStyle/>
        <a:p>
          <a:endParaRPr lang="en-US"/>
        </a:p>
      </dgm:t>
    </dgm:pt>
    <dgm:pt modelId="{E15C519A-1D30-4E14-904E-910AC6D8C830}">
      <dgm:prSet phldrT="[Text]"/>
      <dgm:spPr/>
      <dgm:t>
        <a:bodyPr/>
        <a:lstStyle/>
        <a:p>
          <a:r>
            <a:rPr lang="en-US"/>
            <a:t>Leads to ignoring alarms going off</a:t>
          </a:r>
        </a:p>
      </dgm:t>
    </dgm:pt>
    <dgm:pt modelId="{19856EED-08D7-482A-A8D8-64ED443FD001}" type="parTrans" cxnId="{EE2FD994-DF4B-46AA-929E-76C18341D82B}">
      <dgm:prSet/>
      <dgm:spPr/>
      <dgm:t>
        <a:bodyPr/>
        <a:lstStyle/>
        <a:p>
          <a:endParaRPr lang="en-US"/>
        </a:p>
      </dgm:t>
    </dgm:pt>
    <dgm:pt modelId="{5B20D942-FC18-4664-8E4B-1AF1F7B7F801}" type="sibTrans" cxnId="{EE2FD994-DF4B-46AA-929E-76C18341D82B}">
      <dgm:prSet/>
      <dgm:spPr/>
      <dgm:t>
        <a:bodyPr/>
        <a:lstStyle/>
        <a:p>
          <a:endParaRPr lang="en-US"/>
        </a:p>
      </dgm:t>
    </dgm:pt>
    <dgm:pt modelId="{45B64289-7ECF-445F-99A0-259F46620D23}" type="pres">
      <dgm:prSet presAssocID="{AB3D5D3F-E608-4947-BA83-85590F80D0BA}" presName="Name0" presStyleCnt="0">
        <dgm:presLayoutVars>
          <dgm:dir/>
          <dgm:animLvl val="lvl"/>
          <dgm:resizeHandles val="exact"/>
        </dgm:presLayoutVars>
      </dgm:prSet>
      <dgm:spPr/>
    </dgm:pt>
    <dgm:pt modelId="{6DFFBAB0-2A00-4B17-ADDA-9C4B1795BA09}" type="pres">
      <dgm:prSet presAssocID="{70E1BADA-2BFC-46FD-AF78-7C21C96A757A}" presName="linNode" presStyleCnt="0"/>
      <dgm:spPr/>
    </dgm:pt>
    <dgm:pt modelId="{AE063DBE-4F1E-42B8-A2DF-007B2D4F6C88}" type="pres">
      <dgm:prSet presAssocID="{70E1BADA-2BFC-46FD-AF78-7C21C96A757A}" presName="parentText" presStyleLbl="node1" presStyleIdx="0" presStyleCnt="2" custScaleX="277778">
        <dgm:presLayoutVars>
          <dgm:chMax val="1"/>
          <dgm:bulletEnabled val="1"/>
        </dgm:presLayoutVars>
      </dgm:prSet>
      <dgm:spPr/>
    </dgm:pt>
    <dgm:pt modelId="{F53CDF26-451F-4599-8285-FFBC4D4CEE9D}" type="pres">
      <dgm:prSet presAssocID="{B352CBE5-9C34-4C89-B3C7-7F31A85A6FA3}" presName="sp" presStyleCnt="0"/>
      <dgm:spPr/>
    </dgm:pt>
    <dgm:pt modelId="{E4574F53-5183-4B42-8617-79211663CBED}" type="pres">
      <dgm:prSet presAssocID="{E15C519A-1D30-4E14-904E-910AC6D8C830}" presName="linNode" presStyleCnt="0"/>
      <dgm:spPr/>
    </dgm:pt>
    <dgm:pt modelId="{7DEFCED1-286F-44B6-979A-AA7A8AFF7108}" type="pres">
      <dgm:prSet presAssocID="{E15C519A-1D30-4E14-904E-910AC6D8C830}" presName="parentText" presStyleLbl="node1" presStyleIdx="1" presStyleCnt="2" custScaleX="277778">
        <dgm:presLayoutVars>
          <dgm:chMax val="1"/>
          <dgm:bulletEnabled val="1"/>
        </dgm:presLayoutVars>
      </dgm:prSet>
      <dgm:spPr/>
    </dgm:pt>
  </dgm:ptLst>
  <dgm:cxnLst>
    <dgm:cxn modelId="{A7ED9703-B3CA-40DE-8269-26285644F886}" type="presOf" srcId="{AB3D5D3F-E608-4947-BA83-85590F80D0BA}" destId="{45B64289-7ECF-445F-99A0-259F46620D23}" srcOrd="0" destOrd="0" presId="urn:microsoft.com/office/officeart/2005/8/layout/vList5"/>
    <dgm:cxn modelId="{EE2FD994-DF4B-46AA-929E-76C18341D82B}" srcId="{AB3D5D3F-E608-4947-BA83-85590F80D0BA}" destId="{E15C519A-1D30-4E14-904E-910AC6D8C830}" srcOrd="1" destOrd="0" parTransId="{19856EED-08D7-482A-A8D8-64ED443FD001}" sibTransId="{5B20D942-FC18-4664-8E4B-1AF1F7B7F801}"/>
    <dgm:cxn modelId="{517F14C0-44C9-4FA1-A163-208290876151}" srcId="{AB3D5D3F-E608-4947-BA83-85590F80D0BA}" destId="{70E1BADA-2BFC-46FD-AF78-7C21C96A757A}" srcOrd="0" destOrd="0" parTransId="{D9E2C041-385E-4BE4-BA6A-FD68A6AF57B1}" sibTransId="{B352CBE5-9C34-4C89-B3C7-7F31A85A6FA3}"/>
    <dgm:cxn modelId="{EB42A1E4-0891-4D83-A5BA-11E28962BE6B}" type="presOf" srcId="{E15C519A-1D30-4E14-904E-910AC6D8C830}" destId="{7DEFCED1-286F-44B6-979A-AA7A8AFF7108}" srcOrd="0" destOrd="0" presId="urn:microsoft.com/office/officeart/2005/8/layout/vList5"/>
    <dgm:cxn modelId="{649D96EA-8CEE-40AD-A55D-45EA9C45D10D}" type="presOf" srcId="{70E1BADA-2BFC-46FD-AF78-7C21C96A757A}" destId="{AE063DBE-4F1E-42B8-A2DF-007B2D4F6C88}" srcOrd="0" destOrd="0" presId="urn:microsoft.com/office/officeart/2005/8/layout/vList5"/>
    <dgm:cxn modelId="{20C49BEB-0209-4CAB-91D3-2085D9868CAB}" type="presParOf" srcId="{45B64289-7ECF-445F-99A0-259F46620D23}" destId="{6DFFBAB0-2A00-4B17-ADDA-9C4B1795BA09}" srcOrd="0" destOrd="0" presId="urn:microsoft.com/office/officeart/2005/8/layout/vList5"/>
    <dgm:cxn modelId="{02490840-4788-4F30-B847-13973DC19479}" type="presParOf" srcId="{6DFFBAB0-2A00-4B17-ADDA-9C4B1795BA09}" destId="{AE063DBE-4F1E-42B8-A2DF-007B2D4F6C88}" srcOrd="0" destOrd="0" presId="urn:microsoft.com/office/officeart/2005/8/layout/vList5"/>
    <dgm:cxn modelId="{12125B11-BCF7-40B5-8EC3-29C1943ACC52}" type="presParOf" srcId="{45B64289-7ECF-445F-99A0-259F46620D23}" destId="{F53CDF26-451F-4599-8285-FFBC4D4CEE9D}" srcOrd="1" destOrd="0" presId="urn:microsoft.com/office/officeart/2005/8/layout/vList5"/>
    <dgm:cxn modelId="{4DC8C75C-D173-416C-961E-AD471351E9D6}" type="presParOf" srcId="{45B64289-7ECF-445F-99A0-259F46620D23}" destId="{E4574F53-5183-4B42-8617-79211663CBED}" srcOrd="2" destOrd="0" presId="urn:microsoft.com/office/officeart/2005/8/layout/vList5"/>
    <dgm:cxn modelId="{38F4B81F-1BC1-4A0E-BA89-27BFEE6B0C42}" type="presParOf" srcId="{E4574F53-5183-4B42-8617-79211663CBED}" destId="{7DEFCED1-286F-44B6-979A-AA7A8AFF7108}"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C37A84-152A-4ADD-AEE6-A57098867451}"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EE8985E0-E1DE-4415-BCB1-60B62DB3BA05}">
      <dgm:prSet custT="1"/>
      <dgm:spPr/>
      <dgm:t>
        <a:bodyPr/>
        <a:lstStyle/>
        <a:p>
          <a:r>
            <a:rPr lang="en-US" sz="2800" dirty="0"/>
            <a:t>Before you start any remodeling or construction</a:t>
          </a:r>
        </a:p>
      </dgm:t>
    </dgm:pt>
    <dgm:pt modelId="{6BCD69C4-E081-4130-A0B9-6E9787C42198}" type="parTrans" cxnId="{DCEDB345-E649-41EB-ABA4-E68625E620E2}">
      <dgm:prSet/>
      <dgm:spPr/>
      <dgm:t>
        <a:bodyPr/>
        <a:lstStyle/>
        <a:p>
          <a:endParaRPr lang="en-US" sz="4000"/>
        </a:p>
      </dgm:t>
    </dgm:pt>
    <dgm:pt modelId="{AC7C6B5A-9EE1-475B-93F2-75B63316902F}" type="sibTrans" cxnId="{DCEDB345-E649-41EB-ABA4-E68625E620E2}">
      <dgm:prSet/>
      <dgm:spPr/>
      <dgm:t>
        <a:bodyPr/>
        <a:lstStyle/>
        <a:p>
          <a:endParaRPr lang="en-US" sz="2400"/>
        </a:p>
      </dgm:t>
    </dgm:pt>
    <dgm:pt modelId="{25FD7B6A-26F3-49F7-A1EA-14DCDD3F44C1}">
      <dgm:prSet custT="1"/>
      <dgm:spPr/>
      <dgm:t>
        <a:bodyPr/>
        <a:lstStyle/>
        <a:p>
          <a:r>
            <a:rPr lang="en-US" sz="2800" dirty="0"/>
            <a:t>To update your authorized contact list whenever employees are added and/or deleted or phone numbers have changed</a:t>
          </a:r>
        </a:p>
      </dgm:t>
    </dgm:pt>
    <dgm:pt modelId="{C33420E3-3EB3-446F-AC2B-AA5041081204}" type="parTrans" cxnId="{6C6785AE-27B0-43FA-9A24-6A86F248B412}">
      <dgm:prSet/>
      <dgm:spPr/>
      <dgm:t>
        <a:bodyPr/>
        <a:lstStyle/>
        <a:p>
          <a:endParaRPr lang="en-US" sz="4000"/>
        </a:p>
      </dgm:t>
    </dgm:pt>
    <dgm:pt modelId="{3AA7E6F4-B1FD-4A85-A574-69686920A580}" type="sibTrans" cxnId="{6C6785AE-27B0-43FA-9A24-6A86F248B412}">
      <dgm:prSet/>
      <dgm:spPr/>
      <dgm:t>
        <a:bodyPr/>
        <a:lstStyle/>
        <a:p>
          <a:endParaRPr lang="en-US" sz="2400"/>
        </a:p>
      </dgm:t>
    </dgm:pt>
    <dgm:pt modelId="{65A671BA-C5C1-4B86-B357-3400F8EB962B}">
      <dgm:prSet custT="1"/>
      <dgm:spPr/>
      <dgm:t>
        <a:bodyPr/>
        <a:lstStyle/>
        <a:p>
          <a:r>
            <a:rPr lang="en-US" sz="2800" dirty="0"/>
            <a:t>When you have changes in your phone service</a:t>
          </a:r>
        </a:p>
      </dgm:t>
    </dgm:pt>
    <dgm:pt modelId="{E6187F57-EA15-4FB8-AE0A-6DCEDC91361C}" type="parTrans" cxnId="{542B6CBE-8EC1-47C6-8B9B-8EA48E90DBE6}">
      <dgm:prSet/>
      <dgm:spPr/>
      <dgm:t>
        <a:bodyPr/>
        <a:lstStyle/>
        <a:p>
          <a:endParaRPr lang="en-US" sz="4000"/>
        </a:p>
      </dgm:t>
    </dgm:pt>
    <dgm:pt modelId="{BEFA33DE-80C5-4394-BD49-58CCCFE5C0F1}" type="sibTrans" cxnId="{542B6CBE-8EC1-47C6-8B9B-8EA48E90DBE6}">
      <dgm:prSet/>
      <dgm:spPr/>
      <dgm:t>
        <a:bodyPr/>
        <a:lstStyle/>
        <a:p>
          <a:endParaRPr lang="en-US" sz="2400"/>
        </a:p>
      </dgm:t>
    </dgm:pt>
    <dgm:pt modelId="{06F1A596-A9FD-44D9-8620-3672E65A401A}">
      <dgm:prSet custT="1"/>
      <dgm:spPr/>
      <dgm:t>
        <a:bodyPr/>
        <a:lstStyle/>
        <a:p>
          <a:r>
            <a:rPr lang="en-US" sz="2800"/>
            <a:t>When you move or close your business</a:t>
          </a:r>
        </a:p>
      </dgm:t>
    </dgm:pt>
    <dgm:pt modelId="{3486C0CA-B510-4D3C-99FA-E618ECECC9D0}" type="parTrans" cxnId="{344899A5-986A-4100-B78F-F88BA13288C6}">
      <dgm:prSet/>
      <dgm:spPr/>
      <dgm:t>
        <a:bodyPr/>
        <a:lstStyle/>
        <a:p>
          <a:endParaRPr lang="en-US" sz="4000"/>
        </a:p>
      </dgm:t>
    </dgm:pt>
    <dgm:pt modelId="{D7037CB6-90E9-4ADB-AF32-DA7FC787473B}" type="sibTrans" cxnId="{344899A5-986A-4100-B78F-F88BA13288C6}">
      <dgm:prSet/>
      <dgm:spPr/>
      <dgm:t>
        <a:bodyPr/>
        <a:lstStyle/>
        <a:p>
          <a:endParaRPr lang="en-US" sz="2400"/>
        </a:p>
      </dgm:t>
    </dgm:pt>
    <dgm:pt modelId="{B194CBC7-DDD8-42F1-AA2E-D13F389B6C9B}">
      <dgm:prSet custT="1"/>
      <dgm:spPr/>
      <dgm:t>
        <a:bodyPr/>
        <a:lstStyle/>
        <a:p>
          <a:r>
            <a:rPr lang="en-US" sz="2800"/>
            <a:t>When you have an unexplained false alarm</a:t>
          </a:r>
        </a:p>
      </dgm:t>
    </dgm:pt>
    <dgm:pt modelId="{1A3581F7-AB62-4D91-8C05-565113B49935}" type="parTrans" cxnId="{35BC66FD-63BB-43F0-950B-AD4A4D7E3C8B}">
      <dgm:prSet/>
      <dgm:spPr/>
      <dgm:t>
        <a:bodyPr/>
        <a:lstStyle/>
        <a:p>
          <a:endParaRPr lang="en-US" sz="4000"/>
        </a:p>
      </dgm:t>
    </dgm:pt>
    <dgm:pt modelId="{752EEC67-03D1-436E-99BB-607633D80A4B}" type="sibTrans" cxnId="{35BC66FD-63BB-43F0-950B-AD4A4D7E3C8B}">
      <dgm:prSet/>
      <dgm:spPr/>
      <dgm:t>
        <a:bodyPr/>
        <a:lstStyle/>
        <a:p>
          <a:endParaRPr lang="en-US" sz="2400"/>
        </a:p>
      </dgm:t>
    </dgm:pt>
    <dgm:pt modelId="{80BDD084-F5CD-48BB-992F-8613BB430CF6}" type="pres">
      <dgm:prSet presAssocID="{27C37A84-152A-4ADD-AEE6-A57098867451}" presName="linear" presStyleCnt="0">
        <dgm:presLayoutVars>
          <dgm:animLvl val="lvl"/>
          <dgm:resizeHandles val="exact"/>
        </dgm:presLayoutVars>
      </dgm:prSet>
      <dgm:spPr/>
    </dgm:pt>
    <dgm:pt modelId="{06E2CE53-F593-4574-A043-F7D2E8198CBE}" type="pres">
      <dgm:prSet presAssocID="{EE8985E0-E1DE-4415-BCB1-60B62DB3BA05}" presName="parentText" presStyleLbl="node1" presStyleIdx="0" presStyleCnt="5" custScaleY="72845">
        <dgm:presLayoutVars>
          <dgm:chMax val="0"/>
          <dgm:bulletEnabled val="1"/>
        </dgm:presLayoutVars>
      </dgm:prSet>
      <dgm:spPr/>
    </dgm:pt>
    <dgm:pt modelId="{E3FC1663-1870-40EB-8221-7BDC442B33B2}" type="pres">
      <dgm:prSet presAssocID="{AC7C6B5A-9EE1-475B-93F2-75B63316902F}" presName="spacer" presStyleCnt="0"/>
      <dgm:spPr/>
    </dgm:pt>
    <dgm:pt modelId="{F1520801-DFB2-434A-9552-FF38EACE83D5}" type="pres">
      <dgm:prSet presAssocID="{25FD7B6A-26F3-49F7-A1EA-14DCDD3F44C1}" presName="parentText" presStyleLbl="node1" presStyleIdx="1" presStyleCnt="5" custScaleY="132619">
        <dgm:presLayoutVars>
          <dgm:chMax val="0"/>
          <dgm:bulletEnabled val="1"/>
        </dgm:presLayoutVars>
      </dgm:prSet>
      <dgm:spPr/>
    </dgm:pt>
    <dgm:pt modelId="{7898BFBB-7F14-4A68-8735-516C3817FCA6}" type="pres">
      <dgm:prSet presAssocID="{3AA7E6F4-B1FD-4A85-A574-69686920A580}" presName="spacer" presStyleCnt="0"/>
      <dgm:spPr/>
    </dgm:pt>
    <dgm:pt modelId="{6641D914-6AE4-4222-B10B-39E7F6FB3D95}" type="pres">
      <dgm:prSet presAssocID="{65A671BA-C5C1-4B86-B357-3400F8EB962B}" presName="parentText" presStyleLbl="node1" presStyleIdx="2" presStyleCnt="5" custScaleY="70849">
        <dgm:presLayoutVars>
          <dgm:chMax val="0"/>
          <dgm:bulletEnabled val="1"/>
        </dgm:presLayoutVars>
      </dgm:prSet>
      <dgm:spPr/>
    </dgm:pt>
    <dgm:pt modelId="{704670ED-64FF-443B-8D39-8E05B6E08418}" type="pres">
      <dgm:prSet presAssocID="{BEFA33DE-80C5-4394-BD49-58CCCFE5C0F1}" presName="spacer" presStyleCnt="0"/>
      <dgm:spPr/>
    </dgm:pt>
    <dgm:pt modelId="{562A0912-CD13-4D1E-BDAB-C49C06E52C92}" type="pres">
      <dgm:prSet presAssocID="{06F1A596-A9FD-44D9-8620-3672E65A401A}" presName="parentText" presStyleLbl="node1" presStyleIdx="3" presStyleCnt="5" custScaleY="86259">
        <dgm:presLayoutVars>
          <dgm:chMax val="0"/>
          <dgm:bulletEnabled val="1"/>
        </dgm:presLayoutVars>
      </dgm:prSet>
      <dgm:spPr/>
    </dgm:pt>
    <dgm:pt modelId="{D4D3F897-FB89-4C5D-9E65-BAD19830176C}" type="pres">
      <dgm:prSet presAssocID="{D7037CB6-90E9-4ADB-AF32-DA7FC787473B}" presName="spacer" presStyleCnt="0"/>
      <dgm:spPr/>
    </dgm:pt>
    <dgm:pt modelId="{35325D63-E272-4455-A574-FDC049C86DC8}" type="pres">
      <dgm:prSet presAssocID="{B194CBC7-DDD8-42F1-AA2E-D13F389B6C9B}" presName="parentText" presStyleLbl="node1" presStyleIdx="4" presStyleCnt="5" custScaleY="92284">
        <dgm:presLayoutVars>
          <dgm:chMax val="0"/>
          <dgm:bulletEnabled val="1"/>
        </dgm:presLayoutVars>
      </dgm:prSet>
      <dgm:spPr/>
    </dgm:pt>
  </dgm:ptLst>
  <dgm:cxnLst>
    <dgm:cxn modelId="{D1276834-B5AD-49AA-9012-B3DEF4755074}" type="presOf" srcId="{EE8985E0-E1DE-4415-BCB1-60B62DB3BA05}" destId="{06E2CE53-F593-4574-A043-F7D2E8198CBE}" srcOrd="0" destOrd="0" presId="urn:microsoft.com/office/officeart/2005/8/layout/vList2"/>
    <dgm:cxn modelId="{DCEDB345-E649-41EB-ABA4-E68625E620E2}" srcId="{27C37A84-152A-4ADD-AEE6-A57098867451}" destId="{EE8985E0-E1DE-4415-BCB1-60B62DB3BA05}" srcOrd="0" destOrd="0" parTransId="{6BCD69C4-E081-4130-A0B9-6E9787C42198}" sibTransId="{AC7C6B5A-9EE1-475B-93F2-75B63316902F}"/>
    <dgm:cxn modelId="{50E69B49-15F0-43AB-A71E-33BC352B1EEF}" type="presOf" srcId="{06F1A596-A9FD-44D9-8620-3672E65A401A}" destId="{562A0912-CD13-4D1E-BDAB-C49C06E52C92}" srcOrd="0" destOrd="0" presId="urn:microsoft.com/office/officeart/2005/8/layout/vList2"/>
    <dgm:cxn modelId="{344899A5-986A-4100-B78F-F88BA13288C6}" srcId="{27C37A84-152A-4ADD-AEE6-A57098867451}" destId="{06F1A596-A9FD-44D9-8620-3672E65A401A}" srcOrd="3" destOrd="0" parTransId="{3486C0CA-B510-4D3C-99FA-E618ECECC9D0}" sibTransId="{D7037CB6-90E9-4ADB-AF32-DA7FC787473B}"/>
    <dgm:cxn modelId="{6C6785AE-27B0-43FA-9A24-6A86F248B412}" srcId="{27C37A84-152A-4ADD-AEE6-A57098867451}" destId="{25FD7B6A-26F3-49F7-A1EA-14DCDD3F44C1}" srcOrd="1" destOrd="0" parTransId="{C33420E3-3EB3-446F-AC2B-AA5041081204}" sibTransId="{3AA7E6F4-B1FD-4A85-A574-69686920A580}"/>
    <dgm:cxn modelId="{542B6CBE-8EC1-47C6-8B9B-8EA48E90DBE6}" srcId="{27C37A84-152A-4ADD-AEE6-A57098867451}" destId="{65A671BA-C5C1-4B86-B357-3400F8EB962B}" srcOrd="2" destOrd="0" parTransId="{E6187F57-EA15-4FB8-AE0A-6DCEDC91361C}" sibTransId="{BEFA33DE-80C5-4394-BD49-58CCCFE5C0F1}"/>
    <dgm:cxn modelId="{06592AC6-AF0E-43CC-944E-29A4277F3DA8}" type="presOf" srcId="{27C37A84-152A-4ADD-AEE6-A57098867451}" destId="{80BDD084-F5CD-48BB-992F-8613BB430CF6}" srcOrd="0" destOrd="0" presId="urn:microsoft.com/office/officeart/2005/8/layout/vList2"/>
    <dgm:cxn modelId="{8EB70CEF-D7D3-4C01-9A9F-849AE933C92F}" type="presOf" srcId="{25FD7B6A-26F3-49F7-A1EA-14DCDD3F44C1}" destId="{F1520801-DFB2-434A-9552-FF38EACE83D5}" srcOrd="0" destOrd="0" presId="urn:microsoft.com/office/officeart/2005/8/layout/vList2"/>
    <dgm:cxn modelId="{B05A9DF5-8A82-4EC9-8600-317A11E774C7}" type="presOf" srcId="{65A671BA-C5C1-4B86-B357-3400F8EB962B}" destId="{6641D914-6AE4-4222-B10B-39E7F6FB3D95}" srcOrd="0" destOrd="0" presId="urn:microsoft.com/office/officeart/2005/8/layout/vList2"/>
    <dgm:cxn modelId="{35BC66FD-63BB-43F0-950B-AD4A4D7E3C8B}" srcId="{27C37A84-152A-4ADD-AEE6-A57098867451}" destId="{B194CBC7-DDD8-42F1-AA2E-D13F389B6C9B}" srcOrd="4" destOrd="0" parTransId="{1A3581F7-AB62-4D91-8C05-565113B49935}" sibTransId="{752EEC67-03D1-436E-99BB-607633D80A4B}"/>
    <dgm:cxn modelId="{F2A6C4FD-77B1-4C99-A032-59CE8B08D075}" type="presOf" srcId="{B194CBC7-DDD8-42F1-AA2E-D13F389B6C9B}" destId="{35325D63-E272-4455-A574-FDC049C86DC8}" srcOrd="0" destOrd="0" presId="urn:microsoft.com/office/officeart/2005/8/layout/vList2"/>
    <dgm:cxn modelId="{D1A48080-68B5-4A8C-9067-8879343AAD19}" type="presParOf" srcId="{80BDD084-F5CD-48BB-992F-8613BB430CF6}" destId="{06E2CE53-F593-4574-A043-F7D2E8198CBE}" srcOrd="0" destOrd="0" presId="urn:microsoft.com/office/officeart/2005/8/layout/vList2"/>
    <dgm:cxn modelId="{43AF6D1C-784C-475F-90C2-72B288690EBF}" type="presParOf" srcId="{80BDD084-F5CD-48BB-992F-8613BB430CF6}" destId="{E3FC1663-1870-40EB-8221-7BDC442B33B2}" srcOrd="1" destOrd="0" presId="urn:microsoft.com/office/officeart/2005/8/layout/vList2"/>
    <dgm:cxn modelId="{93289617-D07A-4603-8044-DEF4FE7E9167}" type="presParOf" srcId="{80BDD084-F5CD-48BB-992F-8613BB430CF6}" destId="{F1520801-DFB2-434A-9552-FF38EACE83D5}" srcOrd="2" destOrd="0" presId="urn:microsoft.com/office/officeart/2005/8/layout/vList2"/>
    <dgm:cxn modelId="{854BDA86-FF8E-4955-968D-3040300830ED}" type="presParOf" srcId="{80BDD084-F5CD-48BB-992F-8613BB430CF6}" destId="{7898BFBB-7F14-4A68-8735-516C3817FCA6}" srcOrd="3" destOrd="0" presId="urn:microsoft.com/office/officeart/2005/8/layout/vList2"/>
    <dgm:cxn modelId="{3191E182-A7FF-4D3E-9022-2D0A1BCD4C25}" type="presParOf" srcId="{80BDD084-F5CD-48BB-992F-8613BB430CF6}" destId="{6641D914-6AE4-4222-B10B-39E7F6FB3D95}" srcOrd="4" destOrd="0" presId="urn:microsoft.com/office/officeart/2005/8/layout/vList2"/>
    <dgm:cxn modelId="{F2B86513-E8D7-4770-8D08-36139B8B7D41}" type="presParOf" srcId="{80BDD084-F5CD-48BB-992F-8613BB430CF6}" destId="{704670ED-64FF-443B-8D39-8E05B6E08418}" srcOrd="5" destOrd="0" presId="urn:microsoft.com/office/officeart/2005/8/layout/vList2"/>
    <dgm:cxn modelId="{9FA2AA6E-5F6A-40DC-8C06-D84B1BF894F1}" type="presParOf" srcId="{80BDD084-F5CD-48BB-992F-8613BB430CF6}" destId="{562A0912-CD13-4D1E-BDAB-C49C06E52C92}" srcOrd="6" destOrd="0" presId="urn:microsoft.com/office/officeart/2005/8/layout/vList2"/>
    <dgm:cxn modelId="{6FFB7DC0-6E36-47D3-8B8A-89FD20825A30}" type="presParOf" srcId="{80BDD084-F5CD-48BB-992F-8613BB430CF6}" destId="{D4D3F897-FB89-4C5D-9E65-BAD19830176C}" srcOrd="7" destOrd="0" presId="urn:microsoft.com/office/officeart/2005/8/layout/vList2"/>
    <dgm:cxn modelId="{51DD9C69-742E-4383-8DE8-9A373CD91DDE}" type="presParOf" srcId="{80BDD084-F5CD-48BB-992F-8613BB430CF6}" destId="{35325D63-E272-4455-A574-FDC049C86DC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803FBA-3784-41B5-92DA-74A5E2F0970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55EFCB5-D931-474A-901D-C82227213611}">
      <dgm:prSet/>
      <dgm:spPr/>
      <dgm:t>
        <a:bodyPr/>
        <a:lstStyle/>
        <a:p>
          <a:r>
            <a:rPr lang="en-US" b="1" i="1" u="sng"/>
            <a:t>Permit Fees</a:t>
          </a:r>
          <a:r>
            <a:rPr lang="en-US"/>
            <a:t>:</a:t>
          </a:r>
        </a:p>
      </dgm:t>
    </dgm:pt>
    <dgm:pt modelId="{A3AF3C92-6F10-42ED-A7EA-8B6C944107F8}" type="parTrans" cxnId="{F0C64026-4D8F-4BAA-B828-618EBC032F8B}">
      <dgm:prSet/>
      <dgm:spPr/>
      <dgm:t>
        <a:bodyPr/>
        <a:lstStyle/>
        <a:p>
          <a:endParaRPr lang="en-US"/>
        </a:p>
      </dgm:t>
    </dgm:pt>
    <dgm:pt modelId="{13B96316-54F3-4422-86D8-9DEED8A86E9C}" type="sibTrans" cxnId="{F0C64026-4D8F-4BAA-B828-618EBC032F8B}">
      <dgm:prSet/>
      <dgm:spPr/>
      <dgm:t>
        <a:bodyPr/>
        <a:lstStyle/>
        <a:p>
          <a:endParaRPr lang="en-US"/>
        </a:p>
      </dgm:t>
    </dgm:pt>
    <dgm:pt modelId="{EE0DB894-2B5D-40CB-A183-A303C7A91576}">
      <dgm:prSet/>
      <dgm:spPr/>
      <dgm:t>
        <a:bodyPr/>
        <a:lstStyle/>
        <a:p>
          <a:r>
            <a:rPr lang="en-US"/>
            <a:t>Residential     		$ ________                  </a:t>
          </a:r>
        </a:p>
      </dgm:t>
    </dgm:pt>
    <dgm:pt modelId="{F15E17DB-3CF6-444A-865C-A8C86BAC7B44}" type="parTrans" cxnId="{1DB76173-3A32-4FD5-8F7A-A2D6F8430822}">
      <dgm:prSet/>
      <dgm:spPr/>
      <dgm:t>
        <a:bodyPr/>
        <a:lstStyle/>
        <a:p>
          <a:endParaRPr lang="en-US"/>
        </a:p>
      </dgm:t>
    </dgm:pt>
    <dgm:pt modelId="{DD51AF98-C826-4178-85A8-39C3D84311C2}" type="sibTrans" cxnId="{1DB76173-3A32-4FD5-8F7A-A2D6F8430822}">
      <dgm:prSet/>
      <dgm:spPr/>
      <dgm:t>
        <a:bodyPr/>
        <a:lstStyle/>
        <a:p>
          <a:endParaRPr lang="en-US"/>
        </a:p>
      </dgm:t>
    </dgm:pt>
    <dgm:pt modelId="{237C44A3-8B73-4E7D-BCBD-E72F3253E78C}">
      <dgm:prSet/>
      <dgm:spPr/>
      <dgm:t>
        <a:bodyPr/>
        <a:lstStyle/>
        <a:p>
          <a:r>
            <a:rPr lang="en-US"/>
            <a:t>Renewal(annual) 	$ ________                  </a:t>
          </a:r>
        </a:p>
      </dgm:t>
    </dgm:pt>
    <dgm:pt modelId="{E2278E5C-99CC-4039-B5EC-6243032ADAB3}" type="parTrans" cxnId="{20335CE4-D907-444F-BC01-22B4DA651F5A}">
      <dgm:prSet/>
      <dgm:spPr/>
      <dgm:t>
        <a:bodyPr/>
        <a:lstStyle/>
        <a:p>
          <a:endParaRPr lang="en-US"/>
        </a:p>
      </dgm:t>
    </dgm:pt>
    <dgm:pt modelId="{9F35D2EF-3384-4873-86DD-6D77B344F7CA}" type="sibTrans" cxnId="{20335CE4-D907-444F-BC01-22B4DA651F5A}">
      <dgm:prSet/>
      <dgm:spPr/>
      <dgm:t>
        <a:bodyPr/>
        <a:lstStyle/>
        <a:p>
          <a:endParaRPr lang="en-US"/>
        </a:p>
      </dgm:t>
    </dgm:pt>
    <dgm:pt modelId="{208D20ED-A167-4FE3-A3EA-F3BDAFD09E3E}">
      <dgm:prSet/>
      <dgm:spPr/>
      <dgm:t>
        <a:bodyPr/>
        <a:lstStyle/>
        <a:p>
          <a:r>
            <a:rPr lang="en-US"/>
            <a:t>Commercial		$ ________                  </a:t>
          </a:r>
        </a:p>
      </dgm:t>
    </dgm:pt>
    <dgm:pt modelId="{620520CA-6FBF-458C-AFB8-EAB52FB34451}" type="parTrans" cxnId="{430FEB25-20CE-4259-9F2B-1B010FAC6C88}">
      <dgm:prSet/>
      <dgm:spPr/>
      <dgm:t>
        <a:bodyPr/>
        <a:lstStyle/>
        <a:p>
          <a:endParaRPr lang="en-US"/>
        </a:p>
      </dgm:t>
    </dgm:pt>
    <dgm:pt modelId="{2B7E0D9C-0AE2-45B1-9468-204158A2E660}" type="sibTrans" cxnId="{430FEB25-20CE-4259-9F2B-1B010FAC6C88}">
      <dgm:prSet/>
      <dgm:spPr/>
      <dgm:t>
        <a:bodyPr/>
        <a:lstStyle/>
        <a:p>
          <a:endParaRPr lang="en-US"/>
        </a:p>
      </dgm:t>
    </dgm:pt>
    <dgm:pt modelId="{509ACD98-10C5-4834-A690-AB3A17030B44}">
      <dgm:prSet/>
      <dgm:spPr/>
      <dgm:t>
        <a:bodyPr/>
        <a:lstStyle/>
        <a:p>
          <a:r>
            <a:rPr lang="en-US"/>
            <a:t>Renewal(annual) 	$ ________                   </a:t>
          </a:r>
        </a:p>
      </dgm:t>
    </dgm:pt>
    <dgm:pt modelId="{E3DB9B9A-45EF-4E6D-BB3F-B6F62D6E6E2D}" type="parTrans" cxnId="{DE074470-D43E-4B9F-A1A2-64404BFF2318}">
      <dgm:prSet/>
      <dgm:spPr/>
      <dgm:t>
        <a:bodyPr/>
        <a:lstStyle/>
        <a:p>
          <a:endParaRPr lang="en-US"/>
        </a:p>
      </dgm:t>
    </dgm:pt>
    <dgm:pt modelId="{96718550-16AD-4BDE-AB96-23506B8AC784}" type="sibTrans" cxnId="{DE074470-D43E-4B9F-A1A2-64404BFF2318}">
      <dgm:prSet/>
      <dgm:spPr/>
      <dgm:t>
        <a:bodyPr/>
        <a:lstStyle/>
        <a:p>
          <a:endParaRPr lang="en-US"/>
        </a:p>
      </dgm:t>
    </dgm:pt>
    <dgm:pt modelId="{A3DAB768-32E4-4526-9E01-DC8EF0812B42}" type="pres">
      <dgm:prSet presAssocID="{30803FBA-3784-41B5-92DA-74A5E2F09708}" presName="vert0" presStyleCnt="0">
        <dgm:presLayoutVars>
          <dgm:dir/>
          <dgm:animOne val="branch"/>
          <dgm:animLvl val="lvl"/>
        </dgm:presLayoutVars>
      </dgm:prSet>
      <dgm:spPr/>
    </dgm:pt>
    <dgm:pt modelId="{806E2BB7-9109-493A-84F3-60119E9F25CB}" type="pres">
      <dgm:prSet presAssocID="{D55EFCB5-D931-474A-901D-C82227213611}" presName="thickLine" presStyleLbl="alignNode1" presStyleIdx="0" presStyleCnt="5"/>
      <dgm:spPr/>
    </dgm:pt>
    <dgm:pt modelId="{BDF315CA-6D0A-4F40-8FAF-6B99A1385679}" type="pres">
      <dgm:prSet presAssocID="{D55EFCB5-D931-474A-901D-C82227213611}" presName="horz1" presStyleCnt="0"/>
      <dgm:spPr/>
    </dgm:pt>
    <dgm:pt modelId="{8A85B94E-F2D4-405F-A470-14EF55E0AA4C}" type="pres">
      <dgm:prSet presAssocID="{D55EFCB5-D931-474A-901D-C82227213611}" presName="tx1" presStyleLbl="revTx" presStyleIdx="0" presStyleCnt="5"/>
      <dgm:spPr/>
    </dgm:pt>
    <dgm:pt modelId="{F3739BA6-5B1C-467C-9EF6-B8CCEF187344}" type="pres">
      <dgm:prSet presAssocID="{D55EFCB5-D931-474A-901D-C82227213611}" presName="vert1" presStyleCnt="0"/>
      <dgm:spPr/>
    </dgm:pt>
    <dgm:pt modelId="{AA22CAB8-D1F0-48BE-B026-8F74FA8E376C}" type="pres">
      <dgm:prSet presAssocID="{EE0DB894-2B5D-40CB-A183-A303C7A91576}" presName="thickLine" presStyleLbl="alignNode1" presStyleIdx="1" presStyleCnt="5"/>
      <dgm:spPr/>
    </dgm:pt>
    <dgm:pt modelId="{89FBBB5D-59B3-4EAA-8975-C1C4B60DAA0F}" type="pres">
      <dgm:prSet presAssocID="{EE0DB894-2B5D-40CB-A183-A303C7A91576}" presName="horz1" presStyleCnt="0"/>
      <dgm:spPr/>
    </dgm:pt>
    <dgm:pt modelId="{23A42B3C-785A-43AA-91EE-D9B0ACADF3D2}" type="pres">
      <dgm:prSet presAssocID="{EE0DB894-2B5D-40CB-A183-A303C7A91576}" presName="tx1" presStyleLbl="revTx" presStyleIdx="1" presStyleCnt="5"/>
      <dgm:spPr/>
    </dgm:pt>
    <dgm:pt modelId="{37ED7F8A-2C21-4AB4-A8B5-743AF502A052}" type="pres">
      <dgm:prSet presAssocID="{EE0DB894-2B5D-40CB-A183-A303C7A91576}" presName="vert1" presStyleCnt="0"/>
      <dgm:spPr/>
    </dgm:pt>
    <dgm:pt modelId="{700B27F2-2756-45E1-8376-3911B4E1180B}" type="pres">
      <dgm:prSet presAssocID="{237C44A3-8B73-4E7D-BCBD-E72F3253E78C}" presName="thickLine" presStyleLbl="alignNode1" presStyleIdx="2" presStyleCnt="5"/>
      <dgm:spPr/>
    </dgm:pt>
    <dgm:pt modelId="{08004A25-8CEA-4B83-BA74-BA5B62E7D816}" type="pres">
      <dgm:prSet presAssocID="{237C44A3-8B73-4E7D-BCBD-E72F3253E78C}" presName="horz1" presStyleCnt="0"/>
      <dgm:spPr/>
    </dgm:pt>
    <dgm:pt modelId="{D7F37C72-6E7F-4683-B5B7-CB53B3F73A60}" type="pres">
      <dgm:prSet presAssocID="{237C44A3-8B73-4E7D-BCBD-E72F3253E78C}" presName="tx1" presStyleLbl="revTx" presStyleIdx="2" presStyleCnt="5"/>
      <dgm:spPr/>
    </dgm:pt>
    <dgm:pt modelId="{6619D054-0295-4016-8BD1-A3BFBFBA02E5}" type="pres">
      <dgm:prSet presAssocID="{237C44A3-8B73-4E7D-BCBD-E72F3253E78C}" presName="vert1" presStyleCnt="0"/>
      <dgm:spPr/>
    </dgm:pt>
    <dgm:pt modelId="{60D618E5-0A3E-4416-8F4F-2D063BC116AE}" type="pres">
      <dgm:prSet presAssocID="{208D20ED-A167-4FE3-A3EA-F3BDAFD09E3E}" presName="thickLine" presStyleLbl="alignNode1" presStyleIdx="3" presStyleCnt="5"/>
      <dgm:spPr/>
    </dgm:pt>
    <dgm:pt modelId="{A86C4770-6A2F-4F31-9A7A-FC2E16A5879E}" type="pres">
      <dgm:prSet presAssocID="{208D20ED-A167-4FE3-A3EA-F3BDAFD09E3E}" presName="horz1" presStyleCnt="0"/>
      <dgm:spPr/>
    </dgm:pt>
    <dgm:pt modelId="{0053A205-F551-4A71-97C7-99013440C3E4}" type="pres">
      <dgm:prSet presAssocID="{208D20ED-A167-4FE3-A3EA-F3BDAFD09E3E}" presName="tx1" presStyleLbl="revTx" presStyleIdx="3" presStyleCnt="5"/>
      <dgm:spPr/>
    </dgm:pt>
    <dgm:pt modelId="{F8AE6631-D74F-4E33-96FA-B0B8178AB5B3}" type="pres">
      <dgm:prSet presAssocID="{208D20ED-A167-4FE3-A3EA-F3BDAFD09E3E}" presName="vert1" presStyleCnt="0"/>
      <dgm:spPr/>
    </dgm:pt>
    <dgm:pt modelId="{B0BFEEEE-EC0A-46D7-BAD1-9576DA65A3E4}" type="pres">
      <dgm:prSet presAssocID="{509ACD98-10C5-4834-A690-AB3A17030B44}" presName="thickLine" presStyleLbl="alignNode1" presStyleIdx="4" presStyleCnt="5"/>
      <dgm:spPr/>
    </dgm:pt>
    <dgm:pt modelId="{8C67CA2A-D802-4666-BD42-ED0790AA6EC8}" type="pres">
      <dgm:prSet presAssocID="{509ACD98-10C5-4834-A690-AB3A17030B44}" presName="horz1" presStyleCnt="0"/>
      <dgm:spPr/>
    </dgm:pt>
    <dgm:pt modelId="{BE2981AF-5AD8-46C2-A6D8-CDC2B3821919}" type="pres">
      <dgm:prSet presAssocID="{509ACD98-10C5-4834-A690-AB3A17030B44}" presName="tx1" presStyleLbl="revTx" presStyleIdx="4" presStyleCnt="5"/>
      <dgm:spPr/>
    </dgm:pt>
    <dgm:pt modelId="{A6AABD00-8F7C-47B1-A531-8E499A66B894}" type="pres">
      <dgm:prSet presAssocID="{509ACD98-10C5-4834-A690-AB3A17030B44}" presName="vert1" presStyleCnt="0"/>
      <dgm:spPr/>
    </dgm:pt>
  </dgm:ptLst>
  <dgm:cxnLst>
    <dgm:cxn modelId="{430FEB25-20CE-4259-9F2B-1B010FAC6C88}" srcId="{30803FBA-3784-41B5-92DA-74A5E2F09708}" destId="{208D20ED-A167-4FE3-A3EA-F3BDAFD09E3E}" srcOrd="3" destOrd="0" parTransId="{620520CA-6FBF-458C-AFB8-EAB52FB34451}" sibTransId="{2B7E0D9C-0AE2-45B1-9468-204158A2E660}"/>
    <dgm:cxn modelId="{F0C64026-4D8F-4BAA-B828-618EBC032F8B}" srcId="{30803FBA-3784-41B5-92DA-74A5E2F09708}" destId="{D55EFCB5-D931-474A-901D-C82227213611}" srcOrd="0" destOrd="0" parTransId="{A3AF3C92-6F10-42ED-A7EA-8B6C944107F8}" sibTransId="{13B96316-54F3-4422-86D8-9DEED8A86E9C}"/>
    <dgm:cxn modelId="{4D709338-6887-40BF-9FFE-B945FF179E75}" type="presOf" srcId="{237C44A3-8B73-4E7D-BCBD-E72F3253E78C}" destId="{D7F37C72-6E7F-4683-B5B7-CB53B3F73A60}" srcOrd="0" destOrd="0" presId="urn:microsoft.com/office/officeart/2008/layout/LinedList"/>
    <dgm:cxn modelId="{DE074470-D43E-4B9F-A1A2-64404BFF2318}" srcId="{30803FBA-3784-41B5-92DA-74A5E2F09708}" destId="{509ACD98-10C5-4834-A690-AB3A17030B44}" srcOrd="4" destOrd="0" parTransId="{E3DB9B9A-45EF-4E6D-BB3F-B6F62D6E6E2D}" sibTransId="{96718550-16AD-4BDE-AB96-23506B8AC784}"/>
    <dgm:cxn modelId="{1DB76173-3A32-4FD5-8F7A-A2D6F8430822}" srcId="{30803FBA-3784-41B5-92DA-74A5E2F09708}" destId="{EE0DB894-2B5D-40CB-A183-A303C7A91576}" srcOrd="1" destOrd="0" parTransId="{F15E17DB-3CF6-444A-865C-A8C86BAC7B44}" sibTransId="{DD51AF98-C826-4178-85A8-39C3D84311C2}"/>
    <dgm:cxn modelId="{9861DAB9-CC21-4A17-A6FF-636BFD7C3DAC}" type="presOf" srcId="{30803FBA-3784-41B5-92DA-74A5E2F09708}" destId="{A3DAB768-32E4-4526-9E01-DC8EF0812B42}" srcOrd="0" destOrd="0" presId="urn:microsoft.com/office/officeart/2008/layout/LinedList"/>
    <dgm:cxn modelId="{C59100BB-F3E9-4FDE-964A-F7179BF791DB}" type="presOf" srcId="{D55EFCB5-D931-474A-901D-C82227213611}" destId="{8A85B94E-F2D4-405F-A470-14EF55E0AA4C}" srcOrd="0" destOrd="0" presId="urn:microsoft.com/office/officeart/2008/layout/LinedList"/>
    <dgm:cxn modelId="{E68059C0-0A57-4995-81FD-50FEDEE7D79C}" type="presOf" srcId="{509ACD98-10C5-4834-A690-AB3A17030B44}" destId="{BE2981AF-5AD8-46C2-A6D8-CDC2B3821919}" srcOrd="0" destOrd="0" presId="urn:microsoft.com/office/officeart/2008/layout/LinedList"/>
    <dgm:cxn modelId="{A69EFAE0-D1AA-4507-B2B3-FC8BD8E77798}" type="presOf" srcId="{EE0DB894-2B5D-40CB-A183-A303C7A91576}" destId="{23A42B3C-785A-43AA-91EE-D9B0ACADF3D2}" srcOrd="0" destOrd="0" presId="urn:microsoft.com/office/officeart/2008/layout/LinedList"/>
    <dgm:cxn modelId="{20335CE4-D907-444F-BC01-22B4DA651F5A}" srcId="{30803FBA-3784-41B5-92DA-74A5E2F09708}" destId="{237C44A3-8B73-4E7D-BCBD-E72F3253E78C}" srcOrd="2" destOrd="0" parTransId="{E2278E5C-99CC-4039-B5EC-6243032ADAB3}" sibTransId="{9F35D2EF-3384-4873-86DD-6D77B344F7CA}"/>
    <dgm:cxn modelId="{CAD760E9-3974-4EFB-B07E-869ED85EF33F}" type="presOf" srcId="{208D20ED-A167-4FE3-A3EA-F3BDAFD09E3E}" destId="{0053A205-F551-4A71-97C7-99013440C3E4}" srcOrd="0" destOrd="0" presId="urn:microsoft.com/office/officeart/2008/layout/LinedList"/>
    <dgm:cxn modelId="{25A36E66-AAF9-4142-B38E-E7B2E13D6EC0}" type="presParOf" srcId="{A3DAB768-32E4-4526-9E01-DC8EF0812B42}" destId="{806E2BB7-9109-493A-84F3-60119E9F25CB}" srcOrd="0" destOrd="0" presId="urn:microsoft.com/office/officeart/2008/layout/LinedList"/>
    <dgm:cxn modelId="{E8C83984-D184-4DDD-85C0-F52252D9742E}" type="presParOf" srcId="{A3DAB768-32E4-4526-9E01-DC8EF0812B42}" destId="{BDF315CA-6D0A-4F40-8FAF-6B99A1385679}" srcOrd="1" destOrd="0" presId="urn:microsoft.com/office/officeart/2008/layout/LinedList"/>
    <dgm:cxn modelId="{8267AECC-533A-4A27-A210-E4C4964AD4C3}" type="presParOf" srcId="{BDF315CA-6D0A-4F40-8FAF-6B99A1385679}" destId="{8A85B94E-F2D4-405F-A470-14EF55E0AA4C}" srcOrd="0" destOrd="0" presId="urn:microsoft.com/office/officeart/2008/layout/LinedList"/>
    <dgm:cxn modelId="{18D85F64-DD49-47E2-9527-296A248BC654}" type="presParOf" srcId="{BDF315CA-6D0A-4F40-8FAF-6B99A1385679}" destId="{F3739BA6-5B1C-467C-9EF6-B8CCEF187344}" srcOrd="1" destOrd="0" presId="urn:microsoft.com/office/officeart/2008/layout/LinedList"/>
    <dgm:cxn modelId="{BB9BB2C0-19EE-4838-AEBC-9AA5940708F4}" type="presParOf" srcId="{A3DAB768-32E4-4526-9E01-DC8EF0812B42}" destId="{AA22CAB8-D1F0-48BE-B026-8F74FA8E376C}" srcOrd="2" destOrd="0" presId="urn:microsoft.com/office/officeart/2008/layout/LinedList"/>
    <dgm:cxn modelId="{93559E69-0245-40D2-992A-D01546DABE94}" type="presParOf" srcId="{A3DAB768-32E4-4526-9E01-DC8EF0812B42}" destId="{89FBBB5D-59B3-4EAA-8975-C1C4B60DAA0F}" srcOrd="3" destOrd="0" presId="urn:microsoft.com/office/officeart/2008/layout/LinedList"/>
    <dgm:cxn modelId="{11EDB1EB-EA1F-4FBF-A4EB-7987BFB999C9}" type="presParOf" srcId="{89FBBB5D-59B3-4EAA-8975-C1C4B60DAA0F}" destId="{23A42B3C-785A-43AA-91EE-D9B0ACADF3D2}" srcOrd="0" destOrd="0" presId="urn:microsoft.com/office/officeart/2008/layout/LinedList"/>
    <dgm:cxn modelId="{06FAEB74-596C-4F61-9A08-E9A13666B354}" type="presParOf" srcId="{89FBBB5D-59B3-4EAA-8975-C1C4B60DAA0F}" destId="{37ED7F8A-2C21-4AB4-A8B5-743AF502A052}" srcOrd="1" destOrd="0" presId="urn:microsoft.com/office/officeart/2008/layout/LinedList"/>
    <dgm:cxn modelId="{B176AC2B-2336-4CDE-8FBA-38A4349E74F6}" type="presParOf" srcId="{A3DAB768-32E4-4526-9E01-DC8EF0812B42}" destId="{700B27F2-2756-45E1-8376-3911B4E1180B}" srcOrd="4" destOrd="0" presId="urn:microsoft.com/office/officeart/2008/layout/LinedList"/>
    <dgm:cxn modelId="{C5B41DC4-CDE6-4C21-B091-9126C31EF885}" type="presParOf" srcId="{A3DAB768-32E4-4526-9E01-DC8EF0812B42}" destId="{08004A25-8CEA-4B83-BA74-BA5B62E7D816}" srcOrd="5" destOrd="0" presId="urn:microsoft.com/office/officeart/2008/layout/LinedList"/>
    <dgm:cxn modelId="{D40091C2-51C0-4EBF-B7FD-E66BD55C4462}" type="presParOf" srcId="{08004A25-8CEA-4B83-BA74-BA5B62E7D816}" destId="{D7F37C72-6E7F-4683-B5B7-CB53B3F73A60}" srcOrd="0" destOrd="0" presId="urn:microsoft.com/office/officeart/2008/layout/LinedList"/>
    <dgm:cxn modelId="{6FCA315A-52B4-4BE1-B5C7-EBBEBE07A418}" type="presParOf" srcId="{08004A25-8CEA-4B83-BA74-BA5B62E7D816}" destId="{6619D054-0295-4016-8BD1-A3BFBFBA02E5}" srcOrd="1" destOrd="0" presId="urn:microsoft.com/office/officeart/2008/layout/LinedList"/>
    <dgm:cxn modelId="{52D70052-8375-447C-9753-332DC09EFFA7}" type="presParOf" srcId="{A3DAB768-32E4-4526-9E01-DC8EF0812B42}" destId="{60D618E5-0A3E-4416-8F4F-2D063BC116AE}" srcOrd="6" destOrd="0" presId="urn:microsoft.com/office/officeart/2008/layout/LinedList"/>
    <dgm:cxn modelId="{610C8AAD-C9CA-44AA-825D-BF9A214B8AD9}" type="presParOf" srcId="{A3DAB768-32E4-4526-9E01-DC8EF0812B42}" destId="{A86C4770-6A2F-4F31-9A7A-FC2E16A5879E}" srcOrd="7" destOrd="0" presId="urn:microsoft.com/office/officeart/2008/layout/LinedList"/>
    <dgm:cxn modelId="{6AC7E205-CC3A-4C56-8792-A0B97243C152}" type="presParOf" srcId="{A86C4770-6A2F-4F31-9A7A-FC2E16A5879E}" destId="{0053A205-F551-4A71-97C7-99013440C3E4}" srcOrd="0" destOrd="0" presId="urn:microsoft.com/office/officeart/2008/layout/LinedList"/>
    <dgm:cxn modelId="{60317807-C26C-4D28-869B-5429A4714EF8}" type="presParOf" srcId="{A86C4770-6A2F-4F31-9A7A-FC2E16A5879E}" destId="{F8AE6631-D74F-4E33-96FA-B0B8178AB5B3}" srcOrd="1" destOrd="0" presId="urn:microsoft.com/office/officeart/2008/layout/LinedList"/>
    <dgm:cxn modelId="{7E0BEFF8-32F8-433C-BDD1-A2896ACA6C5F}" type="presParOf" srcId="{A3DAB768-32E4-4526-9E01-DC8EF0812B42}" destId="{B0BFEEEE-EC0A-46D7-BAD1-9576DA65A3E4}" srcOrd="8" destOrd="0" presId="urn:microsoft.com/office/officeart/2008/layout/LinedList"/>
    <dgm:cxn modelId="{94BF8B77-8733-4114-A299-992C11DBFF29}" type="presParOf" srcId="{A3DAB768-32E4-4526-9E01-DC8EF0812B42}" destId="{8C67CA2A-D802-4666-BD42-ED0790AA6EC8}" srcOrd="9" destOrd="0" presId="urn:microsoft.com/office/officeart/2008/layout/LinedList"/>
    <dgm:cxn modelId="{57E09328-D6AF-4DE4-95CE-60624D5F28AC}" type="presParOf" srcId="{8C67CA2A-D802-4666-BD42-ED0790AA6EC8}" destId="{BE2981AF-5AD8-46C2-A6D8-CDC2B3821919}" srcOrd="0" destOrd="0" presId="urn:microsoft.com/office/officeart/2008/layout/LinedList"/>
    <dgm:cxn modelId="{3FDB8F7B-33C6-4086-AF76-443EAF3BCC22}" type="presParOf" srcId="{8C67CA2A-D802-4666-BD42-ED0790AA6EC8}" destId="{A6AABD00-8F7C-47B1-A531-8E499A66B8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AB7A2-DB26-4B31-B248-0108194B8FF7}">
      <dsp:nvSpPr>
        <dsp:cNvPr id="0" name=""/>
        <dsp:cNvSpPr/>
      </dsp:nvSpPr>
      <dsp:spPr>
        <a:xfrm>
          <a:off x="0" y="41833"/>
          <a:ext cx="6330373" cy="122484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Indicates a possible emergency</a:t>
          </a:r>
        </a:p>
      </dsp:txBody>
      <dsp:txXfrm>
        <a:off x="59792" y="101625"/>
        <a:ext cx="6210789" cy="1105263"/>
      </dsp:txXfrm>
    </dsp:sp>
    <dsp:sp modelId="{7BB2A971-DEAA-4621-9310-B624FF3F73BF}">
      <dsp:nvSpPr>
        <dsp:cNvPr id="0" name=""/>
        <dsp:cNvSpPr/>
      </dsp:nvSpPr>
      <dsp:spPr>
        <a:xfrm>
          <a:off x="0" y="1289720"/>
          <a:ext cx="6330373" cy="1769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An alarm activation indicates that a possible emergency requiring follow-up has been detected</a:t>
          </a:r>
        </a:p>
      </dsp:txBody>
      <dsp:txXfrm>
        <a:off x="86357" y="1376077"/>
        <a:ext cx="6157659" cy="1596326"/>
      </dsp:txXfrm>
    </dsp:sp>
    <dsp:sp modelId="{BE56AF6C-AC5A-4ADC-9F23-2AEF1FF15456}">
      <dsp:nvSpPr>
        <dsp:cNvPr id="0" name=""/>
        <dsp:cNvSpPr/>
      </dsp:nvSpPr>
      <dsp:spPr>
        <a:xfrm>
          <a:off x="0" y="3081800"/>
          <a:ext cx="6330373" cy="1769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As we know not all activations are true emergencies</a:t>
          </a:r>
        </a:p>
      </dsp:txBody>
      <dsp:txXfrm>
        <a:off x="86357" y="3168157"/>
        <a:ext cx="6157659" cy="1596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63DBE-4F1E-42B8-A2DF-007B2D4F6C88}">
      <dsp:nvSpPr>
        <dsp:cNvPr id="0" name=""/>
        <dsp:cNvSpPr/>
      </dsp:nvSpPr>
      <dsp:spPr>
        <a:xfrm>
          <a:off x="2416" y="26"/>
          <a:ext cx="4948167" cy="105790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Desensitizes to actual crime/fire</a:t>
          </a:r>
        </a:p>
      </dsp:txBody>
      <dsp:txXfrm>
        <a:off x="54059" y="51669"/>
        <a:ext cx="4844881" cy="954623"/>
      </dsp:txXfrm>
    </dsp:sp>
    <dsp:sp modelId="{7DEFCED1-286F-44B6-979A-AA7A8AFF7108}">
      <dsp:nvSpPr>
        <dsp:cNvPr id="0" name=""/>
        <dsp:cNvSpPr/>
      </dsp:nvSpPr>
      <dsp:spPr>
        <a:xfrm>
          <a:off x="2416" y="1110831"/>
          <a:ext cx="4948167" cy="105790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t>Leads to ignoring alarms going off</a:t>
          </a:r>
        </a:p>
      </dsp:txBody>
      <dsp:txXfrm>
        <a:off x="54059" y="1162474"/>
        <a:ext cx="4844881" cy="954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2CE53-F593-4574-A043-F7D2E8198CBE}">
      <dsp:nvSpPr>
        <dsp:cNvPr id="0" name=""/>
        <dsp:cNvSpPr/>
      </dsp:nvSpPr>
      <dsp:spPr>
        <a:xfrm>
          <a:off x="0" y="1724"/>
          <a:ext cx="8083343" cy="76343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Before you start any remodeling or construction</a:t>
          </a:r>
        </a:p>
      </dsp:txBody>
      <dsp:txXfrm>
        <a:off x="37268" y="38992"/>
        <a:ext cx="8008807" cy="688896"/>
      </dsp:txXfrm>
    </dsp:sp>
    <dsp:sp modelId="{F1520801-DFB2-434A-9552-FF38EACE83D5}">
      <dsp:nvSpPr>
        <dsp:cNvPr id="0" name=""/>
        <dsp:cNvSpPr/>
      </dsp:nvSpPr>
      <dsp:spPr>
        <a:xfrm>
          <a:off x="0" y="772350"/>
          <a:ext cx="8083343" cy="13898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To update your authorized contact list whenever employees are added and/or deleted or phone numbers have changed</a:t>
          </a:r>
        </a:p>
      </dsp:txBody>
      <dsp:txXfrm>
        <a:off x="67848" y="840198"/>
        <a:ext cx="7947647" cy="1254182"/>
      </dsp:txXfrm>
    </dsp:sp>
    <dsp:sp modelId="{6641D914-6AE4-4222-B10B-39E7F6FB3D95}">
      <dsp:nvSpPr>
        <dsp:cNvPr id="0" name=""/>
        <dsp:cNvSpPr/>
      </dsp:nvSpPr>
      <dsp:spPr>
        <a:xfrm>
          <a:off x="0" y="2169421"/>
          <a:ext cx="8083343" cy="7425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When you have changes in your phone service</a:t>
          </a:r>
        </a:p>
      </dsp:txBody>
      <dsp:txXfrm>
        <a:off x="36247" y="2205668"/>
        <a:ext cx="8010849" cy="670020"/>
      </dsp:txXfrm>
    </dsp:sp>
    <dsp:sp modelId="{562A0912-CD13-4D1E-BDAB-C49C06E52C92}">
      <dsp:nvSpPr>
        <dsp:cNvPr id="0" name=""/>
        <dsp:cNvSpPr/>
      </dsp:nvSpPr>
      <dsp:spPr>
        <a:xfrm>
          <a:off x="0" y="2919128"/>
          <a:ext cx="8083343" cy="90401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When you move or close your business</a:t>
          </a:r>
        </a:p>
      </dsp:txBody>
      <dsp:txXfrm>
        <a:off x="44130" y="2963258"/>
        <a:ext cx="7995083" cy="815754"/>
      </dsp:txXfrm>
    </dsp:sp>
    <dsp:sp modelId="{35325D63-E272-4455-A574-FDC049C86DC8}">
      <dsp:nvSpPr>
        <dsp:cNvPr id="0" name=""/>
        <dsp:cNvSpPr/>
      </dsp:nvSpPr>
      <dsp:spPr>
        <a:xfrm>
          <a:off x="0" y="3830335"/>
          <a:ext cx="8083343" cy="96715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When you have an unexplained false alarm</a:t>
          </a:r>
        </a:p>
      </dsp:txBody>
      <dsp:txXfrm>
        <a:off x="47213" y="3877548"/>
        <a:ext cx="7988917" cy="872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E2BB7-9109-493A-84F3-60119E9F25CB}">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5B94E-F2D4-405F-A470-14EF55E0AA4C}">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i="1" u="sng" kern="1200"/>
            <a:t>Permit Fees</a:t>
          </a:r>
          <a:r>
            <a:rPr lang="en-US" sz="4000" kern="1200"/>
            <a:t>:</a:t>
          </a:r>
        </a:p>
      </dsp:txBody>
      <dsp:txXfrm>
        <a:off x="0" y="531"/>
        <a:ext cx="10515600" cy="870055"/>
      </dsp:txXfrm>
    </dsp:sp>
    <dsp:sp modelId="{AA22CAB8-D1F0-48BE-B026-8F74FA8E376C}">
      <dsp:nvSpPr>
        <dsp:cNvPr id="0" name=""/>
        <dsp:cNvSpPr/>
      </dsp:nvSpPr>
      <dsp:spPr>
        <a:xfrm>
          <a:off x="0" y="870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42B3C-785A-43AA-91EE-D9B0ACADF3D2}">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Residential     		$ ________                  </a:t>
          </a:r>
        </a:p>
      </dsp:txBody>
      <dsp:txXfrm>
        <a:off x="0" y="870586"/>
        <a:ext cx="10515600" cy="870055"/>
      </dsp:txXfrm>
    </dsp:sp>
    <dsp:sp modelId="{700B27F2-2756-45E1-8376-3911B4E1180B}">
      <dsp:nvSpPr>
        <dsp:cNvPr id="0" name=""/>
        <dsp:cNvSpPr/>
      </dsp:nvSpPr>
      <dsp:spPr>
        <a:xfrm>
          <a:off x="0" y="174064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37C72-6E7F-4683-B5B7-CB53B3F73A60}">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Renewal(annual) 	$ ________                  </a:t>
          </a:r>
        </a:p>
      </dsp:txBody>
      <dsp:txXfrm>
        <a:off x="0" y="1740641"/>
        <a:ext cx="10515600" cy="870055"/>
      </dsp:txXfrm>
    </dsp:sp>
    <dsp:sp modelId="{60D618E5-0A3E-4416-8F4F-2D063BC116AE}">
      <dsp:nvSpPr>
        <dsp:cNvPr id="0" name=""/>
        <dsp:cNvSpPr/>
      </dsp:nvSpPr>
      <dsp:spPr>
        <a:xfrm>
          <a:off x="0" y="261069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53A205-F551-4A71-97C7-99013440C3E4}">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Commercial		$ ________                  </a:t>
          </a:r>
        </a:p>
      </dsp:txBody>
      <dsp:txXfrm>
        <a:off x="0" y="2610696"/>
        <a:ext cx="10515600" cy="870055"/>
      </dsp:txXfrm>
    </dsp:sp>
    <dsp:sp modelId="{B0BFEEEE-EC0A-46D7-BAD1-9576DA65A3E4}">
      <dsp:nvSpPr>
        <dsp:cNvPr id="0" name=""/>
        <dsp:cNvSpPr/>
      </dsp:nvSpPr>
      <dsp:spPr>
        <a:xfrm>
          <a:off x="0" y="3480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981AF-5AD8-46C2-A6D8-CDC2B3821919}">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Renewal(annual) 	$ ________                   </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FEA97-10C5-4463-84AC-108654C8816E}"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70828-D868-44BF-8BD2-D5E27B140D35}" type="slidenum">
              <a:rPr lang="en-US" smtClean="0"/>
              <a:t>‹#›</a:t>
            </a:fld>
            <a:endParaRPr lang="en-US"/>
          </a:p>
        </p:txBody>
      </p:sp>
    </p:spTree>
    <p:extLst>
      <p:ext uri="{BB962C8B-B14F-4D97-AF65-F5344CB8AC3E}">
        <p14:creationId xmlns:p14="http://schemas.microsoft.com/office/powerpoint/2010/main" val="264249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70828-D868-44BF-8BD2-D5E27B140D35}" type="slidenum">
              <a:rPr lang="en-US" smtClean="0"/>
              <a:t>2</a:t>
            </a:fld>
            <a:endParaRPr lang="en-US"/>
          </a:p>
        </p:txBody>
      </p:sp>
    </p:spTree>
    <p:extLst>
      <p:ext uri="{BB962C8B-B14F-4D97-AF65-F5344CB8AC3E}">
        <p14:creationId xmlns:p14="http://schemas.microsoft.com/office/powerpoint/2010/main" val="328892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100" b="1" i="1" dirty="0"/>
              <a:t>https://youtu.be/Ez8-N3neu-g</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C25CBD7-AAC0-4FC1-9A78-3D1B5B204DE4}"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96399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Arial" pitchFamily="34" charset="0"/>
              <a:buNone/>
            </a:pPr>
            <a:r>
              <a:rPr lang="en-US" sz="1200" b="1" i="1" dirty="0"/>
              <a:t>https://youtu.be/5PtMjlRN9Ss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FC1B2F-7C0D-4529-9C3C-CA4AF79099A8}"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2481756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57200" y="720725"/>
            <a:ext cx="6400800" cy="3600450"/>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Time emergency officials spend responding to false alarms can have devastating effects.  This takes away from their ability to do their job effectively, wasting valuable tax payer resources.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B85ACC7-5171-4E0E-A734-D7F127128D39}" type="slidenum">
              <a:rPr lang="en-US" smtClean="0">
                <a:latin typeface="Calibri" pitchFamily="34" charset="0"/>
              </a:rPr>
              <a:pPr eaLnBrk="1" hangingPunct="1"/>
              <a:t>13</a:t>
            </a:fld>
            <a:endParaRPr 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your alarm “cries wolf!”, several times, the community as a whole will not take the actual valid alarm seriously when it happens. False</a:t>
            </a:r>
            <a:r>
              <a:rPr lang="en-US" baseline="0" dirty="0"/>
              <a:t> alarms d</a:t>
            </a:r>
            <a:r>
              <a:rPr lang="en-US" sz="1200" dirty="0"/>
              <a:t>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Arial" pitchFamily="34" charset="0"/>
              <a:buNone/>
            </a:pPr>
            <a:r>
              <a:rPr lang="en-US" sz="1200" b="1" i="1" dirty="0"/>
              <a:t>https://youtu.be/DMDln_l3PJY</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FC1B2F-7C0D-4529-9C3C-CA4AF79099A8}" type="slidenum">
              <a:rPr lang="en-US"/>
              <a:pPr fontAlgn="base">
                <a:spcBef>
                  <a:spcPct val="0"/>
                </a:spcBef>
                <a:spcAft>
                  <a:spcPct val="0"/>
                </a:spcAft>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628650"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https://youtu.be/_R5R1_EjdX0</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FC1B2F-7C0D-4529-9C3C-CA4AF79099A8}"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427231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457200" marR="0" lvl="1" indent="0" algn="l" defTabSz="914400" rtl="0" eaLnBrk="1" fontAlgn="auto" latinLnBrk="0" hangingPunct="1">
              <a:lnSpc>
                <a:spcPct val="100000"/>
              </a:lnSpc>
              <a:spcBef>
                <a:spcPct val="0"/>
              </a:spcBef>
              <a:spcAft>
                <a:spcPts val="0"/>
              </a:spcAft>
              <a:buClrTx/>
              <a:buSzTx/>
              <a:buFontTx/>
              <a:buChar char="•"/>
              <a:tabLst/>
              <a:defRPr/>
            </a:pPr>
            <a:r>
              <a:rPr lang="en-US" sz="1200" b="1" i="1" dirty="0"/>
              <a:t>https://youtu.be/YJLkYd87_hQ</a:t>
            </a:r>
            <a:endParaRPr lang="en-US" sz="1200" dirty="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FC1B2F-7C0D-4529-9C3C-CA4AF79099A8}"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2384575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itchFamily="34" charset="0"/>
              <a:buNone/>
            </a:pPr>
            <a:r>
              <a:rPr lang="en-US" sz="1400" dirty="0"/>
              <a:t>https://youtu.be/S1eLCxeMHd0</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96C958C-C091-4B26-88E6-1DE724278E6D}" type="slidenum">
              <a:rPr lang="en-US"/>
              <a:pPr fontAlgn="base">
                <a:spcBef>
                  <a:spcPct val="0"/>
                </a:spcBef>
                <a:spcAft>
                  <a:spcPct val="0"/>
                </a:spcAft>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b="1" dirty="0"/>
          </a:p>
          <a:p>
            <a:endParaRPr lang="en-US" sz="1300" dirty="0"/>
          </a:p>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19</a:t>
            </a:fld>
            <a:endParaRPr lang="en-US"/>
          </a:p>
        </p:txBody>
      </p:sp>
    </p:spTree>
    <p:extLst>
      <p:ext uri="{BB962C8B-B14F-4D97-AF65-F5344CB8AC3E}">
        <p14:creationId xmlns:p14="http://schemas.microsoft.com/office/powerpoint/2010/main" val="4028549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b="1" dirty="0"/>
          </a:p>
          <a:p>
            <a:r>
              <a:rPr lang="en-US" sz="1300" dirty="0"/>
              <a:t>https://youtu.be/GanQO58bKLI</a:t>
            </a:r>
          </a:p>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20</a:t>
            </a:fld>
            <a:endParaRPr lang="en-US"/>
          </a:p>
        </p:txBody>
      </p:sp>
    </p:spTree>
    <p:extLst>
      <p:ext uri="{BB962C8B-B14F-4D97-AF65-F5344CB8AC3E}">
        <p14:creationId xmlns:p14="http://schemas.microsoft.com/office/powerpoint/2010/main" val="393526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https://youtu.be/pY0imTygoHA</a:t>
            </a:r>
          </a:p>
          <a:p>
            <a:endParaRPr lang="en-US" dirty="0"/>
          </a:p>
        </p:txBody>
      </p:sp>
      <p:sp>
        <p:nvSpPr>
          <p:cNvPr id="4" name="Slide Number Placeholder 3"/>
          <p:cNvSpPr>
            <a:spLocks noGrp="1"/>
          </p:cNvSpPr>
          <p:nvPr>
            <p:ph type="sldNum" sz="quarter" idx="5"/>
          </p:nvPr>
        </p:nvSpPr>
        <p:spPr/>
        <p:txBody>
          <a:bodyPr/>
          <a:lstStyle/>
          <a:p>
            <a:fld id="{D8A3C68C-65C8-4074-A84A-7EBEB31CD4C5}" type="slidenum">
              <a:rPr lang="en-US" smtClean="0"/>
              <a:pPr/>
              <a:t>3</a:t>
            </a:fld>
            <a:endParaRPr lang="en-US"/>
          </a:p>
        </p:txBody>
      </p:sp>
    </p:spTree>
    <p:extLst>
      <p:ext uri="{BB962C8B-B14F-4D97-AF65-F5344CB8AC3E}">
        <p14:creationId xmlns:p14="http://schemas.microsoft.com/office/powerpoint/2010/main" val="41238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21</a:t>
            </a:fld>
            <a:endParaRPr lang="en-US"/>
          </a:p>
        </p:txBody>
      </p:sp>
    </p:spTree>
    <p:extLst>
      <p:ext uri="{BB962C8B-B14F-4D97-AF65-F5344CB8AC3E}">
        <p14:creationId xmlns:p14="http://schemas.microsoft.com/office/powerpoint/2010/main" val="2307331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22</a:t>
            </a:fld>
            <a:endParaRPr lang="en-US"/>
          </a:p>
        </p:txBody>
      </p:sp>
    </p:spTree>
    <p:extLst>
      <p:ext uri="{BB962C8B-B14F-4D97-AF65-F5344CB8AC3E}">
        <p14:creationId xmlns:p14="http://schemas.microsoft.com/office/powerpoint/2010/main" val="4091678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23</a:t>
            </a:fld>
            <a:endParaRPr lang="en-US"/>
          </a:p>
        </p:txBody>
      </p:sp>
    </p:spTree>
    <p:extLst>
      <p:ext uri="{BB962C8B-B14F-4D97-AF65-F5344CB8AC3E}">
        <p14:creationId xmlns:p14="http://schemas.microsoft.com/office/powerpoint/2010/main" val="48516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24</a:t>
            </a:fld>
            <a:endParaRPr lang="en-US"/>
          </a:p>
        </p:txBody>
      </p:sp>
    </p:spTree>
    <p:extLst>
      <p:ext uri="{BB962C8B-B14F-4D97-AF65-F5344CB8AC3E}">
        <p14:creationId xmlns:p14="http://schemas.microsoft.com/office/powerpoint/2010/main" val="202699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https://youtu.be/ScwKprIYNBo</a:t>
            </a:r>
          </a:p>
        </p:txBody>
      </p:sp>
      <p:sp>
        <p:nvSpPr>
          <p:cNvPr id="4" name="Slide Number Placeholder 3"/>
          <p:cNvSpPr>
            <a:spLocks noGrp="1"/>
          </p:cNvSpPr>
          <p:nvPr>
            <p:ph type="sldNum" sz="quarter" idx="10"/>
          </p:nvPr>
        </p:nvSpPr>
        <p:spPr/>
        <p:txBody>
          <a:bodyPr/>
          <a:lstStyle/>
          <a:p>
            <a:fld id="{D8A3C68C-65C8-4074-A84A-7EBEB31CD4C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26</a:t>
            </a:fld>
            <a:endParaRPr lang="en-US"/>
          </a:p>
        </p:txBody>
      </p:sp>
    </p:spTree>
    <p:extLst>
      <p:ext uri="{BB962C8B-B14F-4D97-AF65-F5344CB8AC3E}">
        <p14:creationId xmlns:p14="http://schemas.microsoft.com/office/powerpoint/2010/main" val="1243683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27</a:t>
            </a:fld>
            <a:endParaRPr lang="en-US"/>
          </a:p>
        </p:txBody>
      </p:sp>
    </p:spTree>
    <p:extLst>
      <p:ext uri="{BB962C8B-B14F-4D97-AF65-F5344CB8AC3E}">
        <p14:creationId xmlns:p14="http://schemas.microsoft.com/office/powerpoint/2010/main" val="1070839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28</a:t>
            </a:fld>
            <a:endParaRPr lang="en-US"/>
          </a:p>
        </p:txBody>
      </p:sp>
    </p:spTree>
    <p:extLst>
      <p:ext uri="{BB962C8B-B14F-4D97-AF65-F5344CB8AC3E}">
        <p14:creationId xmlns:p14="http://schemas.microsoft.com/office/powerpoint/2010/main" val="3214993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29</a:t>
            </a:fld>
            <a:endParaRPr lang="en-US"/>
          </a:p>
        </p:txBody>
      </p:sp>
    </p:spTree>
    <p:extLst>
      <p:ext uri="{BB962C8B-B14F-4D97-AF65-F5344CB8AC3E}">
        <p14:creationId xmlns:p14="http://schemas.microsoft.com/office/powerpoint/2010/main" val="1033774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https://youtu.be/0cLbw9ch9rw</a:t>
            </a:r>
          </a:p>
        </p:txBody>
      </p:sp>
      <p:sp>
        <p:nvSpPr>
          <p:cNvPr id="4" name="Slide Number Placeholder 3"/>
          <p:cNvSpPr>
            <a:spLocks noGrp="1"/>
          </p:cNvSpPr>
          <p:nvPr>
            <p:ph type="sldNum" sz="quarter" idx="10"/>
          </p:nvPr>
        </p:nvSpPr>
        <p:spPr/>
        <p:txBody>
          <a:bodyPr/>
          <a:lstStyle/>
          <a:p>
            <a:fld id="{D8A3C68C-65C8-4074-A84A-7EBEB31CD4C5}" type="slidenum">
              <a:rPr lang="en-US" smtClean="0"/>
              <a:pPr/>
              <a:t>30</a:t>
            </a:fld>
            <a:endParaRPr lang="en-US"/>
          </a:p>
        </p:txBody>
      </p:sp>
    </p:spTree>
    <p:extLst>
      <p:ext uri="{BB962C8B-B14F-4D97-AF65-F5344CB8AC3E}">
        <p14:creationId xmlns:p14="http://schemas.microsoft.com/office/powerpoint/2010/main" val="412689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4</a:t>
            </a:fld>
            <a:endParaRPr lang="en-US"/>
          </a:p>
        </p:txBody>
      </p:sp>
    </p:spTree>
    <p:extLst>
      <p:ext uri="{BB962C8B-B14F-4D97-AF65-F5344CB8AC3E}">
        <p14:creationId xmlns:p14="http://schemas.microsoft.com/office/powerpoint/2010/main" val="2405361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https://youtu.be/RLfS1ebGPoQ</a:t>
            </a:r>
          </a:p>
        </p:txBody>
      </p:sp>
      <p:sp>
        <p:nvSpPr>
          <p:cNvPr id="4" name="Slide Number Placeholder 3"/>
          <p:cNvSpPr>
            <a:spLocks noGrp="1"/>
          </p:cNvSpPr>
          <p:nvPr>
            <p:ph type="sldNum" sz="quarter" idx="10"/>
          </p:nvPr>
        </p:nvSpPr>
        <p:spPr/>
        <p:txBody>
          <a:bodyPr/>
          <a:lstStyle/>
          <a:p>
            <a:fld id="{D8A3C68C-65C8-4074-A84A-7EBEB31CD4C5}" type="slidenum">
              <a:rPr lang="en-US" smtClean="0"/>
              <a:pPr/>
              <a:t>31</a:t>
            </a:fld>
            <a:endParaRPr lang="en-US"/>
          </a:p>
        </p:txBody>
      </p:sp>
    </p:spTree>
    <p:extLst>
      <p:ext uri="{BB962C8B-B14F-4D97-AF65-F5344CB8AC3E}">
        <p14:creationId xmlns:p14="http://schemas.microsoft.com/office/powerpoint/2010/main" val="4139005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9CF43B9-9A78-42E3-AA24-A26156562739}" type="slidenum">
              <a:rPr lang="en-US" smtClean="0">
                <a:latin typeface="Calibri" pitchFamily="34" charset="0"/>
              </a:rPr>
              <a:pPr eaLnBrk="1" fontAlgn="base" hangingPunct="1">
                <a:spcBef>
                  <a:spcPct val="0"/>
                </a:spcBef>
                <a:spcAft>
                  <a:spcPct val="0"/>
                </a:spcAft>
              </a:pPr>
              <a:t>32</a:t>
            </a:fld>
            <a:endParaRPr lang="en-US" dirty="0">
              <a:latin typeface="Calibri" pitchFamily="34" charset="0"/>
            </a:endParaRPr>
          </a:p>
        </p:txBody>
      </p:sp>
      <p:sp>
        <p:nvSpPr>
          <p:cNvPr id="64515"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xfrm>
            <a:off x="466725" y="4421188"/>
            <a:ext cx="6164263" cy="4187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a:t>As an alarm user, it is your responsibility to prevent false alarms.  This is an easy task that can be facilitated by understanding how the system works.  This course is a good start on that knowledge.  However, this knowledge needs to be passed along to all who have access to the system.  Many businesses will train their employees but forget to provide training to cleaning crews or suppliers. </a:t>
            </a:r>
          </a:p>
          <a:p>
            <a:pPr algn="just" eaLnBrk="1" hangingPunct="1">
              <a:spcBef>
                <a:spcPct val="0"/>
              </a:spcBef>
              <a:defRPr/>
            </a:pPr>
            <a:endParaRPr lang="en-US" dirty="0"/>
          </a:p>
          <a:p>
            <a:pPr marL="171450" indent="-171450" algn="just" eaLnBrk="1" hangingPunct="1">
              <a:spcBef>
                <a:spcPct val="0"/>
              </a:spcBef>
              <a:buFont typeface="Arial" pitchFamily="34" charset="0"/>
              <a:buChar char="•"/>
              <a:defRPr/>
            </a:pPr>
            <a:r>
              <a:rPr lang="en-US" dirty="0"/>
              <a:t>Before arming the system, users should lock and secure all doors and windows. Make sure everyone is out of the building or residence before arming the system.  </a:t>
            </a:r>
          </a:p>
          <a:p>
            <a:pPr algn="just" eaLnBrk="1" hangingPunct="1">
              <a:spcBef>
                <a:spcPct val="0"/>
              </a:spcBef>
              <a:defRPr/>
            </a:pPr>
            <a:endParaRPr lang="en-US" dirty="0"/>
          </a:p>
          <a:p>
            <a:pPr marL="171450" indent="-171450" algn="just" eaLnBrk="1" hangingPunct="1">
              <a:spcBef>
                <a:spcPct val="0"/>
              </a:spcBef>
              <a:buFont typeface="Arial" pitchFamily="34" charset="0"/>
              <a:buChar char="•"/>
              <a:defRPr/>
            </a:pPr>
            <a:r>
              <a:rPr lang="en-US" dirty="0"/>
              <a:t>Be sure to know the cancellation code and make sure all authorized users know the code as well.  If the code is changed, make sure everyone is notified.  </a:t>
            </a:r>
          </a:p>
          <a:p>
            <a:pPr algn="just" eaLnBrk="1" hangingPunct="1">
              <a:spcBef>
                <a:spcPct val="0"/>
              </a:spcBef>
              <a:defRPr/>
            </a:pPr>
            <a:endParaRPr lang="en-US" dirty="0"/>
          </a:p>
          <a:p>
            <a:pPr marL="171450" indent="-171450" eaLnBrk="1" hangingPunct="1">
              <a:spcBef>
                <a:spcPct val="0"/>
              </a:spcBef>
              <a:buFont typeface="Arial" pitchFamily="34" charset="0"/>
              <a:buChar char="•"/>
              <a:defRPr/>
            </a:pPr>
            <a:r>
              <a:rPr lang="en-US" dirty="0"/>
              <a:t>Perform the required maintenance and replace the battery no less than once every 5 years. In the event of an alarm, be available to respond to the site to meet officers.  If you are unable to respond, have another responsible person who is willing to go for you.  </a:t>
            </a:r>
          </a:p>
          <a:p>
            <a:pPr eaLnBrk="1" hangingPunct="1">
              <a:spcBef>
                <a:spcPct val="0"/>
              </a:spcBef>
              <a:buFont typeface="Arial" pitchFamily="34" charset="0"/>
              <a:buNone/>
              <a:defRPr/>
            </a:pPr>
            <a:endParaRPr lang="en-US" dirty="0"/>
          </a:p>
          <a:p>
            <a:pPr eaLnBrk="1" hangingPunct="1">
              <a:spcBef>
                <a:spcPct val="0"/>
              </a:spcBef>
              <a:defRPr/>
            </a:pPr>
            <a:r>
              <a:rPr lang="en-US" dirty="0"/>
              <a:t>These are the basics, but the following section will discuss in more detail what alarm users can do to prevent false alarms.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E51C85E-A7BF-4947-B6DB-1431C475CB8A}" type="slidenum">
              <a:rPr lang="en-US" smtClean="0">
                <a:latin typeface="Calibri" pitchFamily="34" charset="0"/>
              </a:rPr>
              <a:pPr eaLnBrk="1" fontAlgn="base" hangingPunct="1">
                <a:spcBef>
                  <a:spcPct val="0"/>
                </a:spcBef>
                <a:spcAft>
                  <a:spcPct val="0"/>
                </a:spcAft>
              </a:pPr>
              <a:t>33</a:t>
            </a:fld>
            <a:endParaRPr lang="en-US" dirty="0">
              <a:latin typeface="Calibri" pitchFamily="34" charset="0"/>
            </a:endParaRPr>
          </a:p>
        </p:txBody>
      </p:sp>
      <p:sp>
        <p:nvSpPr>
          <p:cNvPr id="65539"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n-US" dirty="0"/>
              <a:t>Alarm users should keep the responsible party or key holder list up to date.</a:t>
            </a:r>
          </a:p>
          <a:p>
            <a:pPr algn="just" eaLnBrk="1" hangingPunct="1">
              <a:spcBef>
                <a:spcPct val="0"/>
              </a:spcBef>
            </a:pPr>
            <a:endParaRPr lang="en-US" dirty="0"/>
          </a:p>
          <a:p>
            <a:pPr algn="just" eaLnBrk="1" hangingPunct="1">
              <a:spcBef>
                <a:spcPct val="0"/>
              </a:spcBef>
            </a:pPr>
            <a:r>
              <a:rPr lang="en-US" dirty="0"/>
              <a:t>Call the central station and inform them of any remodeling, repair, electrical, or telephone line work that is going to be done at the premises.</a:t>
            </a:r>
          </a:p>
          <a:p>
            <a:pPr algn="just" eaLnBrk="1" hangingPunct="1">
              <a:spcBef>
                <a:spcPct val="0"/>
              </a:spcBef>
            </a:pPr>
            <a:endParaRPr lang="en-US" dirty="0"/>
          </a:p>
          <a:p>
            <a:pPr algn="just" eaLnBrk="1" hangingPunct="1">
              <a:spcBef>
                <a:spcPct val="0"/>
              </a:spcBef>
            </a:pPr>
            <a:r>
              <a:rPr lang="en-US" dirty="0"/>
              <a:t>If you change anything at the premises, please call your alarm company to see if sensors need to be moved or adjusted.</a:t>
            </a:r>
          </a:p>
          <a:p>
            <a:pPr algn="just" eaLnBrk="1" hangingPunct="1">
              <a:spcBef>
                <a:spcPct val="0"/>
              </a:spcBef>
            </a:pPr>
            <a:endParaRPr lang="en-US" dirty="0"/>
          </a:p>
          <a:p>
            <a:pPr algn="just"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B304F02-D230-49C3-92D1-80B346D07F7C}" type="slidenum">
              <a:rPr lang="en-US" smtClean="0">
                <a:latin typeface="Calibri" pitchFamily="34" charset="0"/>
              </a:rPr>
              <a:pPr eaLnBrk="1" fontAlgn="base" hangingPunct="1">
                <a:spcBef>
                  <a:spcPct val="0"/>
                </a:spcBef>
                <a:spcAft>
                  <a:spcPct val="0"/>
                </a:spcAft>
              </a:pPr>
              <a:t>34</a:t>
            </a:fld>
            <a:endParaRPr lang="en-US" dirty="0">
              <a:latin typeface="Calibri" pitchFamily="34" charset="0"/>
            </a:endParaRPr>
          </a:p>
        </p:txBody>
      </p:sp>
      <p:sp>
        <p:nvSpPr>
          <p:cNvPr id="66563"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xfrm>
            <a:off x="466725" y="4421188"/>
            <a:ext cx="6164263" cy="41878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lgn="just" eaLnBrk="1" hangingPunct="1">
              <a:spcBef>
                <a:spcPct val="0"/>
              </a:spcBef>
              <a:defRPr/>
            </a:pPr>
            <a:r>
              <a:rPr lang="en-US" dirty="0"/>
              <a:t>Make sure everyone who has authorized access to the premises knows how to arm and disarm the alarm system and knows how to clear a false alarm with the monitoring company.  This includes baby-sitters, maids, realtors, relatives, teachers, janitors, cleaning crews, contractors, and employees.  Be sure that telephone repairmen, electricians, carpenters and other repairmen or servicemen are aware and careful of the alarm system.  Every person who uses the system should know their password or identification code for verification with the central station.</a:t>
            </a:r>
          </a:p>
          <a:p>
            <a:pPr eaLnBrk="1" hangingPunct="1">
              <a:spcBef>
                <a:spcPct val="0"/>
              </a:spcBef>
              <a:defRPr/>
            </a:pPr>
            <a:endParaRPr lang="en-US" dirty="0"/>
          </a:p>
          <a:p>
            <a:pPr eaLnBrk="1" hangingPunct="1">
              <a:spcBef>
                <a:spcPct val="0"/>
              </a:spcBef>
              <a:defRPr/>
            </a:pPr>
            <a:r>
              <a:rPr lang="en-US" dirty="0"/>
              <a:t>Entry/exit errors are the leading cause of false alarms:</a:t>
            </a:r>
          </a:p>
          <a:p>
            <a:pPr eaLnBrk="1" hangingPunct="1">
              <a:spcBef>
                <a:spcPct val="0"/>
              </a:spcBef>
              <a:defRPr/>
            </a:pPr>
            <a:endParaRPr lang="en-US" dirty="0"/>
          </a:p>
          <a:p>
            <a:pPr eaLnBrk="1" hangingPunct="1">
              <a:spcBef>
                <a:spcPct val="0"/>
              </a:spcBef>
              <a:defRPr/>
            </a:pPr>
            <a:r>
              <a:rPr lang="en-US" dirty="0"/>
              <a:t>•How much time users have to set the alarm and exit.</a:t>
            </a:r>
          </a:p>
          <a:p>
            <a:pPr eaLnBrk="1" hangingPunct="1">
              <a:spcBef>
                <a:spcPct val="0"/>
              </a:spcBef>
              <a:defRPr/>
            </a:pPr>
            <a:endParaRPr lang="en-US" dirty="0"/>
          </a:p>
          <a:p>
            <a:pPr eaLnBrk="1" hangingPunct="1">
              <a:spcBef>
                <a:spcPct val="0"/>
              </a:spcBef>
              <a:defRPr/>
            </a:pPr>
            <a:r>
              <a:rPr lang="en-US" dirty="0"/>
              <a:t>•Ensure users know how much time they have to enter a location and disarm</a:t>
            </a:r>
          </a:p>
          <a:p>
            <a:pPr eaLnBrk="1" hangingPunct="1">
              <a:spcBef>
                <a:spcPct val="0"/>
              </a:spcBef>
              <a:defRPr/>
            </a:pPr>
            <a:r>
              <a:rPr lang="en-US" dirty="0"/>
              <a:t>the alarm system.</a:t>
            </a:r>
          </a:p>
          <a:p>
            <a:pPr eaLnBrk="1" hangingPunct="1">
              <a:spcBef>
                <a:spcPct val="0"/>
              </a:spcBef>
              <a:defRPr/>
            </a:pPr>
            <a:endParaRPr lang="en-US" dirty="0"/>
          </a:p>
          <a:p>
            <a:pPr eaLnBrk="1" hangingPunct="1">
              <a:spcBef>
                <a:spcPct val="0"/>
              </a:spcBef>
              <a:defRPr/>
            </a:pPr>
            <a:r>
              <a:rPr lang="en-US" dirty="0"/>
              <a:t>•Identify special entry/exit delay time requirements.</a:t>
            </a:r>
          </a:p>
          <a:p>
            <a:pPr eaLnBrk="1" hangingPunct="1">
              <a:spcBef>
                <a:spcPct val="0"/>
              </a:spcBef>
              <a:defRPr/>
            </a:pPr>
            <a:endParaRPr lang="en-US" dirty="0"/>
          </a:p>
          <a:p>
            <a:pPr eaLnBrk="1" hangingPunct="1">
              <a:spcBef>
                <a:spcPct val="0"/>
              </a:spcBef>
              <a:defRPr/>
            </a:pPr>
            <a:r>
              <a:rPr lang="en-US" dirty="0"/>
              <a:t>•Ensure that they know what door(s) is to be used for exit and entry as well as</a:t>
            </a:r>
          </a:p>
          <a:p>
            <a:pPr eaLnBrk="1" hangingPunct="1">
              <a:spcBef>
                <a:spcPct val="0"/>
              </a:spcBef>
              <a:defRPr/>
            </a:pPr>
            <a:r>
              <a:rPr lang="en-US" dirty="0"/>
              <a:t>where all the other system components are installed (cleaning crews are especially important—they often will exit the building to take out the trash which may not be the entry or exit door).</a:t>
            </a:r>
          </a:p>
          <a:p>
            <a:pPr eaLnBrk="1" hangingPunct="1">
              <a:spcBef>
                <a:spcPct val="0"/>
              </a:spcBef>
              <a:defRPr/>
            </a:pPr>
            <a:endParaRPr lang="en-US" dirty="0"/>
          </a:p>
          <a:p>
            <a:pPr eaLnBrk="1" hangingPunct="1">
              <a:spcBef>
                <a:spcPct val="0"/>
              </a:spcBef>
              <a:defRPr/>
            </a:pPr>
            <a:r>
              <a:rPr lang="en-US" dirty="0"/>
              <a:t>•Adjust the system during training to eliminate customer errors.</a:t>
            </a:r>
          </a:p>
          <a:p>
            <a:pPr eaLnBrk="1" hangingPunct="1">
              <a:spcBef>
                <a:spcPct val="0"/>
              </a:spcBef>
              <a:defRPr/>
            </a:pPr>
            <a:endParaRPr lang="en-US" dirty="0"/>
          </a:p>
          <a:p>
            <a:pPr eaLnBrk="1" hangingPunct="1">
              <a:spcBef>
                <a:spcPct val="0"/>
              </a:spcBef>
              <a:defRPr/>
            </a:pPr>
            <a:r>
              <a:rPr lang="en-US" dirty="0"/>
              <a:t>•Ensure that users understand the difference between knowing their</a:t>
            </a:r>
          </a:p>
          <a:p>
            <a:pPr eaLnBrk="1" hangingPunct="1">
              <a:spcBef>
                <a:spcPct val="0"/>
              </a:spcBef>
              <a:defRPr/>
            </a:pPr>
            <a:r>
              <a:rPr lang="en-US" dirty="0"/>
              <a:t>numeric entry/exit code (a sequence of numbers used to arm or disarm the alarm)</a:t>
            </a:r>
          </a:p>
          <a:p>
            <a:pPr eaLnBrk="1" hangingPunct="1">
              <a:spcBef>
                <a:spcPct val="0"/>
              </a:spcBef>
              <a:defRPr/>
            </a:pPr>
            <a:r>
              <a:rPr lang="en-US" dirty="0"/>
              <a:t>and having a password (a code word used to identify the customer as an authorized</a:t>
            </a:r>
          </a:p>
          <a:p>
            <a:pPr eaLnBrk="1" hangingPunct="1">
              <a:spcBef>
                <a:spcPct val="0"/>
              </a:spcBef>
              <a:defRPr/>
            </a:pPr>
            <a:r>
              <a:rPr lang="en-US" dirty="0"/>
              <a:t>user).</a:t>
            </a:r>
          </a:p>
          <a:p>
            <a:pPr eaLnBrk="1" hangingPunct="1">
              <a:spcBef>
                <a:spcPct val="0"/>
              </a:spcBef>
              <a:defRPr/>
            </a:pPr>
            <a:endParaRPr lang="en-US" dirty="0"/>
          </a:p>
          <a:p>
            <a:pPr eaLnBrk="1" hangingPunct="1">
              <a:spcBef>
                <a:spcPct val="0"/>
              </a:spcBef>
              <a:defRPr/>
            </a:pPr>
            <a:r>
              <a:rPr lang="en-US" dirty="0"/>
              <a:t>•Spend the extra time going over how to cancel a false alarm response.</a:t>
            </a:r>
          </a:p>
          <a:p>
            <a:pPr eaLnBrk="1" hangingPunct="1">
              <a:spcBef>
                <a:spcPct val="0"/>
              </a:spcBef>
              <a:defRPr/>
            </a:pPr>
            <a:endParaRPr lang="en-US" dirty="0"/>
          </a:p>
          <a:p>
            <a:pPr eaLnBrk="1" hangingPunct="1">
              <a:spcBef>
                <a:spcPct val="0"/>
              </a:spcBef>
              <a:defRPr/>
            </a:pPr>
            <a:r>
              <a:rPr lang="en-US" dirty="0"/>
              <a:t>•Explain how answering machines or call waiting will affect a cancellation</a:t>
            </a:r>
          </a:p>
          <a:p>
            <a:pPr eaLnBrk="1" hangingPunct="1">
              <a:spcBef>
                <a:spcPct val="0"/>
              </a:spcBef>
              <a:defRPr/>
            </a:pPr>
            <a:r>
              <a:rPr lang="en-US" dirty="0"/>
              <a:t>verification.</a:t>
            </a:r>
          </a:p>
          <a:p>
            <a:pPr eaLnBrk="1" hangingPunct="1">
              <a:spcBef>
                <a:spcPct val="0"/>
              </a:spcBef>
              <a:defRPr/>
            </a:pPr>
            <a:endParaRPr lang="en-US" dirty="0"/>
          </a:p>
          <a:p>
            <a:pPr eaLnBrk="1" hangingPunct="1">
              <a:spcBef>
                <a:spcPct val="0"/>
              </a:spcBef>
              <a:defRPr/>
            </a:pPr>
            <a:r>
              <a:rPr lang="en-US" dirty="0"/>
              <a:t>•Always show the alarm user how to cancel an accidental alarm activation. Let</a:t>
            </a:r>
          </a:p>
          <a:p>
            <a:pPr eaLnBrk="1" hangingPunct="1">
              <a:spcBef>
                <a:spcPct val="0"/>
              </a:spcBef>
              <a:defRPr/>
            </a:pPr>
            <a:r>
              <a:rPr lang="en-US" dirty="0"/>
              <a:t>them know whether you expect them to call the central station or whether they</a:t>
            </a:r>
          </a:p>
          <a:p>
            <a:pPr eaLnBrk="1" hangingPunct="1">
              <a:spcBef>
                <a:spcPct val="0"/>
              </a:spcBef>
              <a:defRPr/>
            </a:pPr>
            <a:r>
              <a:rPr lang="en-US" dirty="0"/>
              <a:t>should stay at the premises until the central station calls them. Different alarm</a:t>
            </a:r>
          </a:p>
          <a:p>
            <a:pPr eaLnBrk="1" hangingPunct="1">
              <a:spcBef>
                <a:spcPct val="0"/>
              </a:spcBef>
              <a:defRPr/>
            </a:pPr>
            <a:r>
              <a:rPr lang="en-US" dirty="0"/>
              <a:t>companies have varying procedures.</a:t>
            </a:r>
          </a:p>
          <a:p>
            <a:pPr eaLnBrk="1" hangingPunct="1">
              <a:spcBef>
                <a:spcPct val="0"/>
              </a:spcBef>
              <a:defRPr/>
            </a:pPr>
            <a:endParaRPr lang="en-US" dirty="0"/>
          </a:p>
          <a:p>
            <a:pPr eaLnBrk="1" hangingPunct="1">
              <a:spcBef>
                <a:spcPct val="0"/>
              </a:spcBef>
              <a:defRPr/>
            </a:pPr>
            <a:r>
              <a:rPr lang="en-US" dirty="0"/>
              <a:t>•Make sure user is aware of jurisdictional requirements (permits/fines).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111455B-61BB-40A4-AF82-449F40CF5F7C}" type="slidenum">
              <a:rPr lang="en-US" smtClean="0">
                <a:latin typeface="Calibri" pitchFamily="34" charset="0"/>
              </a:rPr>
              <a:pPr eaLnBrk="1" fontAlgn="base" hangingPunct="1">
                <a:spcBef>
                  <a:spcPct val="0"/>
                </a:spcBef>
                <a:spcAft>
                  <a:spcPct val="0"/>
                </a:spcAft>
              </a:pPr>
              <a:t>35</a:t>
            </a:fld>
            <a:endParaRPr lang="en-US" dirty="0">
              <a:latin typeface="Calibri" pitchFamily="34" charset="0"/>
            </a:endParaRPr>
          </a:p>
        </p:txBody>
      </p:sp>
      <p:sp>
        <p:nvSpPr>
          <p:cNvPr id="67587"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If you re-enter the premises because you've forgotten something, turn off the alarm &amp; re-set it when you leave again.  Do this even if you think it will only be a few seconds!</a:t>
            </a:r>
          </a:p>
          <a:p>
            <a:pPr eaLnBrk="1" hangingPunct="1">
              <a:spcBef>
                <a:spcPct val="0"/>
              </a:spcBef>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2501BC1-4EC7-404B-8CC5-86090E8F750D}" type="slidenum">
              <a:rPr lang="en-US" smtClean="0">
                <a:latin typeface="Calibri" pitchFamily="34" charset="0"/>
              </a:rPr>
              <a:pPr eaLnBrk="1" fontAlgn="base" hangingPunct="1">
                <a:spcBef>
                  <a:spcPct val="0"/>
                </a:spcBef>
                <a:spcAft>
                  <a:spcPct val="0"/>
                </a:spcAft>
              </a:pPr>
              <a:t>36</a:t>
            </a:fld>
            <a:endParaRPr lang="en-US" dirty="0">
              <a:latin typeface="Calibri" pitchFamily="34" charset="0"/>
            </a:endParaRPr>
          </a:p>
        </p:txBody>
      </p:sp>
      <p:sp>
        <p:nvSpPr>
          <p:cNvPr id="68611"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en-US" dirty="0"/>
              <a:t>When an alarm is activated, most systems will send a signal to a monitoring station. If the alarm is a mistake, it is important for the user to communicate with the monitoring station to make sure that no police dispatch request is made. Keep the monitoring company phone number in a convenient, easily visible place near the phone, enter it as a contact in your cell phone, and put the phone number on a label at the keypad.  </a:t>
            </a:r>
          </a:p>
          <a:p>
            <a:pPr eaLnBrk="1" hangingPunct="1">
              <a:spcBef>
                <a:spcPct val="0"/>
              </a:spcBef>
            </a:pPr>
            <a:endParaRPr lang="en-US" dirty="0"/>
          </a:p>
          <a:p>
            <a:pPr eaLnBrk="1" hangingPunct="1">
              <a:spcBef>
                <a:spcPct val="0"/>
              </a:spcBef>
            </a:pPr>
            <a:r>
              <a:rPr lang="en-US" dirty="0"/>
              <a:t>Many alarm companies instruct their customers to wait for a phone call. Unfortunately, the alarm system often uses the same phone line to send in the alarm signal that the user would use to call the monitoring station. This is why many alarm companies will instruct users to wait for them to call after the alarm. Some companies want users to call them as soon as the line clears. It is a common complaint that the alarm company never called.  What people don’t realize is that the operator may have tried to call while the phone line was still tied up with the alarm.  The operator has satisfied their requirement and they have moved on to the next alarm.  Users are the ones who will pay the bill for a false alarm, if you don’t hear from the monitoring center in a reasonable time, contact them.</a:t>
            </a:r>
          </a:p>
          <a:p>
            <a:pPr eaLnBrk="1" hangingPunct="1">
              <a:spcBef>
                <a:spcPct val="0"/>
              </a:spcBef>
            </a:pPr>
            <a:endParaRPr lang="en-US" dirty="0"/>
          </a:p>
          <a:p>
            <a:pPr eaLnBrk="1" hangingPunct="1">
              <a:spcBef>
                <a:spcPct val="0"/>
              </a:spcBef>
            </a:pPr>
            <a:r>
              <a:rPr lang="en-US" dirty="0"/>
              <a:t>The second thing that users should do when they have an alarm is to stay put!  Do not leave the alarm site until you have spoken with the monitoring station and assured them there is no emergency.  If law enforcement response was requested, users need to wait until they have confirmation that the response was cancelled.</a:t>
            </a:r>
          </a:p>
          <a:p>
            <a:pPr eaLnBrk="1" hangingPunct="1">
              <a:spcBef>
                <a:spcPct val="0"/>
              </a:spcBef>
            </a:pPr>
            <a:endParaRPr lang="en-US" dirty="0"/>
          </a:p>
          <a:p>
            <a:pPr eaLnBrk="1" hangingPunct="1">
              <a:spcBef>
                <a:spcPct val="0"/>
              </a:spcBef>
            </a:pPr>
            <a:r>
              <a:rPr lang="en-US" dirty="0"/>
              <a:t>When the user makes contact with the monitoring station, they will need to verify that they are an authorized user. All alarm users should be prepared for this and know how to identify themselves to the alarm company.</a:t>
            </a:r>
          </a:p>
          <a:p>
            <a:pPr eaLnBrk="1" hangingPunct="1">
              <a:spcBef>
                <a:spcPct val="0"/>
              </a:spcBef>
            </a:pPr>
            <a:endParaRPr lang="en-US" dirty="0"/>
          </a:p>
          <a:p>
            <a:pPr eaLnBrk="1" hangingPunct="1">
              <a:spcBef>
                <a:spcPct val="0"/>
              </a:spcBef>
            </a:pPr>
            <a:r>
              <a:rPr lang="en-US" dirty="0"/>
              <a:t>And remember, it May Not Be Too Late When The Alarm Sounds. If the disarm code is entered fast enough, some systems will stop the alarm signal before it is sent to the monitoring station. Other systems may change the type of signal that is sent, so that the monitoring station knows there is no emergency. In any case, turning off the system as fast as possible after a mistake is a good idea.</a:t>
            </a:r>
          </a:p>
          <a:p>
            <a:pPr eaLnBrk="1" hangingPunct="1">
              <a:spcBef>
                <a:spcPct val="0"/>
              </a:spcBef>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57200" y="720725"/>
            <a:ext cx="6400800" cy="360045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dirty="0"/>
              <a:t>Tell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37</a:t>
            </a:fld>
            <a:endParaRPr lang="en-US">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9CAA3F3-E7C0-450D-9ED6-EA8C16D7B3C3}" type="slidenum">
              <a:rPr lang="en-US" smtClean="0">
                <a:latin typeface="Calibri" pitchFamily="34" charset="0"/>
              </a:rPr>
              <a:pPr eaLnBrk="1" fontAlgn="base" hangingPunct="1">
                <a:spcBef>
                  <a:spcPct val="0"/>
                </a:spcBef>
                <a:spcAft>
                  <a:spcPct val="0"/>
                </a:spcAft>
              </a:pPr>
              <a:t>38</a:t>
            </a:fld>
            <a:endParaRPr lang="en-US" dirty="0">
              <a:latin typeface="Calibri" pitchFamily="34" charset="0"/>
            </a:endParaRPr>
          </a:p>
        </p:txBody>
      </p:sp>
      <p:sp>
        <p:nvSpPr>
          <p:cNvPr id="69635"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xfrm>
            <a:off x="466725" y="4421188"/>
            <a:ext cx="6164263" cy="418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Alarm users should know what activity is permitted if the system is going to be armed and someone will be moving around inside.</a:t>
            </a:r>
          </a:p>
          <a:p>
            <a:pPr eaLnBrk="1" hangingPunct="1">
              <a:spcBef>
                <a:spcPct val="0"/>
              </a:spcBef>
            </a:pPr>
            <a:endParaRPr lang="en-US" dirty="0"/>
          </a:p>
          <a:p>
            <a:pPr eaLnBrk="1" hangingPunct="1">
              <a:spcBef>
                <a:spcPct val="0"/>
              </a:spcBef>
            </a:pPr>
            <a:r>
              <a:rPr lang="en-US" dirty="0"/>
              <a:t>Many alarm systems will allow interior motion and/or glass break sensors to be bypassed or “ignored” by the system when the alarm is turned on. The idea behind this is to allow the rest of the system to be active while the user occupies the site. Sometimes, the way that the user tells the system to turn on all or just part of the system is very similar. If the interior sensors are activated by mistake while the user is on site, this will lead to an alarm.</a:t>
            </a:r>
          </a:p>
          <a:p>
            <a:pPr eaLnBrk="1" hangingPunct="1">
              <a:spcBef>
                <a:spcPct val="0"/>
              </a:spcBef>
            </a:pPr>
            <a:endParaRPr lang="en-US" dirty="0"/>
          </a:p>
          <a:p>
            <a:pPr eaLnBrk="1" hangingPunct="1">
              <a:spcBef>
                <a:spcPct val="0"/>
              </a:spcBef>
            </a:pPr>
            <a:r>
              <a:rPr lang="en-US" dirty="0"/>
              <a:t>Some systems are designed to rely on doors to be closed to keep pets or people from entering certain rooms. If one of these doors is left unlocked or a person goes through the door by mistake, it will lead to an alarm.  This happens frequently at local stores with cash rooms.</a:t>
            </a:r>
          </a:p>
          <a:p>
            <a:pPr eaLnBrk="1" hangingPunct="1">
              <a:spcBef>
                <a:spcPct val="0"/>
              </a:spcBef>
            </a:pPr>
            <a:endParaRPr lang="en-US" dirty="0"/>
          </a:p>
          <a:p>
            <a:pPr eaLnBrk="1" hangingPunct="1">
              <a:spcBef>
                <a:spcPct val="0"/>
              </a:spcBef>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0E36534-3B53-48C1-AFE5-2137E99AF81A}" type="slidenum">
              <a:rPr lang="en-US" smtClean="0">
                <a:latin typeface="Calibri" pitchFamily="34" charset="0"/>
              </a:rPr>
              <a:pPr eaLnBrk="1" fontAlgn="base" hangingPunct="1">
                <a:spcBef>
                  <a:spcPct val="0"/>
                </a:spcBef>
                <a:spcAft>
                  <a:spcPct val="0"/>
                </a:spcAft>
              </a:pPr>
              <a:t>39</a:t>
            </a:fld>
            <a:endParaRPr lang="en-US" dirty="0">
              <a:latin typeface="Calibri" pitchFamily="34" charset="0"/>
            </a:endParaRPr>
          </a:p>
        </p:txBody>
      </p:sp>
      <p:sp>
        <p:nvSpPr>
          <p:cNvPr id="70659" name="Rectangle 2"/>
          <p:cNvSpPr>
            <a:spLocks noGrp="1" noRot="1" noChangeAspect="1" noChangeArrowheads="1" noTextEdit="1"/>
          </p:cNvSpPr>
          <p:nvPr>
            <p:ph type="sldImg"/>
          </p:nvPr>
        </p:nvSpPr>
        <p:spPr bwMode="auto">
          <a:xfrm>
            <a:off x="449263" y="69056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a:xfrm>
            <a:off x="466725" y="4421188"/>
            <a:ext cx="6164263" cy="4187825"/>
          </a:xfrm>
          <a:ln/>
        </p:spPr>
        <p:txBody>
          <a:bodyPr>
            <a:normAutofit fontScale="92500" lnSpcReduction="10000"/>
          </a:bodyPr>
          <a:lstStyle/>
          <a:p>
            <a:pPr eaLnBrk="1" fontAlgn="auto" hangingPunct="1">
              <a:spcBef>
                <a:spcPts val="0"/>
              </a:spcBef>
              <a:spcAft>
                <a:spcPts val="0"/>
              </a:spcAft>
              <a:defRPr/>
            </a:pPr>
            <a:r>
              <a:rPr lang="en-US" dirty="0"/>
              <a:t>A good way to prevent false alarms is to make frequent inspections of the system.</a:t>
            </a:r>
          </a:p>
          <a:p>
            <a:pPr eaLnBrk="1" fontAlgn="auto" hangingPunct="1">
              <a:spcBef>
                <a:spcPts val="0"/>
              </a:spcBef>
              <a:spcAft>
                <a:spcPts val="0"/>
              </a:spcAft>
              <a:defRPr/>
            </a:pPr>
            <a:r>
              <a:rPr lang="en-US" dirty="0"/>
              <a:t>Almost all security systems have a rechargeable battery that powers the system in the event of a power outage. Low batteries are the most common equipment</a:t>
            </a:r>
            <a:r>
              <a:rPr lang="en-US" b="1" dirty="0"/>
              <a:t> </a:t>
            </a:r>
            <a:r>
              <a:rPr lang="en-US" dirty="0"/>
              <a:t>reason for false alarm activations. Even a short power failure of a second or less may be long enough to cause a false alarm if the battery is not charged. </a:t>
            </a:r>
          </a:p>
          <a:p>
            <a:pPr eaLnBrk="1" fontAlgn="auto" hangingPunct="1">
              <a:spcBef>
                <a:spcPts val="0"/>
              </a:spcBef>
              <a:spcAft>
                <a:spcPts val="0"/>
              </a:spcAft>
              <a:defRPr/>
            </a:pPr>
            <a:endParaRPr lang="en-US" dirty="0"/>
          </a:p>
          <a:p>
            <a:pPr algn="just" eaLnBrk="1" fontAlgn="auto" hangingPunct="1">
              <a:spcBef>
                <a:spcPts val="0"/>
              </a:spcBef>
              <a:spcAft>
                <a:spcPts val="0"/>
              </a:spcAft>
              <a:defRPr/>
            </a:pPr>
            <a:r>
              <a:rPr lang="en-US" dirty="0"/>
              <a:t>The battery’s life depends on how often power outages occur and how many accessories the system is driving (i.e., keypads, motion detectors, smoke detectors, etc.)  Most panels will send a low battery signal to the monitoring station when the battery’s voltage lowers to a certain level. </a:t>
            </a:r>
          </a:p>
          <a:p>
            <a:pPr algn="just" eaLnBrk="1" fontAlgn="auto" hangingPunct="1">
              <a:spcBef>
                <a:spcPts val="0"/>
              </a:spcBef>
              <a:spcAft>
                <a:spcPts val="0"/>
              </a:spcAft>
              <a:defRPr/>
            </a:pPr>
            <a:endParaRPr lang="en-US" dirty="0"/>
          </a:p>
          <a:p>
            <a:pPr algn="just" eaLnBrk="1" fontAlgn="auto" hangingPunct="1">
              <a:spcBef>
                <a:spcPts val="0"/>
              </a:spcBef>
              <a:spcAft>
                <a:spcPts val="0"/>
              </a:spcAft>
              <a:defRPr/>
            </a:pPr>
            <a:r>
              <a:rPr lang="en-US" dirty="0"/>
              <a:t>For battery backup to be successful, the alarm panel transformer must be plugged into a 24-hour outlet.  The alarm system must have AC power.  NEVER unplug the transformer,  because you may forget to plug it back in.  If you know your power must be off for more than 10 hours, please call your alarm company.  They can give instructions on how to preserve the battery life.  If you have a wireless system, you may have batteries in the sensors as well that will require maintenance.</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Alarm users should test the system monthly &amp; have annual inspections by the alarm company.</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itchFamily="34" charset="0"/>
              <a:buChar char="•"/>
              <a:defRPr/>
            </a:pPr>
            <a:r>
              <a:rPr lang="en-US" dirty="0"/>
              <a:t>Always contact your alarm company before you test the system so that they won’t call the police.</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At a minimum, have your system tested by a technician annually and any time you have an unexplained false activation.</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Your system battery should be checked during the annual inspection and after any storm-related false alarm.  It should be replaced when needed.</a:t>
            </a:r>
          </a:p>
          <a:p>
            <a:pPr eaLnBrk="1" fontAlgn="auto" hangingPunct="1">
              <a:spcBef>
                <a:spcPts val="0"/>
              </a:spcBef>
              <a:spcAft>
                <a:spcPts val="0"/>
              </a:spcAft>
              <a:defRPr/>
            </a:pPr>
            <a:endParaRPr lang="en-US" dirty="0"/>
          </a:p>
          <a:p>
            <a:pPr algn="just" eaLnBrk="1" fontAlgn="auto" hangingPunct="1">
              <a:spcBef>
                <a:spcPts val="0"/>
              </a:spcBef>
              <a:spcAft>
                <a:spcPts val="0"/>
              </a:spcAft>
              <a:defRPr/>
            </a:pPr>
            <a:endParaRPr lang="en-US" dirty="0"/>
          </a:p>
          <a:p>
            <a:pPr algn="just"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E418E9C-A667-468C-87A0-812CB3D98242}" type="slidenum">
              <a:rPr lang="en-US" smtClean="0">
                <a:latin typeface="Calibri" pitchFamily="34" charset="0"/>
              </a:rPr>
              <a:pPr eaLnBrk="1" fontAlgn="base" hangingPunct="1">
                <a:spcBef>
                  <a:spcPct val="0"/>
                </a:spcBef>
                <a:spcAft>
                  <a:spcPct val="0"/>
                </a:spcAft>
              </a:pPr>
              <a:t>40</a:t>
            </a:fld>
            <a:endParaRPr lang="en-US" dirty="0">
              <a:latin typeface="Calibri" pitchFamily="34" charset="0"/>
            </a:endParaRPr>
          </a:p>
        </p:txBody>
      </p:sp>
      <p:sp>
        <p:nvSpPr>
          <p:cNvPr id="71683"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a:xfrm>
            <a:off x="233363" y="4421188"/>
            <a:ext cx="6553200" cy="4187825"/>
          </a:xfrm>
          <a:ln/>
        </p:spPr>
        <p:txBody>
          <a:bodyPr>
            <a:noAutofit/>
          </a:bodyPr>
          <a:lstStyle/>
          <a:p>
            <a:pPr eaLnBrk="1" fontAlgn="auto" hangingPunct="1">
              <a:spcBef>
                <a:spcPts val="0"/>
              </a:spcBef>
              <a:spcAft>
                <a:spcPts val="0"/>
              </a:spcAft>
              <a:defRPr/>
            </a:pPr>
            <a:r>
              <a:rPr lang="en-US" dirty="0"/>
              <a:t>The features that we will be discussing next are particularly prone to false alarms if users are not adequately trained.</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Duress, hold-up and panic alarms are designed to allow alarm users to activate the system under specific emergency situations. They generally result in a heightened response, sometimes with lights and sirens, due to a raised likelihood of a criminal event in progress. </a:t>
            </a:r>
            <a:br>
              <a:rPr lang="en-US" dirty="0"/>
            </a:br>
            <a:br>
              <a:rPr lang="en-US" dirty="0"/>
            </a:br>
            <a:r>
              <a:rPr lang="en-US" dirty="0"/>
              <a:t>It is very important that you understand that activation of these types of alarms in non-emergency or improper situations may place law enforcement officers, alarm users and the general public at increased risk.</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The use of hold-up alarms is not recommended for the general public, and businesses should consider carefully if this option is needed. Hold-up alarms should be reserved for those alarm users who are at greater risk because they have custody of large amounts of money or highly valuable goods, or for those who can otherwise demonstrate an extreme need for a hold-up alarm. </a:t>
            </a:r>
            <a:br>
              <a:rPr lang="en-US" dirty="0"/>
            </a:br>
            <a:br>
              <a:rPr lang="en-US" dirty="0"/>
            </a:br>
            <a:r>
              <a:rPr lang="en-US" dirty="0"/>
              <a:t>If a hold-up or panic option is available with your alarm system, training is a must.</a:t>
            </a:r>
          </a:p>
          <a:p>
            <a:pPr eaLnBrk="1" fontAlgn="auto" hangingPunct="1">
              <a:spcBef>
                <a:spcPts val="0"/>
              </a:spcBef>
              <a:spcAft>
                <a:spcPts val="0"/>
              </a:spcAft>
              <a:buFont typeface="Arial" pitchFamily="34" charset="0"/>
              <a:buNone/>
              <a:defRPr/>
            </a:pPr>
            <a:r>
              <a:rPr lang="en-US" dirty="0"/>
              <a:t>These systems are usually activated by inconspicuous devices, such as a foot rail, money clip, or hidden button. Effective use of hold-up alarms requires special training and frequent drills to prevent false activations. Remember, nothing gets law enforcement response faster than placing a call to 9-1-1 --so do not use these except for what they are designed—to summon help without alerting the criminal.</a:t>
            </a:r>
            <a:br>
              <a:rPr lang="en-US" dirty="0"/>
            </a:br>
            <a:br>
              <a:rPr lang="en-US" dirty="0"/>
            </a:br>
            <a:r>
              <a:rPr lang="en-US" dirty="0"/>
              <a:t>The problem with hold-up devices is that they are used improperly which causes increased risk to law enforcement and the general public. The following instances are examples of when NOT to use the hold-up:</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 When you need fire or medical assistance.</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To check to see how long it takes law enforcement officers to respond.</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When someone has shoplifted merchandise.</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To report a fight in a parking lot.</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Any other circumstances in which you are not in a life-threatening or emergency situation.</a:t>
            </a:r>
          </a:p>
          <a:p>
            <a:pPr eaLnBrk="1" fontAlgn="auto" hangingPunct="1">
              <a:spcBef>
                <a:spcPts val="0"/>
              </a:spcBef>
              <a:spcAft>
                <a:spcPts val="0"/>
              </a:spcAft>
              <a:buFontTx/>
              <a:buChar cha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5</a:t>
            </a:fld>
            <a:endParaRPr lang="en-US"/>
          </a:p>
        </p:txBody>
      </p:sp>
    </p:spTree>
    <p:extLst>
      <p:ext uri="{BB962C8B-B14F-4D97-AF65-F5344CB8AC3E}">
        <p14:creationId xmlns:p14="http://schemas.microsoft.com/office/powerpoint/2010/main" val="2645806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1DE9B9B-6F86-4FEA-B274-BAC5DDD66BC1}" type="slidenum">
              <a:rPr lang="en-US" smtClean="0">
                <a:latin typeface="Calibri" pitchFamily="34" charset="0"/>
              </a:rPr>
              <a:pPr eaLnBrk="1" fontAlgn="base" hangingPunct="1">
                <a:spcBef>
                  <a:spcPct val="0"/>
                </a:spcBef>
                <a:spcAft>
                  <a:spcPct val="0"/>
                </a:spcAft>
              </a:pPr>
              <a:t>41</a:t>
            </a:fld>
            <a:endParaRPr lang="en-US" dirty="0">
              <a:latin typeface="Calibri" pitchFamily="34" charset="0"/>
            </a:endParaRPr>
          </a:p>
        </p:txBody>
      </p:sp>
      <p:sp>
        <p:nvSpPr>
          <p:cNvPr id="72707" name="Rectangle 2"/>
          <p:cNvSpPr>
            <a:spLocks noGrp="1" noRot="1" noChangeAspect="1" noChangeArrowheads="1" noTextEdit="1"/>
          </p:cNvSpPr>
          <p:nvPr>
            <p:ph type="sldImg"/>
          </p:nvPr>
        </p:nvSpPr>
        <p:spPr bwMode="auto">
          <a:xfrm>
            <a:off x="407988" y="696913"/>
            <a:ext cx="62039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a:xfrm>
            <a:off x="466725" y="4421188"/>
            <a:ext cx="6164263" cy="4187825"/>
          </a:xfrm>
          <a:ln/>
        </p:spPr>
        <p:txBody>
          <a:bodyPr>
            <a:noAutofit/>
          </a:bodyPr>
          <a:lstStyle/>
          <a:p>
            <a:pPr eaLnBrk="1" fontAlgn="auto" hangingPunct="1">
              <a:spcBef>
                <a:spcPts val="0"/>
              </a:spcBef>
              <a:spcAft>
                <a:spcPts val="0"/>
              </a:spcAft>
              <a:defRPr/>
            </a:pPr>
            <a:r>
              <a:rPr lang="en-US" dirty="0"/>
              <a:t>The one plus duress alarm feature is designed to allow alarm users to indicate when they are forced to disarm the alarm system under duress. To use this feature, the user is instructed to add the number one to the last digit of the code when faced with dangerous situation such as an intruder.</a:t>
            </a:r>
            <a:br>
              <a:rPr lang="en-US" dirty="0"/>
            </a:br>
            <a:endParaRPr lang="en-US" dirty="0"/>
          </a:p>
          <a:p>
            <a:pPr eaLnBrk="1" fontAlgn="auto" hangingPunct="1">
              <a:spcBef>
                <a:spcPts val="0"/>
              </a:spcBef>
              <a:spcAft>
                <a:spcPts val="0"/>
              </a:spcAft>
              <a:defRPr/>
            </a:pPr>
            <a:r>
              <a:rPr lang="en-US" dirty="0"/>
              <a:t>For example: a normal code might be 1234, the one plus duress code  would be 1235</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After the one plus duress code is entered, the alarm seems to be disarmed normally (turned off) and there is no indication at the alarm site that this function has been activated. However, a silent alarm is sent to the monitoring center to indicate a duress situation. Usually, no attempt is made to verify the situation so as not to alert the criminal, and a dispatch request is made immediately.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This is an equation for false alarms for a variety of reasons which include:</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itchFamily="34" charset="0"/>
              <a:buChar char="•"/>
              <a:defRPr/>
            </a:pPr>
            <a:r>
              <a:rPr lang="en-US" dirty="0"/>
              <a:t>Users have too many codes to remember (internet, credit card PIN, alarm codes, etc), and it is too easy to confuse the regular code with the one plus duress code.</a:t>
            </a:r>
          </a:p>
          <a:p>
            <a:pPr eaLnBrk="1" fontAlgn="auto" hangingPunct="1">
              <a:spcBef>
                <a:spcPts val="0"/>
              </a:spcBef>
              <a:spcAft>
                <a:spcPts val="0"/>
              </a:spcAft>
              <a:defRPr/>
            </a:pPr>
            <a:endParaRPr lang="en-US" dirty="0"/>
          </a:p>
          <a:p>
            <a:pPr marL="171450" indent="-171450" eaLnBrk="1" fontAlgn="auto" hangingPunct="1">
              <a:spcBef>
                <a:spcPts val="0"/>
              </a:spcBef>
              <a:spcAft>
                <a:spcPts val="0"/>
              </a:spcAft>
              <a:buFont typeface="Arial" pitchFamily="34" charset="0"/>
              <a:buChar char="•"/>
              <a:defRPr/>
            </a:pPr>
            <a:r>
              <a:rPr lang="en-US" dirty="0"/>
              <a:t>The user is often unaware of the mistake until the police arrive because no indication is made at the site that the duress alarm has been activated.</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Because no attempt is usually made by the monitoring center to verify a one plus duress signal, the user does not get the opportunity to cancel a mistake.</a:t>
            </a:r>
          </a:p>
          <a:p>
            <a:pPr marL="171450" indent="-171450" eaLnBrk="1" fontAlgn="auto" hangingPunct="1">
              <a:spcBef>
                <a:spcPts val="0"/>
              </a:spcBef>
              <a:spcAft>
                <a:spcPts val="0"/>
              </a:spcAft>
              <a:buFont typeface="Arial" pitchFamily="34" charset="0"/>
              <a:buChar char="•"/>
              <a:defRPr/>
            </a:pPr>
            <a:endParaRPr lang="en-US" dirty="0"/>
          </a:p>
          <a:p>
            <a:pPr marL="171450" indent="-171450" eaLnBrk="1" fontAlgn="auto" hangingPunct="1">
              <a:spcBef>
                <a:spcPts val="0"/>
              </a:spcBef>
              <a:spcAft>
                <a:spcPts val="0"/>
              </a:spcAft>
              <a:buFont typeface="Arial" pitchFamily="34" charset="0"/>
              <a:buChar char="•"/>
              <a:defRPr/>
            </a:pPr>
            <a:r>
              <a:rPr lang="en-US" dirty="0"/>
              <a:t>Officer and user safety is threatened when public safety officers are asked to respond to a reported duress situation that is actually user error. Authorized users can be mistaken for intruders and users may confront the officers when surprised by a response.</a:t>
            </a:r>
          </a:p>
          <a:p>
            <a:pPr eaLnBrk="1" fontAlgn="auto" hangingPunct="1">
              <a:spcBef>
                <a:spcPts val="0"/>
              </a:spcBef>
              <a:spcAft>
                <a:spcPts val="0"/>
              </a:spcAft>
              <a:buFont typeface="Arial" pitchFamily="34" charset="0"/>
              <a:buNone/>
              <a:defRPr/>
            </a:pPr>
            <a:endParaRPr lang="en-US" dirty="0"/>
          </a:p>
          <a:p>
            <a:pPr marL="171450" indent="-171450" eaLnBrk="1" fontAlgn="auto" hangingPunct="1">
              <a:spcBef>
                <a:spcPts val="0"/>
              </a:spcBef>
              <a:spcAft>
                <a:spcPts val="0"/>
              </a:spcAft>
              <a:buFont typeface="Arial" pitchFamily="34" charset="0"/>
              <a:buChar char="•"/>
              <a:defRPr/>
            </a:pPr>
            <a:r>
              <a:rPr lang="en-US" dirty="0"/>
              <a:t>Repeated inquiries at national, state and local alarm association meetings failed to find a single instance when this feature had been used as intended.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7077641-846D-F452-DBE7-BF9C7ED3EA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434C57-4182-4A06-907C-62A25E9EA676}" type="slidenum">
              <a:rPr lang="en-US" altLang="en-US" sz="1200"/>
              <a:pPr/>
              <a:t>42</a:t>
            </a:fld>
            <a:endParaRPr lang="en-US" altLang="en-US" sz="1200"/>
          </a:p>
        </p:txBody>
      </p:sp>
      <p:sp>
        <p:nvSpPr>
          <p:cNvPr id="86019" name="Rectangle 2">
            <a:extLst>
              <a:ext uri="{FF2B5EF4-FFF2-40B4-BE49-F238E27FC236}">
                <a16:creationId xmlns:a16="http://schemas.microsoft.com/office/drawing/2014/main" id="{58C72BF7-A8C7-EEBF-C20D-DD9A4DBF7FBB}"/>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04099A30-5F5B-9F8F-62C7-5CFA953D66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C177250-BFAB-C40A-D0C0-5CDB3866D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E0D855-4CD2-49BC-B39B-2BE5015B3CA2}" type="slidenum">
              <a:rPr lang="en-US" altLang="en-US" sz="1200"/>
              <a:pPr/>
              <a:t>43</a:t>
            </a:fld>
            <a:endParaRPr lang="en-US" altLang="en-US" sz="1200"/>
          </a:p>
        </p:txBody>
      </p:sp>
      <p:sp>
        <p:nvSpPr>
          <p:cNvPr id="87043" name="Rectangle 2">
            <a:extLst>
              <a:ext uri="{FF2B5EF4-FFF2-40B4-BE49-F238E27FC236}">
                <a16:creationId xmlns:a16="http://schemas.microsoft.com/office/drawing/2014/main" id="{E4BF9877-79AF-DCBF-BB5B-E01918FAA735}"/>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0CF0AE87-F7B5-37A0-0D82-401761339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12D703D6-BB7A-11FA-06E1-08997214C6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25A09B7-228C-4127-91B2-E17E8EDC3EF4}" type="slidenum">
              <a:rPr lang="en-US" altLang="en-US" sz="1200"/>
              <a:pPr/>
              <a:t>44</a:t>
            </a:fld>
            <a:endParaRPr lang="en-US" altLang="en-US" sz="1200"/>
          </a:p>
        </p:txBody>
      </p:sp>
      <p:sp>
        <p:nvSpPr>
          <p:cNvPr id="88067" name="Rectangle 2">
            <a:extLst>
              <a:ext uri="{FF2B5EF4-FFF2-40B4-BE49-F238E27FC236}">
                <a16:creationId xmlns:a16="http://schemas.microsoft.com/office/drawing/2014/main" id="{7A2A977F-FC5F-19B0-2EA5-AE05A41F1D61}"/>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A1872EB0-8E00-8308-23B7-7414BED573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4F20E3FA-9FE5-34B7-2975-7AA396A6B7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B651A7-D9EE-4214-B418-FEBED2A1D7A7}" type="slidenum">
              <a:rPr lang="en-US" altLang="en-US" sz="1200"/>
              <a:pPr/>
              <a:t>45</a:t>
            </a:fld>
            <a:endParaRPr lang="en-US" altLang="en-US" sz="1200"/>
          </a:p>
        </p:txBody>
      </p:sp>
      <p:sp>
        <p:nvSpPr>
          <p:cNvPr id="89091" name="Rectangle 2">
            <a:extLst>
              <a:ext uri="{FF2B5EF4-FFF2-40B4-BE49-F238E27FC236}">
                <a16:creationId xmlns:a16="http://schemas.microsoft.com/office/drawing/2014/main" id="{545CA472-903C-7F5C-1E72-25CEF548EE4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FE77006-23AC-31F1-CC7B-72E1AF4FEF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6</a:t>
            </a:fld>
            <a:endParaRPr lang="en-US"/>
          </a:p>
        </p:txBody>
      </p:sp>
    </p:spTree>
    <p:extLst>
      <p:ext uri="{BB962C8B-B14F-4D97-AF65-F5344CB8AC3E}">
        <p14:creationId xmlns:p14="http://schemas.microsoft.com/office/powerpoint/2010/main" val="200467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https://youtu.be/sdOcyC1ueDg</a:t>
            </a:r>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7</a:t>
            </a:fld>
            <a:endParaRPr lang="en-US"/>
          </a:p>
        </p:txBody>
      </p:sp>
    </p:spTree>
    <p:extLst>
      <p:ext uri="{BB962C8B-B14F-4D97-AF65-F5344CB8AC3E}">
        <p14:creationId xmlns:p14="http://schemas.microsoft.com/office/powerpoint/2010/main" val="361651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 p</a:t>
            </a:r>
            <a:r>
              <a:rPr lang="en-US" dirty="0"/>
              <a:t>ublic safety dispatch center may call the site before dispatching.</a:t>
            </a:r>
          </a:p>
          <a:p>
            <a:endParaRPr lang="en-US" dirty="0"/>
          </a:p>
          <a:p>
            <a:r>
              <a:rPr lang="en-US" dirty="0"/>
              <a:t>If the alarm is cancelled before the responder arrives, fines </a:t>
            </a:r>
            <a:r>
              <a:rPr lang="en-US" b="1" u="sng" dirty="0">
                <a:solidFill>
                  <a:schemeClr val="tx2"/>
                </a:solidFill>
              </a:rPr>
              <a:t>may not </a:t>
            </a:r>
            <a:r>
              <a:rPr lang="en-US" dirty="0"/>
              <a:t>apply.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https://youtu.be/MgCpDy2bwqk</a:t>
            </a:r>
          </a:p>
          <a:p>
            <a:endParaRPr lang="en-US" dirty="0"/>
          </a:p>
        </p:txBody>
      </p:sp>
      <p:sp>
        <p:nvSpPr>
          <p:cNvPr id="4" name="Slide Number Placeholder 3"/>
          <p:cNvSpPr>
            <a:spLocks noGrp="1"/>
          </p:cNvSpPr>
          <p:nvPr>
            <p:ph type="sldNum" sz="quarter" idx="10"/>
          </p:nvPr>
        </p:nvSpPr>
        <p:spPr/>
        <p:txBody>
          <a:bodyPr/>
          <a:lstStyle/>
          <a:p>
            <a:fld id="{D8A3C68C-65C8-4074-A84A-7EBEB31CD4C5}" type="slidenum">
              <a:rPr lang="en-US" smtClean="0"/>
              <a:pPr/>
              <a:t>8</a:t>
            </a:fld>
            <a:endParaRPr lang="en-US"/>
          </a:p>
        </p:txBody>
      </p:sp>
    </p:spTree>
    <p:extLst>
      <p:ext uri="{BB962C8B-B14F-4D97-AF65-F5344CB8AC3E}">
        <p14:creationId xmlns:p14="http://schemas.microsoft.com/office/powerpoint/2010/main" val="326450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https://youtu.be/Fq7Hz5Q8P0g</a:t>
            </a:r>
          </a:p>
        </p:txBody>
      </p:sp>
      <p:sp>
        <p:nvSpPr>
          <p:cNvPr id="4" name="Slide Number Placeholder 3"/>
          <p:cNvSpPr>
            <a:spLocks noGrp="1"/>
          </p:cNvSpPr>
          <p:nvPr>
            <p:ph type="sldNum" sz="quarter" idx="5"/>
          </p:nvPr>
        </p:nvSpPr>
        <p:spPr/>
        <p:txBody>
          <a:bodyPr/>
          <a:lstStyle/>
          <a:p>
            <a:fld id="{D8A3C68C-65C8-4074-A84A-7EBEB31CD4C5}" type="slidenum">
              <a:rPr lang="en-US" smtClean="0"/>
              <a:pPr/>
              <a:t>9</a:t>
            </a:fld>
            <a:endParaRPr lang="en-US"/>
          </a:p>
        </p:txBody>
      </p:sp>
    </p:spTree>
    <p:extLst>
      <p:ext uri="{BB962C8B-B14F-4D97-AF65-F5344CB8AC3E}">
        <p14:creationId xmlns:p14="http://schemas.microsoft.com/office/powerpoint/2010/main" val="358803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 typeface="Arial" pitchFamily="34" charset="0"/>
              <a:buChar char="•"/>
            </a:pPr>
            <a:r>
              <a:rPr lang="en-US" dirty="0"/>
              <a:t>We have learned what a false alarm is and can now distinguish between an alarm dispatch request and a false alarm.  Now it is time to learn about various costs associated with false alarms.  </a:t>
            </a:r>
          </a:p>
          <a:p>
            <a:pPr marL="628650" lvl="1" indent="-171450">
              <a:buFont typeface="Arial" pitchFamily="34" charset="0"/>
              <a:buChar char="•"/>
            </a:pPr>
            <a:r>
              <a:rPr lang="en-US" dirty="0"/>
              <a:t>Every segment of our communities bear some cost for false alarms including the alarm industry, public safety, the alarm user and even the public at large who don’t even have an alarm system.  </a:t>
            </a:r>
          </a:p>
          <a:p>
            <a:pPr marL="628650" lvl="1" indent="-171450">
              <a:buFont typeface="Arial" pitchFamily="34" charset="0"/>
              <a:buChar char="•"/>
            </a:pPr>
            <a:r>
              <a:rPr lang="en-US" dirty="0"/>
              <a:t>We will now explore all of those costs.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8B6E-7D19-D5CB-B09D-4757167EA1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1B8333-0B50-E8F6-0864-EA44CB17B5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CAAA9-F2E5-27EB-8F14-A663365A5564}"/>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5" name="Footer Placeholder 4">
            <a:extLst>
              <a:ext uri="{FF2B5EF4-FFF2-40B4-BE49-F238E27FC236}">
                <a16:creationId xmlns:a16="http://schemas.microsoft.com/office/drawing/2014/main" id="{D3A618AF-0599-CBAB-70B7-F479CEA76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0359C-9FA9-4E5E-6B82-AFF7AB39420D}"/>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86456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0E849-4FAE-45C5-B242-1F106D7EF8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FB3C6F-58A0-96BA-0C3D-C9DA9DB060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B2894-F30D-7101-9D5B-6C0A01462D97}"/>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5" name="Footer Placeholder 4">
            <a:extLst>
              <a:ext uri="{FF2B5EF4-FFF2-40B4-BE49-F238E27FC236}">
                <a16:creationId xmlns:a16="http://schemas.microsoft.com/office/drawing/2014/main" id="{A7B9C4E9-A10F-BD56-E688-22D8E1C83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60AF4-14C8-EED4-046A-3D4890BF99B2}"/>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255959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857CDE-4E91-BAA0-EAF8-A2B7B8FB8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582DCA-F580-E36E-1FDB-AA0284DC26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CDFEC-8D4A-F524-4194-092F785B8284}"/>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5" name="Footer Placeholder 4">
            <a:extLst>
              <a:ext uri="{FF2B5EF4-FFF2-40B4-BE49-F238E27FC236}">
                <a16:creationId xmlns:a16="http://schemas.microsoft.com/office/drawing/2014/main" id="{95C260F6-E5B5-5063-B869-09EF60AC3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11CFB-11B1-F26E-99D3-4CD74E311C1F}"/>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256098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345A-BD58-3507-2CD0-7B5A2361A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B12F3-BBEE-349A-E9C7-199FEC94AA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7E61C-F354-F00B-C1B9-4FA534AD5839}"/>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5" name="Footer Placeholder 4">
            <a:extLst>
              <a:ext uri="{FF2B5EF4-FFF2-40B4-BE49-F238E27FC236}">
                <a16:creationId xmlns:a16="http://schemas.microsoft.com/office/drawing/2014/main" id="{DE6A9FD7-75F6-B0C4-643F-6550C4CD1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9B4DA-C6BC-62E4-2DC3-9342D9D916CE}"/>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341461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CB0C-59D9-3AA8-8765-12855EB4D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1DFA4B-C2A3-1F6F-7163-F81FB50F60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83CF02-5ECF-33B7-5FA1-9280DD32CFCE}"/>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5" name="Footer Placeholder 4">
            <a:extLst>
              <a:ext uri="{FF2B5EF4-FFF2-40B4-BE49-F238E27FC236}">
                <a16:creationId xmlns:a16="http://schemas.microsoft.com/office/drawing/2014/main" id="{3C8EF877-4116-5301-643F-7DCC503B1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63E83-E223-A42F-39C2-7F0A9801BDCF}"/>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344112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E326E-3895-12CC-E926-30E62DF24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60052-AEE3-09FA-4E02-6340A41D3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C57A62-2681-54B9-569D-5726BC6C05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ADA152-1563-5492-492F-AF231572C0D8}"/>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6" name="Footer Placeholder 5">
            <a:extLst>
              <a:ext uri="{FF2B5EF4-FFF2-40B4-BE49-F238E27FC236}">
                <a16:creationId xmlns:a16="http://schemas.microsoft.com/office/drawing/2014/main" id="{E2EDB16E-CC9D-2985-F8FD-F218975A49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369115-5F65-A857-CDF6-3FDDA5B09DDF}"/>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242502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D5BD1-0A53-CC2C-C8C3-26EF3AE77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88CB3A-4664-4AC9-24AC-0672DA86F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C5CBFE-8916-0DBD-D1F8-2E881D6E0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D88D5-3A08-9BA5-3D3A-D543D1B85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580B94-07BC-D140-F9F3-8EECEAEE84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F4163B-EAF0-F650-2DB7-923EB93B8403}"/>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8" name="Footer Placeholder 7">
            <a:extLst>
              <a:ext uri="{FF2B5EF4-FFF2-40B4-BE49-F238E27FC236}">
                <a16:creationId xmlns:a16="http://schemas.microsoft.com/office/drawing/2014/main" id="{6A76A70E-4665-6EAD-0FF9-94F60E6C44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4EFF75-A869-7F0C-22BA-AA4BCA774011}"/>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55954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1894A-AC55-B351-D077-5363B5591F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21B1D-8649-F87C-EF12-B56563D76A31}"/>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4" name="Footer Placeholder 3">
            <a:extLst>
              <a:ext uri="{FF2B5EF4-FFF2-40B4-BE49-F238E27FC236}">
                <a16:creationId xmlns:a16="http://schemas.microsoft.com/office/drawing/2014/main" id="{FA048A02-4A7D-1D8A-69E9-8A9EFE627D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99853-5FB4-A81F-59B8-823F0DB325E5}"/>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265139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107D8-0213-BD19-6A56-B09D4994C4CB}"/>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3" name="Footer Placeholder 2">
            <a:extLst>
              <a:ext uri="{FF2B5EF4-FFF2-40B4-BE49-F238E27FC236}">
                <a16:creationId xmlns:a16="http://schemas.microsoft.com/office/drawing/2014/main" id="{84BE4D11-7CAB-A6B0-F962-F8D12F297C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54C77A-5FAF-D7E9-7F17-1FE9E284C277}"/>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385729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308F-D7F8-FD1B-39F8-36FD4F8CA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4B4127-5C4D-C097-C5CE-572AF59DF9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05DC64-5128-724A-C794-34AE4835E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A4176-4AAB-9D56-A3D4-A07316EE81F4}"/>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6" name="Footer Placeholder 5">
            <a:extLst>
              <a:ext uri="{FF2B5EF4-FFF2-40B4-BE49-F238E27FC236}">
                <a16:creationId xmlns:a16="http://schemas.microsoft.com/office/drawing/2014/main" id="{11AD3A47-3041-57DE-1B94-D81A31CA3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130CB-67AC-8B91-1843-B2A74375B1A3}"/>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4040469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D377-871C-2DA8-E334-AF1037B1A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F7B995-ADC5-4CC9-3E5F-96742382B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1BDFE-05C7-0ACF-663C-E0B16EABC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ADDB4-2F5E-CD8B-B921-C6EDD7327D65}"/>
              </a:ext>
            </a:extLst>
          </p:cNvPr>
          <p:cNvSpPr>
            <a:spLocks noGrp="1"/>
          </p:cNvSpPr>
          <p:nvPr>
            <p:ph type="dt" sz="half" idx="10"/>
          </p:nvPr>
        </p:nvSpPr>
        <p:spPr/>
        <p:txBody>
          <a:bodyPr/>
          <a:lstStyle/>
          <a:p>
            <a:fld id="{32609B35-DB78-44F7-8F71-73D87ACE1A09}" type="datetimeFigureOut">
              <a:rPr lang="en-US" smtClean="0"/>
              <a:t>4/9/2024</a:t>
            </a:fld>
            <a:endParaRPr lang="en-US"/>
          </a:p>
        </p:txBody>
      </p:sp>
      <p:sp>
        <p:nvSpPr>
          <p:cNvPr id="6" name="Footer Placeholder 5">
            <a:extLst>
              <a:ext uri="{FF2B5EF4-FFF2-40B4-BE49-F238E27FC236}">
                <a16:creationId xmlns:a16="http://schemas.microsoft.com/office/drawing/2014/main" id="{DB6280AC-C603-4BAF-580F-B0AFF304F4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D96A9-90EF-47CF-619F-D52CB78BE33C}"/>
              </a:ext>
            </a:extLst>
          </p:cNvPr>
          <p:cNvSpPr>
            <a:spLocks noGrp="1"/>
          </p:cNvSpPr>
          <p:nvPr>
            <p:ph type="sldNum" sz="quarter" idx="12"/>
          </p:nvPr>
        </p:nvSpPr>
        <p:spPr/>
        <p:txBody>
          <a:bodyPr/>
          <a:lstStyle/>
          <a:p>
            <a:fld id="{DE41C824-88CA-45CA-B8BF-0827C398774C}" type="slidenum">
              <a:rPr lang="en-US" smtClean="0"/>
              <a:t>‹#›</a:t>
            </a:fld>
            <a:endParaRPr lang="en-US"/>
          </a:p>
        </p:txBody>
      </p:sp>
    </p:spTree>
    <p:extLst>
      <p:ext uri="{BB962C8B-B14F-4D97-AF65-F5344CB8AC3E}">
        <p14:creationId xmlns:p14="http://schemas.microsoft.com/office/powerpoint/2010/main" val="377916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94AB1F-CF33-4B21-3B2E-A3F746CEC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2AC9C0-6F15-BBE4-D2C9-5D4B292EE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483F6-17CD-0A2A-F4B2-C2481B879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609B35-DB78-44F7-8F71-73D87ACE1A09}" type="datetimeFigureOut">
              <a:rPr lang="en-US" smtClean="0"/>
              <a:t>4/9/2024</a:t>
            </a:fld>
            <a:endParaRPr lang="en-US"/>
          </a:p>
        </p:txBody>
      </p:sp>
      <p:sp>
        <p:nvSpPr>
          <p:cNvPr id="5" name="Footer Placeholder 4">
            <a:extLst>
              <a:ext uri="{FF2B5EF4-FFF2-40B4-BE49-F238E27FC236}">
                <a16:creationId xmlns:a16="http://schemas.microsoft.com/office/drawing/2014/main" id="{FFD1A2B8-5C19-1C2F-BE45-1EF595204A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1B30F8-169D-B5D3-8083-40F5B5B6D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41C824-88CA-45CA-B8BF-0827C398774C}" type="slidenum">
              <a:rPr lang="en-US" smtClean="0"/>
              <a:t>‹#›</a:t>
            </a:fld>
            <a:endParaRPr lang="en-US"/>
          </a:p>
        </p:txBody>
      </p:sp>
    </p:spTree>
    <p:extLst>
      <p:ext uri="{BB962C8B-B14F-4D97-AF65-F5344CB8AC3E}">
        <p14:creationId xmlns:p14="http://schemas.microsoft.com/office/powerpoint/2010/main" val="1417782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Ez8-N3neu-g?feature=oembed"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5PtMjlRN9Ss?feature=oembed" TargetMode="Externa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jpe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DMDln_l3PJY?feature=oembed"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_R5R1_EjdX0?feature=oembed" TargetMode="External"/><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YJLkYd87_hQ?feature=oembed" TargetMode="External"/><Relationship Id="rId5" Type="http://schemas.openxmlformats.org/officeDocument/2006/relationships/image" Target="../media/image24.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S1eLCxeMHd0?feature=oembed"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GanQO58bKLI?feature=oembed" TargetMode="External"/><Relationship Id="rId5" Type="http://schemas.openxmlformats.org/officeDocument/2006/relationships/image" Target="../media/image27.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ScwKprIYNBo?feature=oembed" TargetMode="Externa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pY0imTygoHA?feature=oembed"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0cLbw9ch9rw?feature=oembed" TargetMode="Externa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video" Target="https://www.youtube.com/embed/RLfS1ebGPoQ?feature=oembed" TargetMode="Externa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0.wmf"/><Relationship Id="rId7" Type="http://schemas.openxmlformats.org/officeDocument/2006/relationships/diagramColors" Target="../diagrams/colors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3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g"/><Relationship Id="rId4" Type="http://schemas.openxmlformats.org/officeDocument/2006/relationships/diagramLayout" Target="../diagrams/layout1.xml"/><Relationship Id="rId9"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hyperlink" Target="http://www.faraonline.org/" TargetMode="External"/><Relationship Id="rId4" Type="http://schemas.openxmlformats.org/officeDocument/2006/relationships/hyperlink" Target="mailto:bradshipp@4yoursolution.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sdOcyC1ueDg?feature=oembed"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MgCpDy2bwqk?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MgCpDy2bwqk?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891FF1C8-E481-0A81-1BC8-DE36E9ABD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03" y="1264594"/>
            <a:ext cx="9613397" cy="1922678"/>
          </a:xfrm>
          <a:prstGeom prst="rect">
            <a:avLst/>
          </a:prstGeom>
        </p:spPr>
      </p:pic>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758F0-388C-0E0E-87B7-92486EF42AAD}"/>
              </a:ext>
            </a:extLst>
          </p:cNvPr>
          <p:cNvSpPr>
            <a:spLocks noGrp="1"/>
          </p:cNvSpPr>
          <p:nvPr>
            <p:ph type="ctrTitle"/>
          </p:nvPr>
        </p:nvSpPr>
        <p:spPr>
          <a:xfrm>
            <a:off x="1289304" y="3429000"/>
            <a:ext cx="8921672" cy="1713305"/>
          </a:xfrm>
        </p:spPr>
        <p:txBody>
          <a:bodyPr anchor="b">
            <a:normAutofit/>
          </a:bodyPr>
          <a:lstStyle/>
          <a:p>
            <a:pPr algn="l"/>
            <a:r>
              <a:rPr lang="en-US" sz="5600"/>
              <a:t>Alarm User Awareness Class</a:t>
            </a:r>
          </a:p>
        </p:txBody>
      </p:sp>
    </p:spTree>
    <p:extLst>
      <p:ext uri="{BB962C8B-B14F-4D97-AF65-F5344CB8AC3E}">
        <p14:creationId xmlns:p14="http://schemas.microsoft.com/office/powerpoint/2010/main" val="313079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6" name="Rectangle 32775">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0" name="Title 1"/>
          <p:cNvSpPr>
            <a:spLocks noGrp="1"/>
          </p:cNvSpPr>
          <p:nvPr>
            <p:ph type="title"/>
          </p:nvPr>
        </p:nvSpPr>
        <p:spPr>
          <a:xfrm>
            <a:off x="630936" y="549680"/>
            <a:ext cx="3895359" cy="1846615"/>
          </a:xfrm>
        </p:spPr>
        <p:txBody>
          <a:bodyPr anchor="b">
            <a:normAutofit/>
          </a:bodyPr>
          <a:lstStyle/>
          <a:p>
            <a:r>
              <a:rPr lang="en-US" sz="4200" dirty="0">
                <a:solidFill>
                  <a:srgbClr val="C00000"/>
                </a:solidFill>
              </a:rPr>
              <a:t>False Alarms Impact Everyone</a:t>
            </a:r>
          </a:p>
        </p:txBody>
      </p:sp>
      <p:sp>
        <p:nvSpPr>
          <p:cNvPr id="32778"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1" name="Content Placeholder 2"/>
          <p:cNvSpPr>
            <a:spLocks noGrp="1"/>
          </p:cNvSpPr>
          <p:nvPr>
            <p:ph idx="1"/>
          </p:nvPr>
        </p:nvSpPr>
        <p:spPr>
          <a:xfrm>
            <a:off x="630936" y="2807167"/>
            <a:ext cx="3895522" cy="3386399"/>
          </a:xfrm>
        </p:spPr>
        <p:txBody>
          <a:bodyPr>
            <a:normAutofit lnSpcReduction="10000"/>
          </a:bodyPr>
          <a:lstStyle/>
          <a:p>
            <a:r>
              <a:rPr lang="en-US" sz="4400" dirty="0"/>
              <a:t>Alarm industry</a:t>
            </a:r>
          </a:p>
          <a:p>
            <a:r>
              <a:rPr lang="en-US" sz="4400" dirty="0"/>
              <a:t>Public safety</a:t>
            </a:r>
          </a:p>
          <a:p>
            <a:r>
              <a:rPr lang="en-US" sz="4400" dirty="0"/>
              <a:t>Alarm users</a:t>
            </a:r>
          </a:p>
          <a:p>
            <a:r>
              <a:rPr lang="en-US" sz="4400" dirty="0"/>
              <a:t>Public at large</a:t>
            </a:r>
          </a:p>
        </p:txBody>
      </p:sp>
      <p:pic>
        <p:nvPicPr>
          <p:cNvPr id="1028" name="Picture 4" descr="http://www.tritonaccess.co.uk/sitebuildercontent/sitebuilderpictures/Installer.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38878" y="164592"/>
            <a:ext cx="2607308" cy="34564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Brad\Documents\FARA\Training &amp; Certification\Online Training\False Alarm Reduction 101\Images\alarm user 2.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84832" y="164592"/>
            <a:ext cx="3511727" cy="26425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3.gstatic.com/images?q=tbn:w1PjbY6p5P5LaM:http://www.caicca.ca/images/crowd1.gif&amp;t=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92624" y="3823102"/>
            <a:ext cx="3099816" cy="23428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escommunications.net/images/fire-police.gif"/>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29792" y="2971759"/>
            <a:ext cx="3221807" cy="322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4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3" name="Rectangle 3994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p:cNvSpPr>
            <a:spLocks noGrp="1"/>
          </p:cNvSpPr>
          <p:nvPr>
            <p:ph type="title"/>
          </p:nvPr>
        </p:nvSpPr>
        <p:spPr>
          <a:xfrm>
            <a:off x="630936" y="639520"/>
            <a:ext cx="3429000" cy="1719072"/>
          </a:xfrm>
        </p:spPr>
        <p:txBody>
          <a:bodyPr anchor="b">
            <a:normAutofit/>
          </a:bodyPr>
          <a:lstStyle/>
          <a:p>
            <a:r>
              <a:rPr lang="en-US" sz="4400" dirty="0">
                <a:solidFill>
                  <a:srgbClr val="FF0000"/>
                </a:solidFill>
              </a:rPr>
              <a:t>False Alarm Impacts</a:t>
            </a:r>
            <a:endParaRPr lang="en-US" sz="4200" dirty="0">
              <a:solidFill>
                <a:srgbClr val="000099"/>
              </a:solidFill>
            </a:endParaRPr>
          </a:p>
        </p:txBody>
      </p:sp>
      <p:sp>
        <p:nvSpPr>
          <p:cNvPr id="3994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Content Placeholder 2"/>
          <p:cNvSpPr>
            <a:spLocks noGrp="1"/>
          </p:cNvSpPr>
          <p:nvPr>
            <p:ph idx="1"/>
          </p:nvPr>
        </p:nvSpPr>
        <p:spPr>
          <a:xfrm>
            <a:off x="630936" y="2807208"/>
            <a:ext cx="3429000" cy="3410712"/>
          </a:xfrm>
        </p:spPr>
        <p:txBody>
          <a:bodyPr anchor="t">
            <a:normAutofit/>
          </a:bodyPr>
          <a:lstStyle/>
          <a:p>
            <a:r>
              <a:rPr lang="en-US" sz="3600" dirty="0"/>
              <a:t>Public Safety Availability</a:t>
            </a:r>
          </a:p>
          <a:p>
            <a:r>
              <a:rPr lang="en-US" sz="3600" dirty="0"/>
              <a:t>Financial Support </a:t>
            </a:r>
          </a:p>
        </p:txBody>
      </p:sp>
      <p:pic>
        <p:nvPicPr>
          <p:cNvPr id="2" name="Online Media 1" title="Public Safety Availability">
            <a:hlinkClick r:id="" action="ppaction://media"/>
            <a:extLst>
              <a:ext uri="{FF2B5EF4-FFF2-40B4-BE49-F238E27FC236}">
                <a16:creationId xmlns:a16="http://schemas.microsoft.com/office/drawing/2014/main" id="{1CEEBB83-56C3-6A75-42CB-A1C5320F8615}"/>
              </a:ext>
            </a:extLst>
          </p:cNvPr>
          <p:cNvPicPr>
            <a:picLocks noRot="1" noChangeAspect="1"/>
          </p:cNvPicPr>
          <p:nvPr>
            <a:videoFile r:link="rId1"/>
          </p:nvPr>
        </p:nvPicPr>
        <p:blipFill>
          <a:blip r:embed="rId4"/>
          <a:stretch>
            <a:fillRect/>
          </a:stretch>
        </p:blipFill>
        <p:spPr>
          <a:xfrm>
            <a:off x="4654296" y="840105"/>
            <a:ext cx="6903720" cy="5177789"/>
          </a:xfrm>
          <a:prstGeom prst="rect">
            <a:avLst/>
          </a:prstGeom>
        </p:spPr>
      </p:pic>
    </p:spTree>
    <p:extLst>
      <p:ext uri="{BB962C8B-B14F-4D97-AF65-F5344CB8AC3E}">
        <p14:creationId xmlns:p14="http://schemas.microsoft.com/office/powerpoint/2010/main" val="22957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7" name="Rectangle 3584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Title 1"/>
          <p:cNvSpPr>
            <a:spLocks noGrp="1"/>
          </p:cNvSpPr>
          <p:nvPr>
            <p:ph type="title"/>
          </p:nvPr>
        </p:nvSpPr>
        <p:spPr>
          <a:xfrm>
            <a:off x="630936" y="639520"/>
            <a:ext cx="3429000" cy="1719072"/>
          </a:xfrm>
        </p:spPr>
        <p:txBody>
          <a:bodyPr anchor="b">
            <a:normAutofit/>
          </a:bodyPr>
          <a:lstStyle/>
          <a:p>
            <a:r>
              <a:rPr lang="en-US" sz="4600" dirty="0">
                <a:solidFill>
                  <a:srgbClr val="FF0000"/>
                </a:solidFill>
              </a:rPr>
              <a:t>False Alarm Impacts</a:t>
            </a:r>
          </a:p>
        </p:txBody>
      </p:sp>
      <p:sp>
        <p:nvSpPr>
          <p:cNvPr id="3584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Content Placeholder 2"/>
          <p:cNvSpPr>
            <a:spLocks noGrp="1"/>
          </p:cNvSpPr>
          <p:nvPr>
            <p:ph idx="1"/>
          </p:nvPr>
        </p:nvSpPr>
        <p:spPr>
          <a:xfrm>
            <a:off x="630936" y="2807208"/>
            <a:ext cx="3429000" cy="3410712"/>
          </a:xfrm>
        </p:spPr>
        <p:txBody>
          <a:bodyPr anchor="t">
            <a:normAutofit/>
          </a:bodyPr>
          <a:lstStyle/>
          <a:p>
            <a:r>
              <a:rPr lang="en-US" sz="4000" dirty="0"/>
              <a:t>Causes delays response to Actual Emergencies</a:t>
            </a:r>
          </a:p>
          <a:p>
            <a:pPr>
              <a:buFont typeface="Arial" charset="0"/>
              <a:buNone/>
            </a:pPr>
            <a:endParaRPr lang="en-US" sz="4000" dirty="0"/>
          </a:p>
        </p:txBody>
      </p:sp>
      <p:pic>
        <p:nvPicPr>
          <p:cNvPr id="2" name="Online Media 1" title="Delays response to Actual Crimes &amp; Fires">
            <a:hlinkClick r:id="" action="ppaction://media"/>
            <a:extLst>
              <a:ext uri="{FF2B5EF4-FFF2-40B4-BE49-F238E27FC236}">
                <a16:creationId xmlns:a16="http://schemas.microsoft.com/office/drawing/2014/main" id="{184F09D9-0643-28EF-24E4-A037FAFBAA58}"/>
              </a:ext>
            </a:extLst>
          </p:cNvPr>
          <p:cNvPicPr>
            <a:picLocks noRot="1" noChangeAspect="1"/>
          </p:cNvPicPr>
          <p:nvPr>
            <a:videoFile r:link="rId1"/>
          </p:nvPr>
        </p:nvPicPr>
        <p:blipFill>
          <a:blip r:embed="rId4"/>
          <a:stretch>
            <a:fillRect/>
          </a:stretch>
        </p:blipFill>
        <p:spPr>
          <a:xfrm>
            <a:off x="4654296" y="840105"/>
            <a:ext cx="6903720" cy="5177789"/>
          </a:xfrm>
          <a:prstGeom prst="rect">
            <a:avLst/>
          </a:prstGeom>
        </p:spPr>
      </p:pic>
    </p:spTree>
    <p:extLst>
      <p:ext uri="{BB962C8B-B14F-4D97-AF65-F5344CB8AC3E}">
        <p14:creationId xmlns:p14="http://schemas.microsoft.com/office/powerpoint/2010/main" val="3129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95B1FC96-0749-41C9-BAED-E089E771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Title 1"/>
          <p:cNvSpPr>
            <a:spLocks noGrp="1"/>
          </p:cNvSpPr>
          <p:nvPr>
            <p:ph type="title"/>
          </p:nvPr>
        </p:nvSpPr>
        <p:spPr>
          <a:xfrm>
            <a:off x="630936" y="4562856"/>
            <a:ext cx="3419856" cy="1600200"/>
          </a:xfrm>
        </p:spPr>
        <p:txBody>
          <a:bodyPr anchor="ctr">
            <a:normAutofit/>
          </a:bodyPr>
          <a:lstStyle/>
          <a:p>
            <a:r>
              <a:rPr lang="en-US" b="1"/>
              <a:t>Impacts of False Alarms</a:t>
            </a:r>
          </a:p>
        </p:txBody>
      </p:sp>
      <p:pic>
        <p:nvPicPr>
          <p:cNvPr id="1026" name="Picture 2" descr="http://media.katu.com/images/patrol_car_crash405.jpg"/>
          <p:cNvPicPr>
            <a:picLocks noChangeAspect="1" noChangeArrowheads="1"/>
          </p:cNvPicPr>
          <p:nvPr/>
        </p:nvPicPr>
        <p:blipFill rotWithShape="1">
          <a:blip r:embed="rId3">
            <a:extLst>
              <a:ext uri="{28A0092B-C50C-407E-A947-70E740481C1C}">
                <a14:useLocalDpi xmlns:a14="http://schemas.microsoft.com/office/drawing/2010/main"/>
              </a:ext>
            </a:extLst>
          </a:blip>
          <a:srcRect t="8218"/>
          <a:stretch/>
        </p:blipFill>
        <p:spPr bwMode="auto">
          <a:xfrm>
            <a:off x="5" y="10"/>
            <a:ext cx="6095995"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a:noFill/>
          <a:extLst>
            <a:ext uri="{909E8E84-426E-40DD-AFC4-6F175D3DCCD1}">
              <a14:hiddenFill xmlns:a14="http://schemas.microsoft.com/office/drawing/2010/main">
                <a:solidFill>
                  <a:srgbClr val="FFFFFF"/>
                </a:solidFill>
              </a14:hiddenFill>
            </a:ext>
          </a:extLst>
        </p:spPr>
      </p:pic>
      <p:pic>
        <p:nvPicPr>
          <p:cNvPr id="1027" name="Picture 3" descr="C:\Users\Brad\Pictures\Photos\Fire\FireTruckCollision-0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026" r="-2" b="-2"/>
          <a:stretch/>
        </p:blipFill>
        <p:spPr bwMode="auto">
          <a:xfrm>
            <a:off x="6019800" y="10"/>
            <a:ext cx="6172195"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a:noFill/>
          <a:extLst>
            <a:ext uri="{909E8E84-426E-40DD-AFC4-6F175D3DCCD1}">
              <a14:hiddenFill xmlns:a14="http://schemas.microsoft.com/office/drawing/2010/main">
                <a:solidFill>
                  <a:srgbClr val="FFFFFF"/>
                </a:solidFill>
              </a14:hiddenFill>
            </a:ext>
          </a:extLst>
        </p:spPr>
      </p:pic>
      <p:sp>
        <p:nvSpPr>
          <p:cNvPr id="9226" name="sketch line">
            <a:extLst>
              <a:ext uri="{FF2B5EF4-FFF2-40B4-BE49-F238E27FC236}">
                <a16:creationId xmlns:a16="http://schemas.microsoft.com/office/drawing/2014/main" id="{63C1A86C-B1A8-4AEC-B001-595C91716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89020" y="540453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BD877D79-B141-6679-E6E1-0E87691C2BFC}"/>
              </a:ext>
            </a:extLst>
          </p:cNvPr>
          <p:cNvSpPr>
            <a:spLocks noGrp="1"/>
          </p:cNvSpPr>
          <p:nvPr>
            <p:ph idx="1"/>
          </p:nvPr>
        </p:nvSpPr>
        <p:spPr>
          <a:xfrm>
            <a:off x="4654294" y="4562856"/>
            <a:ext cx="6903721" cy="1600200"/>
          </a:xfrm>
        </p:spPr>
        <p:txBody>
          <a:bodyPr anchor="ctr">
            <a:normAutofit/>
          </a:bodyPr>
          <a:lstStyle/>
          <a:p>
            <a:r>
              <a:rPr lang="en-US" sz="2200" dirty="0"/>
              <a:t>Endangers responding authorities and everyone in the community</a:t>
            </a:r>
          </a:p>
        </p:txBody>
      </p:sp>
      <p:sp>
        <p:nvSpPr>
          <p:cNvPr id="5" name="Slide Number Placeholder 4">
            <a:extLst>
              <a:ext uri="{FF2B5EF4-FFF2-40B4-BE49-F238E27FC236}">
                <a16:creationId xmlns:a16="http://schemas.microsoft.com/office/drawing/2014/main" id="{2575C93D-660E-77F9-58E3-777F726129AD}"/>
              </a:ext>
            </a:extLst>
          </p:cNvPr>
          <p:cNvSpPr>
            <a:spLocks noGrp="1"/>
          </p:cNvSpPr>
          <p:nvPr>
            <p:ph type="sldNum" sz="quarter" idx="12"/>
          </p:nvPr>
        </p:nvSpPr>
        <p:spPr>
          <a:xfrm>
            <a:off x="8610600" y="6356350"/>
            <a:ext cx="2743200" cy="365125"/>
          </a:xfrm>
        </p:spPr>
        <p:txBody>
          <a:bodyPr>
            <a:normAutofit/>
          </a:bodyPr>
          <a:lstStyle/>
          <a:p>
            <a:pPr>
              <a:spcAft>
                <a:spcPts val="600"/>
              </a:spcAft>
            </a:pPr>
            <a:fld id="{A5D3B997-F503-48FB-A8DF-43BFE5A9E602}" type="slidenum">
              <a:rPr lang="en-US" smtClean="0"/>
              <a:pPr>
                <a:spcAft>
                  <a:spcPts val="600"/>
                </a:spcAft>
              </a:pPr>
              <a:t>13</a:t>
            </a:fld>
            <a:endParaRPr lang="en-US"/>
          </a:p>
        </p:txBody>
      </p:sp>
    </p:spTree>
    <p:extLst>
      <p:ext uri="{BB962C8B-B14F-4D97-AF65-F5344CB8AC3E}">
        <p14:creationId xmlns:p14="http://schemas.microsoft.com/office/powerpoint/2010/main" val="39611244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800" decel="100000"/>
                                        <p:tgtEl>
                                          <p:spTgt spid="9219"/>
                                        </p:tgtEl>
                                      </p:cBhvr>
                                    </p:animEffect>
                                    <p:anim calcmode="lin" valueType="num">
                                      <p:cBhvr>
                                        <p:cTn id="8" dur="800" decel="100000" fill="hold"/>
                                        <p:tgtEl>
                                          <p:spTgt spid="9219"/>
                                        </p:tgtEl>
                                        <p:attrNameLst>
                                          <p:attrName>style.rotation</p:attrName>
                                        </p:attrNameLst>
                                      </p:cBhvr>
                                      <p:tavLst>
                                        <p:tav tm="0">
                                          <p:val>
                                            <p:fltVal val="-90"/>
                                          </p:val>
                                        </p:tav>
                                        <p:tav tm="100000">
                                          <p:val>
                                            <p:fltVal val="0"/>
                                          </p:val>
                                        </p:tav>
                                      </p:tavLst>
                                    </p:anim>
                                    <p:anim calcmode="lin" valueType="num">
                                      <p:cBhvr>
                                        <p:cTn id="9" dur="800" decel="100000" fill="hold"/>
                                        <p:tgtEl>
                                          <p:spTgt spid="9219"/>
                                        </p:tgtEl>
                                        <p:attrNameLst>
                                          <p:attrName>ppt_x</p:attrName>
                                        </p:attrNameLst>
                                      </p:cBhvr>
                                      <p:tavLst>
                                        <p:tav tm="0">
                                          <p:val>
                                            <p:strVal val="#ppt_x+0.4"/>
                                          </p:val>
                                        </p:tav>
                                        <p:tav tm="100000">
                                          <p:val>
                                            <p:strVal val="#ppt_x-0.05"/>
                                          </p:val>
                                        </p:tav>
                                      </p:tavLst>
                                    </p:anim>
                                    <p:anim calcmode="lin" valueType="num">
                                      <p:cBhvr>
                                        <p:cTn id="10" dur="800" decel="100000" fill="hold"/>
                                        <p:tgtEl>
                                          <p:spTgt spid="92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2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2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3" name="Rectangle 29702">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9705" name="Group 29704">
            <a:extLst>
              <a:ext uri="{FF2B5EF4-FFF2-40B4-BE49-F238E27FC236}">
                <a16:creationId xmlns:a16="http://schemas.microsoft.com/office/drawing/2014/main" id="{D8C3AFD7-4CCE-484E-84C6-80FB3E3E2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29706" name="Rectangle 29705">
              <a:extLst>
                <a:ext uri="{FF2B5EF4-FFF2-40B4-BE49-F238E27FC236}">
                  <a16:creationId xmlns:a16="http://schemas.microsoft.com/office/drawing/2014/main" id="{490C807E-560D-4B1E-8911-1B0B4631F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07" name="Rectangle 29706">
              <a:extLst>
                <a:ext uri="{FF2B5EF4-FFF2-40B4-BE49-F238E27FC236}">
                  <a16:creationId xmlns:a16="http://schemas.microsoft.com/office/drawing/2014/main" id="{3CCC1DF5-83E7-46A1-8737-18B5AA0F1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709" name="Freeform: Shape 29708">
            <a:extLst>
              <a:ext uri="{FF2B5EF4-FFF2-40B4-BE49-F238E27FC236}">
                <a16:creationId xmlns:a16="http://schemas.microsoft.com/office/drawing/2014/main" id="{02114E49-C077-4083-B5C1-6A6E70F4D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9711" name="Rectangle 29710">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117348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698" name="Title 1"/>
          <p:cNvSpPr>
            <a:spLocks noGrp="1"/>
          </p:cNvSpPr>
          <p:nvPr>
            <p:ph type="title"/>
          </p:nvPr>
        </p:nvSpPr>
        <p:spPr>
          <a:xfrm>
            <a:off x="685801" y="1676400"/>
            <a:ext cx="4953000" cy="1216153"/>
          </a:xfrm>
        </p:spPr>
        <p:txBody>
          <a:bodyPr anchor="t">
            <a:normAutofit/>
          </a:bodyPr>
          <a:lstStyle/>
          <a:p>
            <a:pPr eaLnBrk="1" hangingPunct="1"/>
            <a:r>
              <a:rPr lang="en-US" sz="4000" b="1"/>
              <a:t>Another False Alarm</a:t>
            </a:r>
          </a:p>
        </p:txBody>
      </p:sp>
      <p:pic>
        <p:nvPicPr>
          <p:cNvPr id="3074" name="Picture 2" descr="C:\Users\Brad\Pictures\FalseAlarm Prevention\See-no-evil-hear-no-evil-speak-no-evi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4" b="5645"/>
          <a:stretch/>
        </p:blipFill>
        <p:spPr bwMode="auto">
          <a:xfrm>
            <a:off x="6096000" y="1676400"/>
            <a:ext cx="4953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63FD28A-F9E9-EADC-6ABC-0DF15C22794B}"/>
              </a:ext>
            </a:extLst>
          </p:cNvPr>
          <p:cNvSpPr>
            <a:spLocks noGrp="1"/>
          </p:cNvSpPr>
          <p:nvPr>
            <p:ph type="sldNum" sz="quarter" idx="12"/>
          </p:nvPr>
        </p:nvSpPr>
        <p:spPr>
          <a:xfrm>
            <a:off x="11049000" y="6400800"/>
            <a:ext cx="685800" cy="457200"/>
          </a:xfrm>
        </p:spPr>
        <p:txBody>
          <a:bodyPr anchor="ctr">
            <a:normAutofit/>
          </a:bodyPr>
          <a:lstStyle/>
          <a:p>
            <a:pPr>
              <a:spcAft>
                <a:spcPts val="600"/>
              </a:spcAft>
            </a:pPr>
            <a:fld id="{A5D3B997-F503-48FB-A8DF-43BFE5A9E602}" type="slidenum">
              <a:rPr lang="en-US" sz="1000">
                <a:solidFill>
                  <a:srgbClr val="000000">
                    <a:alpha val="70000"/>
                  </a:srgbClr>
                </a:solidFill>
              </a:rPr>
              <a:pPr>
                <a:spcAft>
                  <a:spcPts val="600"/>
                </a:spcAft>
              </a:pPr>
              <a:t>14</a:t>
            </a:fld>
            <a:endParaRPr lang="en-US" sz="1000">
              <a:solidFill>
                <a:srgbClr val="000000">
                  <a:alpha val="70000"/>
                </a:srgb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7702930"/>
              </p:ext>
            </p:extLst>
          </p:nvPr>
        </p:nvGraphicFramePr>
        <p:xfrm>
          <a:off x="685801" y="3012832"/>
          <a:ext cx="4953000" cy="2168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14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7" name="Rectangle 35846">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5849" name="Group 35848">
            <a:extLst>
              <a:ext uri="{FF2B5EF4-FFF2-40B4-BE49-F238E27FC236}">
                <a16:creationId xmlns:a16="http://schemas.microsoft.com/office/drawing/2014/main" id="{D8C3AFD7-4CCE-484E-84C6-80FB3E3E2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35850" name="Rectangle 35849">
              <a:extLst>
                <a:ext uri="{FF2B5EF4-FFF2-40B4-BE49-F238E27FC236}">
                  <a16:creationId xmlns:a16="http://schemas.microsoft.com/office/drawing/2014/main" id="{490C807E-560D-4B1E-8911-1B0B4631F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51" name="Rectangle 35850">
              <a:extLst>
                <a:ext uri="{FF2B5EF4-FFF2-40B4-BE49-F238E27FC236}">
                  <a16:creationId xmlns:a16="http://schemas.microsoft.com/office/drawing/2014/main" id="{3CCC1DF5-83E7-46A1-8737-18B5AA0F1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5853" name="Freeform: Shape 35852">
            <a:extLst>
              <a:ext uri="{FF2B5EF4-FFF2-40B4-BE49-F238E27FC236}">
                <a16:creationId xmlns:a16="http://schemas.microsoft.com/office/drawing/2014/main" id="{02114E49-C077-4083-B5C1-6A6E70F4D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5855" name="Rectangle 35854">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117348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841" name="Title 1"/>
          <p:cNvSpPr>
            <a:spLocks noGrp="1"/>
          </p:cNvSpPr>
          <p:nvPr>
            <p:ph type="title"/>
          </p:nvPr>
        </p:nvSpPr>
        <p:spPr>
          <a:xfrm>
            <a:off x="685801" y="1676400"/>
            <a:ext cx="4313902" cy="1216153"/>
          </a:xfrm>
        </p:spPr>
        <p:txBody>
          <a:bodyPr anchor="t">
            <a:normAutofit/>
          </a:bodyPr>
          <a:lstStyle/>
          <a:p>
            <a:r>
              <a:rPr lang="en-US" sz="4000" dirty="0">
                <a:solidFill>
                  <a:srgbClr val="FF0000"/>
                </a:solidFill>
              </a:rPr>
              <a:t>False Alarm Impacts</a:t>
            </a:r>
            <a:endParaRPr lang="en-US" sz="4000" b="1" dirty="0"/>
          </a:p>
        </p:txBody>
      </p:sp>
      <p:sp>
        <p:nvSpPr>
          <p:cNvPr id="35842" name="Content Placeholder 2"/>
          <p:cNvSpPr>
            <a:spLocks noGrp="1"/>
          </p:cNvSpPr>
          <p:nvPr>
            <p:ph idx="1"/>
          </p:nvPr>
        </p:nvSpPr>
        <p:spPr>
          <a:xfrm>
            <a:off x="685801" y="3429000"/>
            <a:ext cx="4953000" cy="1752599"/>
          </a:xfrm>
        </p:spPr>
        <p:txBody>
          <a:bodyPr>
            <a:normAutofit/>
          </a:bodyPr>
          <a:lstStyle/>
          <a:p>
            <a:r>
              <a:rPr lang="en-US" sz="4400" dirty="0">
                <a:solidFill>
                  <a:schemeClr val="tx1">
                    <a:alpha val="55000"/>
                  </a:schemeClr>
                </a:solidFill>
              </a:rPr>
              <a:t>Cost Billions of Dollars</a:t>
            </a:r>
          </a:p>
          <a:p>
            <a:pPr>
              <a:buFont typeface="Arial" charset="0"/>
              <a:buNone/>
            </a:pPr>
            <a:endParaRPr lang="en-US" sz="4400" dirty="0">
              <a:solidFill>
                <a:schemeClr val="tx1">
                  <a:alpha val="55000"/>
                </a:schemeClr>
              </a:solidFill>
            </a:endParaRPr>
          </a:p>
        </p:txBody>
      </p:sp>
      <p:pic>
        <p:nvPicPr>
          <p:cNvPr id="2" name="Online Media 1" title="Billions of Dollars">
            <a:hlinkClick r:id="" action="ppaction://media"/>
            <a:extLst>
              <a:ext uri="{FF2B5EF4-FFF2-40B4-BE49-F238E27FC236}">
                <a16:creationId xmlns:a16="http://schemas.microsoft.com/office/drawing/2014/main" id="{475A5F73-2DB1-AEE6-879F-2EFB58B4BA30}"/>
              </a:ext>
            </a:extLst>
          </p:cNvPr>
          <p:cNvPicPr>
            <a:picLocks noRot="1" noChangeAspect="1"/>
          </p:cNvPicPr>
          <p:nvPr>
            <a:videoFile r:link="rId1"/>
          </p:nvPr>
        </p:nvPicPr>
        <p:blipFill>
          <a:blip r:embed="rId4"/>
          <a:stretch>
            <a:fillRect/>
          </a:stretch>
        </p:blipFill>
        <p:spPr>
          <a:xfrm>
            <a:off x="5427406" y="1070180"/>
            <a:ext cx="6124269" cy="4593201"/>
          </a:xfrm>
          <a:prstGeom prst="rect">
            <a:avLst/>
          </a:prstGeom>
        </p:spPr>
      </p:pic>
    </p:spTree>
    <p:extLst>
      <p:ext uri="{BB962C8B-B14F-4D97-AF65-F5344CB8AC3E}">
        <p14:creationId xmlns:p14="http://schemas.microsoft.com/office/powerpoint/2010/main" val="363647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7" name="Rectangle 3584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9" name="Rectangle 35848">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851" name="Picture 3585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5853" name="Rectangle 3585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55" name="Rectangle 3585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5841" name="Title 1"/>
          <p:cNvSpPr>
            <a:spLocks noGrp="1"/>
          </p:cNvSpPr>
          <p:nvPr>
            <p:ph type="title"/>
          </p:nvPr>
        </p:nvSpPr>
        <p:spPr>
          <a:xfrm>
            <a:off x="7388942" y="905011"/>
            <a:ext cx="3797402" cy="1889135"/>
          </a:xfrm>
        </p:spPr>
        <p:txBody>
          <a:bodyPr anchor="b">
            <a:normAutofit/>
          </a:bodyPr>
          <a:lstStyle/>
          <a:p>
            <a:r>
              <a:rPr lang="en-US" sz="4800" dirty="0">
                <a:solidFill>
                  <a:srgbClr val="FF0000"/>
                </a:solidFill>
              </a:rPr>
              <a:t>False Alarm Impacts</a:t>
            </a:r>
          </a:p>
        </p:txBody>
      </p:sp>
      <p:pic>
        <p:nvPicPr>
          <p:cNvPr id="2" name="Online Media 1" title="Complacency Fire alarm">
            <a:hlinkClick r:id="" action="ppaction://media"/>
            <a:extLst>
              <a:ext uri="{FF2B5EF4-FFF2-40B4-BE49-F238E27FC236}">
                <a16:creationId xmlns:a16="http://schemas.microsoft.com/office/drawing/2014/main" id="{40329D41-43D4-B029-4222-8C4F934BEEE4}"/>
              </a:ext>
            </a:extLst>
          </p:cNvPr>
          <p:cNvPicPr>
            <a:picLocks noRot="1" noChangeAspect="1"/>
          </p:cNvPicPr>
          <p:nvPr>
            <a:videoFile r:link="rId1"/>
          </p:nvPr>
        </p:nvPicPr>
        <p:blipFill>
          <a:blip r:embed="rId5"/>
          <a:stretch>
            <a:fillRect/>
          </a:stretch>
        </p:blipFill>
        <p:spPr>
          <a:xfrm>
            <a:off x="673914" y="1026936"/>
            <a:ext cx="6405504" cy="4804127"/>
          </a:xfrm>
          <a:prstGeom prst="rect">
            <a:avLst/>
          </a:prstGeom>
        </p:spPr>
      </p:pic>
      <p:sp>
        <p:nvSpPr>
          <p:cNvPr id="35842" name="Content Placeholder 2"/>
          <p:cNvSpPr>
            <a:spLocks noGrp="1"/>
          </p:cNvSpPr>
          <p:nvPr>
            <p:ph idx="1"/>
          </p:nvPr>
        </p:nvSpPr>
        <p:spPr>
          <a:xfrm>
            <a:off x="7388940" y="2965592"/>
            <a:ext cx="3797403" cy="2987397"/>
          </a:xfrm>
        </p:spPr>
        <p:txBody>
          <a:bodyPr>
            <a:normAutofit/>
          </a:bodyPr>
          <a:lstStyle/>
          <a:p>
            <a:r>
              <a:rPr lang="en-US" sz="4000" dirty="0"/>
              <a:t>Leads to Complacency</a:t>
            </a:r>
          </a:p>
          <a:p>
            <a:pPr>
              <a:buFont typeface="Arial" charset="0"/>
              <a:buNone/>
            </a:pPr>
            <a:endParaRPr lang="en-US" sz="4000" dirty="0"/>
          </a:p>
        </p:txBody>
      </p:sp>
    </p:spTree>
    <p:extLst>
      <p:ext uri="{BB962C8B-B14F-4D97-AF65-F5344CB8AC3E}">
        <p14:creationId xmlns:p14="http://schemas.microsoft.com/office/powerpoint/2010/main" val="9380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7" name="Rectangle 3584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9" name="Rectangle 35848">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851" name="Picture 3585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5853" name="Rectangle 3585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55" name="Rectangle 35854">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5841" name="Title 1"/>
          <p:cNvSpPr>
            <a:spLocks noGrp="1"/>
          </p:cNvSpPr>
          <p:nvPr>
            <p:ph type="title"/>
          </p:nvPr>
        </p:nvSpPr>
        <p:spPr>
          <a:xfrm>
            <a:off x="6597016" y="905011"/>
            <a:ext cx="4589328" cy="1889135"/>
          </a:xfrm>
        </p:spPr>
        <p:txBody>
          <a:bodyPr anchor="b">
            <a:normAutofit/>
          </a:bodyPr>
          <a:lstStyle/>
          <a:p>
            <a:r>
              <a:rPr lang="en-US" sz="4800" dirty="0">
                <a:solidFill>
                  <a:srgbClr val="FF0000"/>
                </a:solidFill>
              </a:rPr>
              <a:t>False Alarm Impacts</a:t>
            </a:r>
            <a:endParaRPr lang="en-US" sz="4800" dirty="0">
              <a:solidFill>
                <a:srgbClr val="000099"/>
              </a:solidFill>
            </a:endParaRPr>
          </a:p>
        </p:txBody>
      </p:sp>
      <p:pic>
        <p:nvPicPr>
          <p:cNvPr id="2" name="Online Media 1" title="911 Storm overload">
            <a:hlinkClick r:id="" action="ppaction://media"/>
            <a:extLst>
              <a:ext uri="{FF2B5EF4-FFF2-40B4-BE49-F238E27FC236}">
                <a16:creationId xmlns:a16="http://schemas.microsoft.com/office/drawing/2014/main" id="{F7A397B3-8C5C-1536-A42F-E213EF033DEA}"/>
              </a:ext>
            </a:extLst>
          </p:cNvPr>
          <p:cNvPicPr>
            <a:picLocks noRot="1" noChangeAspect="1"/>
          </p:cNvPicPr>
          <p:nvPr>
            <a:videoFile r:link="rId1"/>
          </p:nvPr>
        </p:nvPicPr>
        <p:blipFill>
          <a:blip r:embed="rId5"/>
          <a:stretch>
            <a:fillRect/>
          </a:stretch>
        </p:blipFill>
        <p:spPr>
          <a:xfrm>
            <a:off x="720807" y="1373990"/>
            <a:ext cx="5468347" cy="4101259"/>
          </a:xfrm>
          <a:prstGeom prst="rect">
            <a:avLst/>
          </a:prstGeom>
        </p:spPr>
      </p:pic>
      <p:sp>
        <p:nvSpPr>
          <p:cNvPr id="35842" name="Content Placeholder 2"/>
          <p:cNvSpPr>
            <a:spLocks noGrp="1"/>
          </p:cNvSpPr>
          <p:nvPr>
            <p:ph idx="1"/>
          </p:nvPr>
        </p:nvSpPr>
        <p:spPr>
          <a:xfrm>
            <a:off x="6597016" y="2965592"/>
            <a:ext cx="4589328" cy="2987397"/>
          </a:xfrm>
        </p:spPr>
        <p:txBody>
          <a:bodyPr>
            <a:normAutofit/>
          </a:bodyPr>
          <a:lstStyle/>
          <a:p>
            <a:r>
              <a:rPr lang="en-US" sz="3600" dirty="0"/>
              <a:t>Leads to Increased 911 Calls</a:t>
            </a:r>
          </a:p>
        </p:txBody>
      </p:sp>
    </p:spTree>
    <p:extLst>
      <p:ext uri="{BB962C8B-B14F-4D97-AF65-F5344CB8AC3E}">
        <p14:creationId xmlns:p14="http://schemas.microsoft.com/office/powerpoint/2010/main" val="12621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5" name="Rectangle 3789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User Fines">
            <a:hlinkClick r:id="" action="ppaction://media"/>
            <a:extLst>
              <a:ext uri="{FF2B5EF4-FFF2-40B4-BE49-F238E27FC236}">
                <a16:creationId xmlns:a16="http://schemas.microsoft.com/office/drawing/2014/main" id="{E858FB94-1E3E-848B-48F2-1A51E6C6A5CA}"/>
              </a:ext>
            </a:extLst>
          </p:cNvPr>
          <p:cNvPicPr>
            <a:picLocks noRot="1" noChangeAspect="1"/>
          </p:cNvPicPr>
          <p:nvPr>
            <a:videoFile r:link="rId1"/>
          </p:nvPr>
        </p:nvPicPr>
        <p:blipFill>
          <a:blip r:embed="rId4"/>
          <a:stretch>
            <a:fillRect/>
          </a:stretch>
        </p:blipFill>
        <p:spPr>
          <a:xfrm>
            <a:off x="621675" y="956140"/>
            <a:ext cx="6589537" cy="4942151"/>
          </a:xfrm>
          <a:prstGeom prst="rect">
            <a:avLst/>
          </a:prstGeom>
        </p:spPr>
      </p:pic>
      <p:sp>
        <p:nvSpPr>
          <p:cNvPr id="37897" name="Right Triangle 3789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99" name="Rectangle 3789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9" name="Title 1"/>
          <p:cNvSpPr>
            <a:spLocks noGrp="1"/>
          </p:cNvSpPr>
          <p:nvPr>
            <p:ph type="title"/>
          </p:nvPr>
        </p:nvSpPr>
        <p:spPr>
          <a:xfrm>
            <a:off x="8052497" y="1056640"/>
            <a:ext cx="3197660" cy="1135575"/>
          </a:xfrm>
        </p:spPr>
        <p:txBody>
          <a:bodyPr vert="horz" lIns="91440" tIns="45720" rIns="91440" bIns="45720" rtlCol="0" anchor="b">
            <a:normAutofit fontScale="90000"/>
          </a:bodyPr>
          <a:lstStyle/>
          <a:p>
            <a:r>
              <a:rPr lang="en-US" sz="4800" dirty="0">
                <a:solidFill>
                  <a:srgbClr val="FF0000"/>
                </a:solidFill>
              </a:rPr>
              <a:t>False Alarm Impacts</a:t>
            </a:r>
            <a:endParaRPr lang="en-US" sz="4800" kern="1200" dirty="0">
              <a:solidFill>
                <a:schemeClr val="tx1"/>
              </a:solidFill>
              <a:latin typeface="+mj-lt"/>
              <a:ea typeface="+mj-ea"/>
              <a:cs typeface="+mj-cs"/>
            </a:endParaRPr>
          </a:p>
        </p:txBody>
      </p:sp>
      <p:sp>
        <p:nvSpPr>
          <p:cNvPr id="6" name="TextBox 5">
            <a:extLst>
              <a:ext uri="{FF2B5EF4-FFF2-40B4-BE49-F238E27FC236}">
                <a16:creationId xmlns:a16="http://schemas.microsoft.com/office/drawing/2014/main" id="{EE94ADBB-D123-1967-7C85-96B837F25011}"/>
              </a:ext>
            </a:extLst>
          </p:cNvPr>
          <p:cNvSpPr txBox="1"/>
          <p:nvPr/>
        </p:nvSpPr>
        <p:spPr>
          <a:xfrm>
            <a:off x="7494911" y="2488785"/>
            <a:ext cx="3797872" cy="2098844"/>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3200" dirty="0"/>
              <a:t>Cost time &amp; money</a:t>
            </a:r>
          </a:p>
          <a:p>
            <a:pPr marL="457200" indent="-228600">
              <a:lnSpc>
                <a:spcPct val="90000"/>
              </a:lnSpc>
              <a:spcAft>
                <a:spcPts val="600"/>
              </a:spcAft>
              <a:buFont typeface="Arial" panose="020B0604020202020204" pitchFamily="34" charset="0"/>
              <a:buChar char="•"/>
            </a:pPr>
            <a:r>
              <a:rPr lang="en-US" sz="3200" dirty="0"/>
              <a:t>False alarm fines</a:t>
            </a:r>
          </a:p>
          <a:p>
            <a:pPr marL="457200" indent="-228600">
              <a:lnSpc>
                <a:spcPct val="90000"/>
              </a:lnSpc>
              <a:spcAft>
                <a:spcPts val="600"/>
              </a:spcAft>
              <a:buFont typeface="Arial" panose="020B0604020202020204" pitchFamily="34" charset="0"/>
              <a:buChar char="•"/>
            </a:pPr>
            <a:r>
              <a:rPr lang="en-US" sz="3200" dirty="0"/>
              <a:t>Lost time</a:t>
            </a:r>
          </a:p>
          <a:p>
            <a:pPr marL="457200" indent="-228600">
              <a:lnSpc>
                <a:spcPct val="90000"/>
              </a:lnSpc>
              <a:spcAft>
                <a:spcPts val="600"/>
              </a:spcAft>
              <a:buFont typeface="Arial" panose="020B0604020202020204" pitchFamily="34" charset="0"/>
              <a:buChar char="•"/>
            </a:pPr>
            <a:r>
              <a:rPr lang="en-US" sz="3200" dirty="0"/>
              <a:t>Service charges</a:t>
            </a:r>
          </a:p>
        </p:txBody>
      </p:sp>
    </p:spTree>
    <p:extLst>
      <p:ext uri="{BB962C8B-B14F-4D97-AF65-F5344CB8AC3E}">
        <p14:creationId xmlns:p14="http://schemas.microsoft.com/office/powerpoint/2010/main" val="92530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US" sz="5400" dirty="0">
                <a:solidFill>
                  <a:srgbClr val="000099"/>
                </a:solidFill>
              </a:rPr>
              <a:t>Pets Cause False Alarms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US" sz="3600" dirty="0"/>
              <a:t>Make sure pets will not interfere with the system now or in the future</a:t>
            </a:r>
          </a:p>
          <a:p>
            <a:r>
              <a:rPr lang="en-US" sz="3600" dirty="0"/>
              <a:t>Remember many pets will grow</a:t>
            </a:r>
          </a:p>
        </p:txBody>
      </p:sp>
      <p:pic>
        <p:nvPicPr>
          <p:cNvPr id="8" name="Picture 7" descr="jumping_cats01[1].jpg"/>
          <p:cNvPicPr>
            <a:picLocks noChangeAspect="1"/>
          </p:cNvPicPr>
          <p:nvPr/>
        </p:nvPicPr>
        <p:blipFill rotWithShape="1">
          <a:blip r:embed="rId3" cstate="print"/>
          <a:srcRect r="1034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25196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F2897-D574-3B45-3B2E-2CF97C0A81AB}"/>
              </a:ext>
            </a:extLst>
          </p:cNvPr>
          <p:cNvSpPr>
            <a:spLocks noGrp="1"/>
          </p:cNvSpPr>
          <p:nvPr>
            <p:ph type="title"/>
          </p:nvPr>
        </p:nvSpPr>
        <p:spPr>
          <a:xfrm>
            <a:off x="793662" y="386930"/>
            <a:ext cx="10066122" cy="1298448"/>
          </a:xfrm>
        </p:spPr>
        <p:txBody>
          <a:bodyPr anchor="b">
            <a:normAutofit/>
          </a:bodyPr>
          <a:lstStyle/>
          <a:p>
            <a:r>
              <a:rPr lang="en-US" altLang="en-US" sz="4800"/>
              <a:t>What We Will Cover</a:t>
            </a:r>
            <a:endParaRPr lang="en-US" sz="4800"/>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1DF7E9-677A-CF14-C296-86B3C4AF6269}"/>
              </a:ext>
            </a:extLst>
          </p:cNvPr>
          <p:cNvSpPr>
            <a:spLocks noGrp="1"/>
          </p:cNvSpPr>
          <p:nvPr>
            <p:ph idx="1"/>
          </p:nvPr>
        </p:nvSpPr>
        <p:spPr>
          <a:xfrm>
            <a:off x="793661" y="2383692"/>
            <a:ext cx="6029170" cy="3855267"/>
          </a:xfrm>
        </p:spPr>
        <p:txBody>
          <a:bodyPr anchor="ctr">
            <a:normAutofit fontScale="92500"/>
          </a:bodyPr>
          <a:lstStyle/>
          <a:p>
            <a:r>
              <a:rPr lang="en-US" dirty="0"/>
              <a:t>What is an Alarm System?</a:t>
            </a:r>
          </a:p>
          <a:p>
            <a:r>
              <a:rPr lang="en-US" dirty="0"/>
              <a:t>What Happens when an Alarm is Activated? </a:t>
            </a:r>
            <a:endParaRPr lang="en-US" altLang="en-US" dirty="0"/>
          </a:p>
          <a:p>
            <a:r>
              <a:rPr lang="en-US" altLang="en-US" dirty="0"/>
              <a:t>What is a False Alarm</a:t>
            </a:r>
          </a:p>
          <a:p>
            <a:r>
              <a:rPr lang="en-US" altLang="en-US" dirty="0"/>
              <a:t>Causes &amp; impacts of false alarms</a:t>
            </a:r>
          </a:p>
          <a:p>
            <a:r>
              <a:rPr lang="en-US" altLang="en-US" dirty="0"/>
              <a:t>How to reduce &amp; eliminate false alarms</a:t>
            </a:r>
          </a:p>
          <a:p>
            <a:r>
              <a:rPr lang="en-US" altLang="en-US" dirty="0"/>
              <a:t>How Our Alarm Ordinance Impact You</a:t>
            </a:r>
          </a:p>
          <a:p>
            <a:r>
              <a:rPr lang="en-US" altLang="en-US" dirty="0"/>
              <a:t>And more….</a:t>
            </a:r>
          </a:p>
        </p:txBody>
      </p:sp>
      <p:pic>
        <p:nvPicPr>
          <p:cNvPr id="2050" name="Picture 2" descr="Coming up Next... concept Stock Photo | Adobe Stock">
            <a:extLst>
              <a:ext uri="{FF2B5EF4-FFF2-40B4-BE49-F238E27FC236}">
                <a16:creationId xmlns:a16="http://schemas.microsoft.com/office/drawing/2014/main" id="{4993CA09-D118-D806-6358-CE827D257A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4491" y="2622472"/>
            <a:ext cx="3857318" cy="2574759"/>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103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6" name="Rectangle 1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1191966" y="905011"/>
            <a:ext cx="3629555" cy="1889135"/>
          </a:xfrm>
        </p:spPr>
        <p:txBody>
          <a:bodyPr anchor="b">
            <a:normAutofit/>
          </a:bodyPr>
          <a:lstStyle/>
          <a:p>
            <a:r>
              <a:rPr lang="en-US" sz="4100" dirty="0">
                <a:solidFill>
                  <a:srgbClr val="C00000"/>
                </a:solidFill>
              </a:rPr>
              <a:t>Vibration &amp; Sounds Cause False Alarms</a:t>
            </a:r>
          </a:p>
        </p:txBody>
      </p:sp>
      <p:sp>
        <p:nvSpPr>
          <p:cNvPr id="3" name="Content Placeholder 2"/>
          <p:cNvSpPr>
            <a:spLocks noGrp="1"/>
          </p:cNvSpPr>
          <p:nvPr>
            <p:ph idx="1"/>
          </p:nvPr>
        </p:nvSpPr>
        <p:spPr>
          <a:xfrm>
            <a:off x="1191966" y="2965592"/>
            <a:ext cx="3629555" cy="2987397"/>
          </a:xfrm>
        </p:spPr>
        <p:txBody>
          <a:bodyPr>
            <a:normAutofit/>
          </a:bodyPr>
          <a:lstStyle/>
          <a:p>
            <a:r>
              <a:rPr lang="en-US" dirty="0"/>
              <a:t>Consider Possible sounds &amp; vibrations</a:t>
            </a:r>
          </a:p>
          <a:p>
            <a:pPr lvl="1"/>
            <a:r>
              <a:rPr lang="en-US" sz="2800" dirty="0"/>
              <a:t>Is there a lot of truck traffic?</a:t>
            </a:r>
          </a:p>
          <a:p>
            <a:pPr lvl="1"/>
            <a:r>
              <a:rPr lang="en-US" sz="2800" dirty="0"/>
              <a:t>Will birds  fly at the windows? </a:t>
            </a:r>
            <a:endParaRPr lang="en-US" sz="2800" b="1" dirty="0"/>
          </a:p>
          <a:p>
            <a:pPr lvl="1"/>
            <a:endParaRPr lang="en-US" sz="1800" dirty="0"/>
          </a:p>
        </p:txBody>
      </p:sp>
      <p:pic>
        <p:nvPicPr>
          <p:cNvPr id="5" name="Online Media 4" title="Birds to Window">
            <a:hlinkClick r:id="" action="ppaction://media"/>
            <a:extLst>
              <a:ext uri="{FF2B5EF4-FFF2-40B4-BE49-F238E27FC236}">
                <a16:creationId xmlns:a16="http://schemas.microsoft.com/office/drawing/2014/main" id="{27ABE324-FB8E-AAD6-14D0-D74490B9AB61}"/>
              </a:ext>
            </a:extLst>
          </p:cNvPr>
          <p:cNvPicPr>
            <a:picLocks noRot="1" noChangeAspect="1"/>
          </p:cNvPicPr>
          <p:nvPr>
            <a:videoFile r:link="rId1"/>
          </p:nvPr>
        </p:nvPicPr>
        <p:blipFill>
          <a:blip r:embed="rId5"/>
          <a:stretch>
            <a:fillRect/>
          </a:stretch>
        </p:blipFill>
        <p:spPr>
          <a:xfrm>
            <a:off x="5359151" y="1134433"/>
            <a:ext cx="6107166" cy="4580373"/>
          </a:xfrm>
          <a:prstGeom prst="rect">
            <a:avLst/>
          </a:prstGeom>
        </p:spPr>
      </p:pic>
    </p:spTree>
    <p:extLst>
      <p:ext uri="{BB962C8B-B14F-4D97-AF65-F5344CB8AC3E}">
        <p14:creationId xmlns:p14="http://schemas.microsoft.com/office/powerpoint/2010/main" val="36179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149CDF-5DAC-4860-A285-9492CF209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5" name="Rectangle 14">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1191966" y="905011"/>
            <a:ext cx="3629555" cy="1889135"/>
          </a:xfrm>
        </p:spPr>
        <p:txBody>
          <a:bodyPr anchor="b">
            <a:normAutofit/>
          </a:bodyPr>
          <a:lstStyle/>
          <a:p>
            <a:pPr lvl="0"/>
            <a:r>
              <a:rPr lang="en-US" sz="4100" dirty="0">
                <a:solidFill>
                  <a:srgbClr val="000099"/>
                </a:solidFill>
              </a:rPr>
              <a:t>Lack of training Causes False Alarms</a:t>
            </a:r>
          </a:p>
        </p:txBody>
      </p:sp>
      <p:sp>
        <p:nvSpPr>
          <p:cNvPr id="3" name="Content Placeholder 2"/>
          <p:cNvSpPr>
            <a:spLocks noGrp="1"/>
          </p:cNvSpPr>
          <p:nvPr>
            <p:ph idx="1"/>
          </p:nvPr>
        </p:nvSpPr>
        <p:spPr>
          <a:xfrm>
            <a:off x="1191966" y="2965592"/>
            <a:ext cx="3629555" cy="2987397"/>
          </a:xfrm>
        </p:spPr>
        <p:txBody>
          <a:bodyPr>
            <a:normAutofit lnSpcReduction="10000"/>
          </a:bodyPr>
          <a:lstStyle/>
          <a:p>
            <a:r>
              <a:rPr lang="en-US" sz="3200" dirty="0"/>
              <a:t>Learn how to use the system, what to do if the system activates and how to cancel a false alarm</a:t>
            </a:r>
          </a:p>
          <a:p>
            <a:r>
              <a:rPr lang="en-US" sz="3200" dirty="0"/>
              <a:t>Train new users</a:t>
            </a:r>
          </a:p>
          <a:p>
            <a:pPr marL="0" indent="0">
              <a:buNone/>
            </a:pPr>
            <a:endParaRPr lang="en-US" sz="1800" dirty="0"/>
          </a:p>
        </p:txBody>
      </p:sp>
      <p:pic>
        <p:nvPicPr>
          <p:cNvPr id="4" name="Picture 3" descr="user -tech keypad.jpg"/>
          <p:cNvPicPr>
            <a:picLocks noChangeAspect="1"/>
          </p:cNvPicPr>
          <p:nvPr/>
        </p:nvPicPr>
        <p:blipFill rotWithShape="1">
          <a:blip r:embed="rId4" cstate="print"/>
          <a:srcRect l="14161" r="16109" b="-1"/>
          <a:stretch/>
        </p:blipFill>
        <p:spPr>
          <a:xfrm>
            <a:off x="5359151" y="895610"/>
            <a:ext cx="6107166" cy="5058020"/>
          </a:xfrm>
          <a:prstGeom prst="rect">
            <a:avLst/>
          </a:prstGeom>
        </p:spPr>
      </p:pic>
    </p:spTree>
    <p:extLst>
      <p:ext uri="{BB962C8B-B14F-4D97-AF65-F5344CB8AC3E}">
        <p14:creationId xmlns:p14="http://schemas.microsoft.com/office/powerpoint/2010/main" val="404997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10" presetClass="exit" presetSubtype="0" fill="hold" nodeType="afterEffect">
                                  <p:stCondLst>
                                    <p:cond delay="1000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eal-estate-agent.gif"/>
          <p:cNvPicPr>
            <a:picLocks noChangeAspect="1"/>
          </p:cNvPicPr>
          <p:nvPr/>
        </p:nvPicPr>
        <p:blipFill>
          <a:blip r:embed="rId3" cstate="print"/>
          <a:stretch>
            <a:fillRect/>
          </a:stretch>
        </p:blipFill>
        <p:spPr>
          <a:xfrm>
            <a:off x="1064703" y="623275"/>
            <a:ext cx="4588267" cy="5607882"/>
          </a:xfrm>
          <a:prstGeom prst="rect">
            <a:avLst/>
          </a:prstGeom>
        </p:spPr>
      </p:pic>
      <p:sp>
        <p:nvSpPr>
          <p:cNvPr id="13" name="Right Triangle 1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9833" y="1188637"/>
            <a:ext cx="4218138" cy="1597228"/>
          </a:xfrm>
        </p:spPr>
        <p:txBody>
          <a:bodyPr>
            <a:normAutofit fontScale="90000"/>
          </a:bodyPr>
          <a:lstStyle/>
          <a:p>
            <a:r>
              <a:rPr lang="en-US" dirty="0">
                <a:solidFill>
                  <a:srgbClr val="C00000"/>
                </a:solidFill>
              </a:rPr>
              <a:t>Temporary Users &amp; Guests Cause False Alarms</a:t>
            </a:r>
            <a:br>
              <a:rPr lang="en-US" sz="2600" dirty="0"/>
            </a:br>
            <a:endParaRPr lang="en-US" sz="2600" dirty="0"/>
          </a:p>
        </p:txBody>
      </p:sp>
      <p:sp>
        <p:nvSpPr>
          <p:cNvPr id="3" name="Content Placeholder 2"/>
          <p:cNvSpPr>
            <a:spLocks noGrp="1"/>
          </p:cNvSpPr>
          <p:nvPr>
            <p:ph idx="1"/>
          </p:nvPr>
        </p:nvSpPr>
        <p:spPr>
          <a:xfrm>
            <a:off x="6889832" y="2998278"/>
            <a:ext cx="4114773" cy="1893762"/>
          </a:xfrm>
        </p:spPr>
        <p:txBody>
          <a:bodyPr anchor="t">
            <a:normAutofit lnSpcReduction="10000"/>
          </a:bodyPr>
          <a:lstStyle/>
          <a:p>
            <a:r>
              <a:rPr lang="en-US" dirty="0"/>
              <a:t>Teach everyone who has a key to the alarm site how to use the system and how to cancel an alarm</a:t>
            </a:r>
          </a:p>
        </p:txBody>
      </p:sp>
    </p:spTree>
    <p:extLst>
      <p:ext uri="{BB962C8B-B14F-4D97-AF65-F5344CB8AC3E}">
        <p14:creationId xmlns:p14="http://schemas.microsoft.com/office/powerpoint/2010/main" val="224811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92583" y="407867"/>
            <a:ext cx="4414848" cy="1716255"/>
          </a:xfrm>
        </p:spPr>
        <p:txBody>
          <a:bodyPr anchor="b">
            <a:normAutofit/>
          </a:bodyPr>
          <a:lstStyle/>
          <a:p>
            <a:r>
              <a:rPr lang="en-US" sz="3900" b="1" dirty="0">
                <a:solidFill>
                  <a:srgbClr val="000099"/>
                </a:solidFill>
              </a:rPr>
              <a:t>Environmental Changes</a:t>
            </a:r>
            <a:br>
              <a:rPr lang="en-US" sz="3900" b="1" dirty="0">
                <a:solidFill>
                  <a:srgbClr val="000099"/>
                </a:solidFill>
              </a:rPr>
            </a:br>
            <a:r>
              <a:rPr lang="en-US" sz="3900" b="1" dirty="0">
                <a:solidFill>
                  <a:srgbClr val="000099"/>
                </a:solidFill>
              </a:rPr>
              <a:t>Cause False Alarms</a:t>
            </a:r>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nstall Curtains.jpg"/>
          <p:cNvPicPr>
            <a:picLocks noChangeAspect="1"/>
          </p:cNvPicPr>
          <p:nvPr/>
        </p:nvPicPr>
        <p:blipFill rotWithShape="1">
          <a:blip r:embed="rId3" cstate="print"/>
          <a:srcRect l="41193" r="3329"/>
          <a:stretch/>
        </p:blipFill>
        <p:spPr>
          <a:xfrm>
            <a:off x="279143" y="299509"/>
            <a:ext cx="5221625" cy="6258983"/>
          </a:xfrm>
          <a:prstGeom prst="rect">
            <a:avLst/>
          </a:prstGeom>
        </p:spPr>
      </p:pic>
      <p:sp>
        <p:nvSpPr>
          <p:cNvPr id="3" name="Content Placeholder 2"/>
          <p:cNvSpPr>
            <a:spLocks noGrp="1"/>
          </p:cNvSpPr>
          <p:nvPr>
            <p:ph idx="1"/>
          </p:nvPr>
        </p:nvSpPr>
        <p:spPr>
          <a:xfrm>
            <a:off x="6392583" y="2645922"/>
            <a:ext cx="4914432" cy="3710427"/>
          </a:xfrm>
        </p:spPr>
        <p:txBody>
          <a:bodyPr anchor="t">
            <a:normAutofit fontScale="92500" lnSpcReduction="10000"/>
          </a:bodyPr>
          <a:lstStyle/>
          <a:p>
            <a:r>
              <a:rPr lang="en-US" sz="3200" dirty="0">
                <a:solidFill>
                  <a:schemeClr val="tx1">
                    <a:alpha val="80000"/>
                  </a:schemeClr>
                </a:solidFill>
              </a:rPr>
              <a:t>New occupants or employees move in, buildings settle on their foundations, doors and windows get loose in their frames, sites are remodeled and users acquire new furniture, pets or hang new displays</a:t>
            </a:r>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621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9" name="Rectangle 18">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6597016" y="905011"/>
            <a:ext cx="4589328" cy="1889135"/>
          </a:xfrm>
        </p:spPr>
        <p:txBody>
          <a:bodyPr anchor="b">
            <a:normAutofit/>
          </a:bodyPr>
          <a:lstStyle/>
          <a:p>
            <a:pPr lvl="0"/>
            <a:r>
              <a:rPr lang="en-US" sz="4100" dirty="0">
                <a:solidFill>
                  <a:srgbClr val="C00000"/>
                </a:solidFill>
              </a:rPr>
              <a:t>Lack of Maintenance Causes False Alarms</a:t>
            </a:r>
          </a:p>
        </p:txBody>
      </p:sp>
      <p:pic>
        <p:nvPicPr>
          <p:cNvPr id="8" name="Picture 7" descr="Door seals not fitted properly (Gap)[2].JPG"/>
          <p:cNvPicPr>
            <a:picLocks noChangeAspect="1"/>
          </p:cNvPicPr>
          <p:nvPr/>
        </p:nvPicPr>
        <p:blipFill>
          <a:blip r:embed="rId4" cstate="print"/>
          <a:stretch>
            <a:fillRect/>
          </a:stretch>
        </p:blipFill>
        <p:spPr>
          <a:xfrm>
            <a:off x="1605115" y="894969"/>
            <a:ext cx="3793515" cy="5058020"/>
          </a:xfrm>
          <a:prstGeom prst="rect">
            <a:avLst/>
          </a:prstGeom>
        </p:spPr>
      </p:pic>
      <p:sp>
        <p:nvSpPr>
          <p:cNvPr id="3" name="Content Placeholder 2"/>
          <p:cNvSpPr>
            <a:spLocks noGrp="1"/>
          </p:cNvSpPr>
          <p:nvPr>
            <p:ph idx="1"/>
          </p:nvPr>
        </p:nvSpPr>
        <p:spPr>
          <a:xfrm>
            <a:off x="6597016" y="2965592"/>
            <a:ext cx="4589328" cy="2987397"/>
          </a:xfrm>
        </p:spPr>
        <p:txBody>
          <a:bodyPr>
            <a:normAutofit lnSpcReduction="10000"/>
          </a:bodyPr>
          <a:lstStyle/>
          <a:p>
            <a:r>
              <a:rPr lang="en-US" sz="3200" dirty="0"/>
              <a:t>Sensors need to be cleaned, batteries need to be changed and settings need be checked. </a:t>
            </a:r>
          </a:p>
          <a:p>
            <a:r>
              <a:rPr lang="en-US" sz="3200" dirty="0"/>
              <a:t>Doors need to be checked</a:t>
            </a:r>
          </a:p>
          <a:p>
            <a:pPr marL="0" indent="0">
              <a:buNone/>
            </a:pPr>
            <a:endParaRPr lang="en-US" sz="1800" dirty="0"/>
          </a:p>
        </p:txBody>
      </p:sp>
    </p:spTree>
    <p:extLst>
      <p:ext uri="{BB962C8B-B14F-4D97-AF65-F5344CB8AC3E}">
        <p14:creationId xmlns:p14="http://schemas.microsoft.com/office/powerpoint/2010/main" val="100860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528" y="386930"/>
            <a:ext cx="10141799" cy="1300554"/>
          </a:xfrm>
        </p:spPr>
        <p:txBody>
          <a:bodyPr anchor="b">
            <a:normAutofit/>
          </a:bodyPr>
          <a:lstStyle/>
          <a:p>
            <a:r>
              <a:rPr lang="en-US" dirty="0">
                <a:solidFill>
                  <a:srgbClr val="000099"/>
                </a:solidFill>
              </a:rPr>
              <a:t>Confusing Procedures Cause False Alarms </a:t>
            </a:r>
          </a:p>
        </p:txBody>
      </p:sp>
      <p:sp>
        <p:nvSpPr>
          <p:cNvPr id="20" name="Rectangle 19">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failure to communicate">
            <a:hlinkClick r:id="" action="ppaction://media"/>
            <a:extLst>
              <a:ext uri="{FF2B5EF4-FFF2-40B4-BE49-F238E27FC236}">
                <a16:creationId xmlns:a16="http://schemas.microsoft.com/office/drawing/2014/main" id="{095C3496-CB6E-A6C8-C26D-C432369FF09E}"/>
              </a:ext>
            </a:extLst>
          </p:cNvPr>
          <p:cNvPicPr>
            <a:picLocks noRot="1" noChangeAspect="1"/>
          </p:cNvPicPr>
          <p:nvPr>
            <a:videoFile r:link="rId1"/>
          </p:nvPr>
        </p:nvPicPr>
        <p:blipFill>
          <a:blip r:embed="rId4"/>
          <a:stretch>
            <a:fillRect/>
          </a:stretch>
        </p:blipFill>
        <p:spPr>
          <a:xfrm>
            <a:off x="734270" y="2524715"/>
            <a:ext cx="4952326" cy="3714244"/>
          </a:xfrm>
          <a:prstGeom prst="rect">
            <a:avLst/>
          </a:prstGeom>
        </p:spPr>
      </p:pic>
      <p:sp>
        <p:nvSpPr>
          <p:cNvPr id="3" name="Content Placeholder 2"/>
          <p:cNvSpPr>
            <a:spLocks noGrp="1"/>
          </p:cNvSpPr>
          <p:nvPr>
            <p:ph idx="1"/>
          </p:nvPr>
        </p:nvSpPr>
        <p:spPr>
          <a:xfrm>
            <a:off x="5985000" y="2389632"/>
            <a:ext cx="5268215" cy="3849327"/>
          </a:xfrm>
        </p:spPr>
        <p:txBody>
          <a:bodyPr anchor="ctr">
            <a:normAutofit fontScale="92500"/>
          </a:bodyPr>
          <a:lstStyle/>
          <a:p>
            <a:r>
              <a:rPr lang="en-US" dirty="0"/>
              <a:t>Sometimes people fail to follow procedures because they are just set in their ways, but often it is because the procedure is unclear or has not been properly communicated to them</a:t>
            </a:r>
          </a:p>
          <a:p>
            <a:r>
              <a:rPr lang="en-US" dirty="0"/>
              <a:t>Make sure your procedures are clear, are communicated correctly and do their part to reduce false alarms</a:t>
            </a:r>
          </a:p>
        </p:txBody>
      </p:sp>
      <p:sp>
        <p:nvSpPr>
          <p:cNvPr id="22" name="Rectangle 21">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6"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SorryWrongNumber.jpg"/>
          <p:cNvPicPr>
            <a:picLocks noChangeAspect="1"/>
          </p:cNvPicPr>
          <p:nvPr/>
        </p:nvPicPr>
        <p:blipFill>
          <a:blip r:embed="rId3" cstate="print"/>
          <a:stretch>
            <a:fillRect/>
          </a:stretch>
        </p:blipFill>
        <p:spPr>
          <a:xfrm>
            <a:off x="6805030" y="1065276"/>
            <a:ext cx="4727448" cy="4727448"/>
          </a:xfrm>
          <a:prstGeom prst="rect">
            <a:avLst/>
          </a:prstGeom>
        </p:spPr>
      </p:pic>
      <p:grpSp>
        <p:nvGrpSpPr>
          <p:cNvPr id="19" name="Group 1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9708" y="1014574"/>
            <a:ext cx="5633531" cy="2226769"/>
          </a:xfrm>
        </p:spPr>
        <p:txBody>
          <a:bodyPr vert="horz" lIns="91440" tIns="45720" rIns="91440" bIns="45720" rtlCol="0" anchor="ctr">
            <a:normAutofit/>
          </a:bodyPr>
          <a:lstStyle/>
          <a:p>
            <a:r>
              <a:rPr lang="en-US" sz="4800" kern="1200" dirty="0">
                <a:solidFill>
                  <a:schemeClr val="bg1"/>
                </a:solidFill>
                <a:latin typeface="+mj-lt"/>
                <a:ea typeface="+mj-ea"/>
                <a:cs typeface="+mj-cs"/>
              </a:rPr>
              <a:t>Outdated information Causes False Alarms </a:t>
            </a:r>
            <a:br>
              <a:rPr lang="en-US" sz="4800" kern="1200" dirty="0">
                <a:solidFill>
                  <a:schemeClr val="bg1"/>
                </a:solidFill>
                <a:latin typeface="+mj-lt"/>
                <a:ea typeface="+mj-ea"/>
                <a:cs typeface="+mj-cs"/>
              </a:rPr>
            </a:br>
            <a:endParaRPr lang="en-US" sz="4800" kern="1200" dirty="0">
              <a:solidFill>
                <a:schemeClr val="bg1"/>
              </a:solidFill>
              <a:latin typeface="+mj-lt"/>
              <a:ea typeface="+mj-ea"/>
              <a:cs typeface="+mj-cs"/>
            </a:endParaRPr>
          </a:p>
        </p:txBody>
      </p:sp>
      <p:sp>
        <p:nvSpPr>
          <p:cNvPr id="3" name="Content Placeholder 2"/>
          <p:cNvSpPr>
            <a:spLocks noGrp="1"/>
          </p:cNvSpPr>
          <p:nvPr>
            <p:ph idx="1"/>
          </p:nvPr>
        </p:nvSpPr>
        <p:spPr>
          <a:xfrm>
            <a:off x="656708" y="3640633"/>
            <a:ext cx="5764417" cy="2487212"/>
          </a:xfrm>
        </p:spPr>
        <p:txBody>
          <a:bodyPr vert="horz" lIns="91440" tIns="45720" rIns="91440" bIns="45720" rtlCol="0" anchor="ctr">
            <a:normAutofit/>
          </a:bodyPr>
          <a:lstStyle/>
          <a:p>
            <a:pPr marL="0" indent="0">
              <a:buNone/>
            </a:pPr>
            <a:r>
              <a:rPr lang="en-US" sz="4000" kern="1200" dirty="0">
                <a:solidFill>
                  <a:schemeClr val="tx2"/>
                </a:solidFill>
                <a:latin typeface="+mn-lt"/>
                <a:ea typeface="+mn-ea"/>
                <a:cs typeface="+mn-cs"/>
              </a:rPr>
              <a:t>If the alarm company has the wrong phone number, you may not be able to cancel a false alarm </a:t>
            </a:r>
          </a:p>
        </p:txBody>
      </p:sp>
    </p:spTree>
    <p:extLst>
      <p:ext uri="{BB962C8B-B14F-4D97-AF65-F5344CB8AC3E}">
        <p14:creationId xmlns:p14="http://schemas.microsoft.com/office/powerpoint/2010/main" val="2301864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anchor="b">
            <a:normAutofit/>
          </a:bodyPr>
          <a:lstStyle/>
          <a:p>
            <a:r>
              <a:rPr lang="en-US" sz="4800"/>
              <a:t>Storms Should Not Cause False Alarms</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6919" y="2599509"/>
            <a:ext cx="5093060" cy="3639450"/>
          </a:xfrm>
        </p:spPr>
        <p:txBody>
          <a:bodyPr anchor="ctr">
            <a:normAutofit/>
          </a:bodyPr>
          <a:lstStyle/>
          <a:p>
            <a:pPr marL="285750" indent="-285750"/>
            <a:r>
              <a:rPr lang="en-US" dirty="0"/>
              <a:t>An alarm system should not activate just because there is a thunderstorm</a:t>
            </a:r>
          </a:p>
          <a:p>
            <a:pPr marL="285750" indent="-285750"/>
            <a:r>
              <a:rPr lang="en-US" dirty="0"/>
              <a:t>If lightning directly hits the alarm site an alarm is understandable, but modern systems should not react to nearby strikes</a:t>
            </a:r>
          </a:p>
        </p:txBody>
      </p:sp>
      <p:pic>
        <p:nvPicPr>
          <p:cNvPr id="4" name="Picture 3" descr="lightning-bolt-hits-home.jpg"/>
          <p:cNvPicPr>
            <a:picLocks noChangeAspect="1"/>
          </p:cNvPicPr>
          <p:nvPr/>
        </p:nvPicPr>
        <p:blipFill>
          <a:blip r:embed="rId3" cstate="print"/>
          <a:stretch>
            <a:fillRect/>
          </a:stretch>
        </p:blipFill>
        <p:spPr>
          <a:xfrm>
            <a:off x="6010508" y="2484255"/>
            <a:ext cx="4952325"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78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5" name="Group 1034">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036"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C:\Users\Brad\Documents\FARA\Training &amp; Certification\Online Training\Images\Leaning-trees-Deer-run-May-2010-3[1].jpg"/>
          <p:cNvPicPr>
            <a:picLocks noChangeAspect="1" noChangeArrowheads="1"/>
          </p:cNvPicPr>
          <p:nvPr/>
        </p:nvPicPr>
        <p:blipFill>
          <a:blip r:embed="rId3" cstate="print"/>
          <a:stretch>
            <a:fillRect/>
          </a:stretch>
        </p:blipFill>
        <p:spPr bwMode="auto">
          <a:xfrm>
            <a:off x="6803647" y="1655170"/>
            <a:ext cx="4730214" cy="3547660"/>
          </a:xfrm>
          <a:prstGeom prst="rect">
            <a:avLst/>
          </a:prstGeom>
          <a:noFill/>
        </p:spPr>
      </p:pic>
      <p:grpSp>
        <p:nvGrpSpPr>
          <p:cNvPr id="1039" name="Group 103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40" name="Freeform: Shape 103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1" name="Freeform: Shape 104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2" name="Freeform: Shape 104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3" name="Freeform: Shape 104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4" name="Freeform: Shape 104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5" name="Freeform: Shape 104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46" name="Freeform: Shape 104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4" y="841249"/>
            <a:ext cx="5692953" cy="2587131"/>
          </a:xfrm>
        </p:spPr>
        <p:txBody>
          <a:bodyPr anchor="b">
            <a:normAutofit/>
          </a:bodyPr>
          <a:lstStyle/>
          <a:p>
            <a:r>
              <a:rPr lang="en-US" sz="4800">
                <a:solidFill>
                  <a:schemeClr val="bg1"/>
                </a:solidFill>
              </a:rPr>
              <a:t>High Winds Should Not Cause False Alarms</a:t>
            </a:r>
          </a:p>
        </p:txBody>
      </p:sp>
      <p:sp>
        <p:nvSpPr>
          <p:cNvPr id="3" name="Content Placeholder 2"/>
          <p:cNvSpPr>
            <a:spLocks noGrp="1"/>
          </p:cNvSpPr>
          <p:nvPr>
            <p:ph idx="1"/>
          </p:nvPr>
        </p:nvSpPr>
        <p:spPr>
          <a:xfrm>
            <a:off x="786383" y="3566810"/>
            <a:ext cx="5692953" cy="2651110"/>
          </a:xfrm>
        </p:spPr>
        <p:txBody>
          <a:bodyPr anchor="ctr">
            <a:normAutofit fontScale="92500"/>
          </a:bodyPr>
          <a:lstStyle/>
          <a:p>
            <a:pPr marL="285750" indent="-285750"/>
            <a:r>
              <a:rPr lang="en-US" sz="3600" dirty="0">
                <a:solidFill>
                  <a:schemeClr val="tx2"/>
                </a:solidFill>
              </a:rPr>
              <a:t>High winds will shake and rattle the walls, doors ands windows of your site. </a:t>
            </a:r>
          </a:p>
          <a:p>
            <a:pPr marL="285750" indent="-285750"/>
            <a:r>
              <a:rPr lang="en-US" sz="3600" dirty="0">
                <a:solidFill>
                  <a:schemeClr val="tx2"/>
                </a:solidFill>
              </a:rPr>
              <a:t>Make sure these vibrations do not lead to false alarms. </a:t>
            </a:r>
          </a:p>
        </p:txBody>
      </p:sp>
    </p:spTree>
    <p:extLst>
      <p:ext uri="{BB962C8B-B14F-4D97-AF65-F5344CB8AC3E}">
        <p14:creationId xmlns:p14="http://schemas.microsoft.com/office/powerpoint/2010/main" val="2099939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3878" y="741391"/>
            <a:ext cx="4491821" cy="1616203"/>
          </a:xfrm>
        </p:spPr>
        <p:txBody>
          <a:bodyPr anchor="b">
            <a:normAutofit/>
          </a:bodyPr>
          <a:lstStyle/>
          <a:p>
            <a:r>
              <a:rPr lang="en-US" sz="4000" dirty="0">
                <a:solidFill>
                  <a:srgbClr val="C00000"/>
                </a:solidFill>
              </a:rPr>
              <a:t>Weather Can Cause Power Failures</a:t>
            </a:r>
            <a:endParaRPr lang="en-US" sz="3200" dirty="0">
              <a:solidFill>
                <a:srgbClr val="C00000"/>
              </a:solidFill>
            </a:endParaRPr>
          </a:p>
        </p:txBody>
      </p:sp>
      <p:pic>
        <p:nvPicPr>
          <p:cNvPr id="11" name="Picture 10" descr="Power Failure.jpg">
            <a:extLst>
              <a:ext uri="{FF2B5EF4-FFF2-40B4-BE49-F238E27FC236}">
                <a16:creationId xmlns:a16="http://schemas.microsoft.com/office/drawing/2014/main" id="{4FC0FD47-027E-4D1F-9781-08E0ABFA47A5}"/>
              </a:ext>
            </a:extLst>
          </p:cNvPr>
          <p:cNvPicPr>
            <a:picLocks noChangeAspect="1"/>
          </p:cNvPicPr>
          <p:nvPr/>
        </p:nvPicPr>
        <p:blipFill rotWithShape="1">
          <a:blip r:embed="rId3" cstate="print"/>
          <a:srcRect l="11111" r="-1" b="-1"/>
          <a:stretch/>
        </p:blipFill>
        <p:spPr>
          <a:xfrm>
            <a:off x="20" y="10"/>
            <a:ext cx="6095980" cy="6857990"/>
          </a:xfrm>
          <a:prstGeom prst="rect">
            <a:avLst/>
          </a:prstGeom>
        </p:spPr>
      </p:pic>
      <p:grpSp>
        <p:nvGrpSpPr>
          <p:cNvPr id="16" name="Group 15">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7" name="Rectangle 16">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6823878" y="2533476"/>
            <a:ext cx="4491820" cy="3447832"/>
          </a:xfrm>
        </p:spPr>
        <p:txBody>
          <a:bodyPr anchor="t">
            <a:normAutofit fontScale="85000" lnSpcReduction="10000"/>
          </a:bodyPr>
          <a:lstStyle/>
          <a:p>
            <a:r>
              <a:rPr lang="en-US" sz="3900" dirty="0"/>
              <a:t>Power failures can drain batteries to below operating levels – especially if the battery is old or the system has more devices than the battery can handle.</a:t>
            </a:r>
          </a:p>
          <a:p>
            <a:pPr lvl="1"/>
            <a:endParaRPr lang="en-US" sz="2000" dirty="0"/>
          </a:p>
        </p:txBody>
      </p:sp>
    </p:spTree>
    <p:extLst>
      <p:ext uri="{BB962C8B-B14F-4D97-AF65-F5344CB8AC3E}">
        <p14:creationId xmlns:p14="http://schemas.microsoft.com/office/powerpoint/2010/main" val="367526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050323" cy="1325563"/>
          </a:xfrm>
        </p:spPr>
        <p:txBody>
          <a:bodyPr>
            <a:normAutofit/>
          </a:bodyPr>
          <a:lstStyle/>
          <a:p>
            <a:r>
              <a:rPr lang="en-US" dirty="0">
                <a:solidFill>
                  <a:srgbClr val="C00000"/>
                </a:solidFill>
              </a:rPr>
              <a:t>What is a </a:t>
            </a:r>
            <a:br>
              <a:rPr lang="en-US" dirty="0">
                <a:solidFill>
                  <a:srgbClr val="C00000"/>
                </a:solidFill>
              </a:rPr>
            </a:br>
            <a:r>
              <a:rPr lang="en-US" dirty="0">
                <a:solidFill>
                  <a:srgbClr val="C00000"/>
                </a:solidFill>
              </a:rPr>
              <a:t>False Alarm? </a:t>
            </a:r>
          </a:p>
        </p:txBody>
      </p:sp>
      <p:sp>
        <p:nvSpPr>
          <p:cNvPr id="5" name="Content Placeholder 4"/>
          <p:cNvSpPr>
            <a:spLocks noGrp="1"/>
          </p:cNvSpPr>
          <p:nvPr>
            <p:ph idx="1"/>
          </p:nvPr>
        </p:nvSpPr>
        <p:spPr>
          <a:xfrm>
            <a:off x="1003852" y="2165839"/>
            <a:ext cx="3796748" cy="4387362"/>
          </a:xfrm>
        </p:spPr>
        <p:txBody>
          <a:bodyPr>
            <a:normAutofit/>
          </a:bodyPr>
          <a:lstStyle/>
          <a:p>
            <a:r>
              <a:rPr lang="en-US" sz="3200" dirty="0"/>
              <a:t>When an alarm is reported and the responding Police or Fire agency investigates and finds no evidence of criminal activity or fire related event.</a:t>
            </a:r>
          </a:p>
        </p:txBody>
      </p:sp>
      <p:sp>
        <p:nvSpPr>
          <p:cNvPr id="6" name="TextBox 5"/>
          <p:cNvSpPr txBox="1"/>
          <p:nvPr/>
        </p:nvSpPr>
        <p:spPr>
          <a:xfrm>
            <a:off x="5638800" y="5722204"/>
            <a:ext cx="4568174" cy="830997"/>
          </a:xfrm>
          <a:prstGeom prst="rect">
            <a:avLst/>
          </a:prstGeom>
          <a:noFill/>
        </p:spPr>
        <p:txBody>
          <a:bodyPr wrap="none" rtlCol="0">
            <a:spAutoFit/>
          </a:bodyPr>
          <a:lstStyle/>
          <a:p>
            <a:r>
              <a:rPr lang="en-US" sz="2400" b="1" dirty="0">
                <a:solidFill>
                  <a:srgbClr val="FF0000"/>
                </a:solidFill>
              </a:rPr>
              <a:t>But it takes several steps to get </a:t>
            </a:r>
            <a:br>
              <a:rPr lang="en-US" sz="2400" b="1" dirty="0">
                <a:solidFill>
                  <a:srgbClr val="FF0000"/>
                </a:solidFill>
              </a:rPr>
            </a:br>
            <a:r>
              <a:rPr lang="en-US" sz="2400" b="1" dirty="0">
                <a:solidFill>
                  <a:srgbClr val="FF0000"/>
                </a:solidFill>
              </a:rPr>
              <a:t>to a False Alarm</a:t>
            </a:r>
          </a:p>
        </p:txBody>
      </p:sp>
      <p:pic>
        <p:nvPicPr>
          <p:cNvPr id="4" name="Online Media 3" title="What is a false alarm">
            <a:hlinkClick r:id="" action="ppaction://media"/>
            <a:extLst>
              <a:ext uri="{FF2B5EF4-FFF2-40B4-BE49-F238E27FC236}">
                <a16:creationId xmlns:a16="http://schemas.microsoft.com/office/drawing/2014/main" id="{1DED4E15-15BA-3FF7-AB1C-1B03F5AE7A4C}"/>
              </a:ext>
            </a:extLst>
          </p:cNvPr>
          <p:cNvPicPr>
            <a:picLocks noRot="1" noChangeAspect="1"/>
          </p:cNvPicPr>
          <p:nvPr>
            <a:videoFile r:link="rId1"/>
          </p:nvPr>
        </p:nvPicPr>
        <p:blipFill>
          <a:blip r:embed="rId4"/>
          <a:stretch>
            <a:fillRect/>
          </a:stretch>
        </p:blipFill>
        <p:spPr>
          <a:xfrm>
            <a:off x="5334171" y="644769"/>
            <a:ext cx="6541809" cy="4901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4"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Online Media 3" title="Hail Storm">
            <a:hlinkClick r:id="" action="ppaction://media"/>
            <a:extLst>
              <a:ext uri="{FF2B5EF4-FFF2-40B4-BE49-F238E27FC236}">
                <a16:creationId xmlns:a16="http://schemas.microsoft.com/office/drawing/2014/main" id="{CB266EFC-CD24-9453-D1B6-6DF7AE49E8E9}"/>
              </a:ext>
            </a:extLst>
          </p:cNvPr>
          <p:cNvPicPr>
            <a:picLocks noRot="1" noChangeAspect="1"/>
          </p:cNvPicPr>
          <p:nvPr>
            <a:videoFile r:link="rId1"/>
          </p:nvPr>
        </p:nvPicPr>
        <p:blipFill>
          <a:blip r:embed="rId4"/>
          <a:stretch>
            <a:fillRect/>
          </a:stretch>
        </p:blipFill>
        <p:spPr>
          <a:xfrm>
            <a:off x="6803647" y="1293450"/>
            <a:ext cx="5212507" cy="4134335"/>
          </a:xfrm>
          <a:prstGeom prst="rect">
            <a:avLst/>
          </a:prstGeom>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786384" y="841249"/>
            <a:ext cx="5692953" cy="2587131"/>
          </a:xfrm>
        </p:spPr>
        <p:txBody>
          <a:bodyPr anchor="b">
            <a:normAutofit/>
          </a:bodyPr>
          <a:lstStyle/>
          <a:p>
            <a:r>
              <a:rPr lang="en-US" sz="4800">
                <a:solidFill>
                  <a:schemeClr val="bg1"/>
                </a:solidFill>
              </a:rPr>
              <a:t>Weather Can Cause Loud Noise &amp; </a:t>
            </a:r>
            <a:br>
              <a:rPr lang="en-US" sz="4800">
                <a:solidFill>
                  <a:schemeClr val="bg1"/>
                </a:solidFill>
              </a:rPr>
            </a:br>
            <a:r>
              <a:rPr lang="en-US" sz="4800">
                <a:solidFill>
                  <a:schemeClr val="bg1"/>
                </a:solidFill>
              </a:rPr>
              <a:t>Vibration</a:t>
            </a:r>
          </a:p>
        </p:txBody>
      </p:sp>
      <p:sp>
        <p:nvSpPr>
          <p:cNvPr id="3" name="Content Placeholder 2"/>
          <p:cNvSpPr>
            <a:spLocks noGrp="1"/>
          </p:cNvSpPr>
          <p:nvPr>
            <p:ph idx="1"/>
          </p:nvPr>
        </p:nvSpPr>
        <p:spPr>
          <a:xfrm>
            <a:off x="292608" y="3566810"/>
            <a:ext cx="6509511" cy="3065638"/>
          </a:xfrm>
        </p:spPr>
        <p:txBody>
          <a:bodyPr anchor="ctr">
            <a:normAutofit/>
          </a:bodyPr>
          <a:lstStyle/>
          <a:p>
            <a:pPr marL="285750" indent="-285750"/>
            <a:r>
              <a:rPr lang="en-US" sz="3000" dirty="0">
                <a:solidFill>
                  <a:schemeClr val="tx2"/>
                </a:solidFill>
              </a:rPr>
              <a:t>Loud noises and vibrations are common during weather events – try to anticipate them</a:t>
            </a:r>
          </a:p>
          <a:p>
            <a:pPr marL="285750" indent="-285750"/>
            <a:r>
              <a:rPr lang="en-US" sz="3000" dirty="0">
                <a:solidFill>
                  <a:schemeClr val="tx2"/>
                </a:solidFill>
              </a:rPr>
              <a:t>False alarms should not occur during all but the most extreme weather events</a:t>
            </a:r>
            <a:endParaRPr lang="en-US" sz="1800" dirty="0">
              <a:solidFill>
                <a:schemeClr val="tx2"/>
              </a:solidFill>
            </a:endParaRPr>
          </a:p>
        </p:txBody>
      </p:sp>
    </p:spTree>
    <p:extLst>
      <p:ext uri="{BB962C8B-B14F-4D97-AF65-F5344CB8AC3E}">
        <p14:creationId xmlns:p14="http://schemas.microsoft.com/office/powerpoint/2010/main" val="14378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24111" y="539263"/>
            <a:ext cx="3629688" cy="1237803"/>
          </a:xfrm>
        </p:spPr>
        <p:txBody>
          <a:bodyPr vert="horz" lIns="91440" tIns="45720" rIns="91440" bIns="45720" rtlCol="0" anchor="b">
            <a:normAutofit/>
          </a:bodyPr>
          <a:lstStyle/>
          <a:p>
            <a:r>
              <a:rPr lang="en-US" sz="3600" kern="1200" dirty="0">
                <a:solidFill>
                  <a:srgbClr val="C00000"/>
                </a:solidFill>
                <a:latin typeface="+mj-lt"/>
                <a:ea typeface="+mj-ea"/>
                <a:cs typeface="+mj-cs"/>
              </a:rPr>
              <a:t>Causes of False Fire Alarms</a:t>
            </a:r>
          </a:p>
        </p:txBody>
      </p:sp>
      <p:pic>
        <p:nvPicPr>
          <p:cNvPr id="5" name="Online Media 4" title="False Fire Alarm">
            <a:hlinkClick r:id="" action="ppaction://media"/>
            <a:extLst>
              <a:ext uri="{FF2B5EF4-FFF2-40B4-BE49-F238E27FC236}">
                <a16:creationId xmlns:a16="http://schemas.microsoft.com/office/drawing/2014/main" id="{DE1A142D-2600-B26E-A115-DD9511F662C0}"/>
              </a:ext>
            </a:extLst>
          </p:cNvPr>
          <p:cNvPicPr>
            <a:picLocks noRot="1" noChangeAspect="1"/>
          </p:cNvPicPr>
          <p:nvPr>
            <a:videoFile r:link="rId1"/>
          </p:nvPr>
        </p:nvPicPr>
        <p:blipFill>
          <a:blip r:embed="rId4"/>
          <a:stretch>
            <a:fillRect/>
          </a:stretch>
        </p:blipFill>
        <p:spPr>
          <a:xfrm>
            <a:off x="787114" y="975098"/>
            <a:ext cx="6449549" cy="4837161"/>
          </a:xfrm>
          <a:prstGeom prst="rect">
            <a:avLst/>
          </a:prstGeom>
        </p:spPr>
      </p:pic>
      <p:sp>
        <p:nvSpPr>
          <p:cNvPr id="6" name="Content Placeholder 5"/>
          <p:cNvSpPr>
            <a:spLocks noGrp="1"/>
          </p:cNvSpPr>
          <p:nvPr>
            <p:ph sz="half" idx="2"/>
          </p:nvPr>
        </p:nvSpPr>
        <p:spPr>
          <a:xfrm>
            <a:off x="7724111" y="1912152"/>
            <a:ext cx="4163089" cy="4676217"/>
          </a:xfrm>
        </p:spPr>
        <p:txBody>
          <a:bodyPr vert="horz" lIns="91440" tIns="45720" rIns="91440" bIns="45720" rtlCol="0" anchor="t">
            <a:normAutofit fontScale="92500" lnSpcReduction="20000"/>
          </a:bodyPr>
          <a:lstStyle/>
          <a:p>
            <a:r>
              <a:rPr lang="en-US" sz="3200" dirty="0"/>
              <a:t>False alarm = any event not created by fire</a:t>
            </a:r>
          </a:p>
          <a:p>
            <a:r>
              <a:rPr lang="en-US" sz="3200" dirty="0"/>
              <a:t>Not putting the system in test mode</a:t>
            </a:r>
          </a:p>
          <a:p>
            <a:r>
              <a:rPr lang="en-US" sz="3200" dirty="0"/>
              <a:t>Cooking food</a:t>
            </a:r>
          </a:p>
          <a:p>
            <a:r>
              <a:rPr lang="en-US" sz="3200" dirty="0"/>
              <a:t>Mechanical failure</a:t>
            </a:r>
          </a:p>
          <a:p>
            <a:r>
              <a:rPr lang="en-US" sz="3200" dirty="0"/>
              <a:t>Home users have more control</a:t>
            </a:r>
          </a:p>
          <a:p>
            <a:r>
              <a:rPr lang="en-US" sz="3200" dirty="0"/>
              <a:t>Commercial users must wait for fire response</a:t>
            </a:r>
          </a:p>
        </p:txBody>
      </p:sp>
      <p:grpSp>
        <p:nvGrpSpPr>
          <p:cNvPr id="11" name="Group 10">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2" name="Rectangle 11">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4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2778" name="Rectangle 3277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p:cNvSpPr>
            <a:spLocks noGrp="1" noChangeArrowheads="1"/>
          </p:cNvSpPr>
          <p:nvPr>
            <p:ph type="title"/>
          </p:nvPr>
        </p:nvSpPr>
        <p:spPr>
          <a:xfrm>
            <a:off x="6610823" y="309839"/>
            <a:ext cx="4195674" cy="2052522"/>
          </a:xfrm>
        </p:spPr>
        <p:txBody>
          <a:bodyPr anchor="b">
            <a:normAutofit/>
          </a:bodyPr>
          <a:lstStyle/>
          <a:p>
            <a:pPr eaLnBrk="1" fontAlgn="auto" hangingPunct="1">
              <a:spcAft>
                <a:spcPts val="0"/>
              </a:spcAft>
              <a:defRPr/>
            </a:pPr>
            <a:r>
              <a:rPr lang="en-US" sz="5600" b="1" dirty="0">
                <a:effectLst>
                  <a:outerShdw blurRad="38100" dist="38100" dir="2700000" algn="tl">
                    <a:srgbClr val="C0C0C0"/>
                  </a:outerShdw>
                </a:effectLst>
              </a:rPr>
              <a:t>What can YOU do?</a:t>
            </a:r>
          </a:p>
        </p:txBody>
      </p:sp>
      <p:sp>
        <p:nvSpPr>
          <p:cNvPr id="32780" name="Oval 3277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82" name="Group 32781">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3278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278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32773" name="Picture 2" descr="C:\Documents and Settings\shellie.reid\Local Settings\Temporary Internet Files\Content.IE5\6YSK348X\MC900104874[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217770" y="2200359"/>
            <a:ext cx="3952579" cy="2449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a:xfrm>
            <a:off x="6388119" y="2672200"/>
            <a:ext cx="4983265" cy="3557344"/>
          </a:xfrm>
        </p:spPr>
        <p:txBody>
          <a:bodyPr anchor="t">
            <a:normAutofit fontScale="92500"/>
          </a:bodyPr>
          <a:lstStyle/>
          <a:p>
            <a:pPr eaLnBrk="1" fontAlgn="auto" hangingPunct="1">
              <a:spcAft>
                <a:spcPts val="0"/>
              </a:spcAft>
              <a:buFont typeface="Arial" pitchFamily="34" charset="0"/>
              <a:buChar char="•"/>
              <a:defRPr/>
            </a:pPr>
            <a:r>
              <a:rPr lang="en-US" sz="3600" dirty="0">
                <a:solidFill>
                  <a:schemeClr val="tx1">
                    <a:alpha val="80000"/>
                  </a:schemeClr>
                </a:solidFill>
              </a:rPr>
              <a:t>Understand your system</a:t>
            </a:r>
          </a:p>
          <a:p>
            <a:pPr eaLnBrk="1" fontAlgn="auto" hangingPunct="1">
              <a:spcAft>
                <a:spcPts val="0"/>
              </a:spcAft>
              <a:defRPr/>
            </a:pPr>
            <a:r>
              <a:rPr lang="en-US" sz="3600" dirty="0">
                <a:solidFill>
                  <a:schemeClr val="tx1">
                    <a:alpha val="80000"/>
                  </a:schemeClr>
                </a:solidFill>
              </a:rPr>
              <a:t>Lock all doors &amp; windows</a:t>
            </a:r>
          </a:p>
          <a:p>
            <a:pPr eaLnBrk="1" fontAlgn="auto" hangingPunct="1">
              <a:spcAft>
                <a:spcPts val="0"/>
              </a:spcAft>
              <a:buFont typeface="Arial" pitchFamily="34" charset="0"/>
              <a:buChar char="•"/>
              <a:defRPr/>
            </a:pPr>
            <a:r>
              <a:rPr lang="en-US" sz="3600" dirty="0">
                <a:solidFill>
                  <a:schemeClr val="tx1">
                    <a:alpha val="80000"/>
                  </a:schemeClr>
                </a:solidFill>
              </a:rPr>
              <a:t>Know cancellation code</a:t>
            </a:r>
          </a:p>
          <a:p>
            <a:pPr eaLnBrk="1" fontAlgn="auto" hangingPunct="1">
              <a:spcAft>
                <a:spcPts val="0"/>
              </a:spcAft>
              <a:buFont typeface="Arial" pitchFamily="34" charset="0"/>
              <a:buChar char="•"/>
              <a:defRPr/>
            </a:pPr>
            <a:r>
              <a:rPr lang="en-US" sz="3600" dirty="0">
                <a:solidFill>
                  <a:schemeClr val="tx1">
                    <a:alpha val="80000"/>
                  </a:schemeClr>
                </a:solidFill>
              </a:rPr>
              <a:t>Maintain the system</a:t>
            </a:r>
          </a:p>
          <a:p>
            <a:pPr eaLnBrk="1" fontAlgn="auto" hangingPunct="1">
              <a:spcAft>
                <a:spcPts val="0"/>
              </a:spcAft>
              <a:buFont typeface="Arial" pitchFamily="34" charset="0"/>
              <a:buChar char="•"/>
              <a:defRPr/>
            </a:pPr>
            <a:r>
              <a:rPr lang="en-US" sz="3600" dirty="0">
                <a:solidFill>
                  <a:schemeClr val="tx1">
                    <a:alpha val="80000"/>
                  </a:schemeClr>
                </a:solidFill>
              </a:rPr>
              <a:t>Respond to meet officers</a:t>
            </a:r>
            <a:endParaRPr lang="en-US" sz="2000" dirty="0">
              <a:solidFill>
                <a:schemeClr val="tx1">
                  <a:alpha val="80000"/>
                </a:schemeClr>
              </a:solidFill>
            </a:endParaRPr>
          </a:p>
        </p:txBody>
      </p:sp>
      <p:sp>
        <p:nvSpPr>
          <p:cNvPr id="3278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2788" name="Straight Connector 3278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759463" y="339969"/>
            <a:ext cx="6461952" cy="1045557"/>
          </a:xfrm>
        </p:spPr>
        <p:txBody>
          <a:bodyPr anchor="b">
            <a:normAutofit/>
          </a:bodyPr>
          <a:lstStyle/>
          <a:p>
            <a:pPr eaLnBrk="1" hangingPunct="1">
              <a:lnSpc>
                <a:spcPct val="100000"/>
              </a:lnSpc>
              <a:defRPr/>
            </a:pPr>
            <a:r>
              <a:rPr lang="en-US" sz="4000" b="1" dirty="0"/>
              <a:t>Call your alarm company…. </a:t>
            </a:r>
          </a:p>
        </p:txBody>
      </p:sp>
      <p:pic>
        <p:nvPicPr>
          <p:cNvPr id="33797" name="Picture 2" descr="C:\Documents and Settings\shellie.reid\Local Settings\Temporary Internet Files\Content.IE5\YD6WMISW\MC900363874[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9214069" y="462240"/>
            <a:ext cx="2634361" cy="23893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Slide Number Placeholder 4"/>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160E416A-B292-441A-AD5E-543F3C4E5889}" type="slidenum">
              <a:rPr lang="en-US">
                <a:solidFill>
                  <a:schemeClr val="tx1">
                    <a:lumMod val="50000"/>
                    <a:lumOff val="50000"/>
                  </a:schemeClr>
                </a:solidFill>
              </a:rPr>
              <a:pPr eaLnBrk="1" fontAlgn="base" hangingPunct="1">
                <a:spcBef>
                  <a:spcPct val="0"/>
                </a:spcBef>
                <a:spcAft>
                  <a:spcPts val="600"/>
                </a:spcAft>
              </a:pPr>
              <a:t>33</a:t>
            </a:fld>
            <a:endParaRPr lang="en-US">
              <a:solidFill>
                <a:schemeClr val="tx1">
                  <a:lumMod val="50000"/>
                  <a:lumOff val="50000"/>
                </a:schemeClr>
              </a:solidFill>
            </a:endParaRPr>
          </a:p>
        </p:txBody>
      </p:sp>
      <p:grpSp>
        <p:nvGrpSpPr>
          <p:cNvPr id="33811" name="Group 33810">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3812" name="Rectangle 33811">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13" name="Rectangle 33812">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3799" name="Rectangle 3">
            <a:extLst>
              <a:ext uri="{FF2B5EF4-FFF2-40B4-BE49-F238E27FC236}">
                <a16:creationId xmlns:a16="http://schemas.microsoft.com/office/drawing/2014/main" id="{39FD32EF-2E5E-4450-D4C7-C5CCD3CA250D}"/>
              </a:ext>
            </a:extLst>
          </p:cNvPr>
          <p:cNvGraphicFramePr>
            <a:graphicFrameLocks noGrp="1"/>
          </p:cNvGraphicFramePr>
          <p:nvPr>
            <p:ph idx="1"/>
            <p:extLst>
              <p:ext uri="{D42A27DB-BD31-4B8C-83A1-F6EECF244321}">
                <p14:modId xmlns:p14="http://schemas.microsoft.com/office/powerpoint/2010/main" val="491598316"/>
              </p:ext>
            </p:extLst>
          </p:nvPr>
        </p:nvGraphicFramePr>
        <p:xfrm>
          <a:off x="910518" y="1491034"/>
          <a:ext cx="8083343" cy="47992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4826" name="Rectangle 34825">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8" name="Rectangle 34827">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830" name="Picture 34829">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4832" name="Rectangle 34831">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34" name="Rectangle 34833">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146" name="Rectangle 2"/>
          <p:cNvSpPr>
            <a:spLocks noGrp="1" noChangeArrowheads="1"/>
          </p:cNvSpPr>
          <p:nvPr>
            <p:ph type="title"/>
          </p:nvPr>
        </p:nvSpPr>
        <p:spPr>
          <a:xfrm>
            <a:off x="6597016" y="905011"/>
            <a:ext cx="4589328" cy="1889135"/>
          </a:xfrm>
        </p:spPr>
        <p:txBody>
          <a:bodyPr anchor="b">
            <a:normAutofit/>
          </a:bodyPr>
          <a:lstStyle/>
          <a:p>
            <a:pPr eaLnBrk="1" hangingPunct="1">
              <a:defRPr/>
            </a:pPr>
            <a:br>
              <a:rPr lang="en-US" sz="3400" b="1" i="1" u="sng"/>
            </a:br>
            <a:r>
              <a:rPr lang="en-US" sz="3400" b="1">
                <a:effectLst>
                  <a:outerShdw blurRad="38100" dist="38100" dir="2700000" algn="tl">
                    <a:srgbClr val="000000">
                      <a:alpha val="43137"/>
                    </a:srgbClr>
                  </a:outerShdw>
                </a:effectLst>
              </a:rPr>
              <a:t>Train ALL Alarm Users !</a:t>
            </a:r>
            <a:br>
              <a:rPr lang="en-US" sz="3400" b="1">
                <a:effectLst>
                  <a:outerShdw blurRad="38100" dist="38100" dir="2700000" algn="tl">
                    <a:srgbClr val="000000">
                      <a:alpha val="43137"/>
                    </a:srgbClr>
                  </a:outerShdw>
                </a:effectLst>
              </a:rPr>
            </a:br>
            <a:endParaRPr lang="en-US" sz="3400" b="1">
              <a:effectLst>
                <a:outerShdw blurRad="38100" dist="38100" dir="2700000" algn="tl">
                  <a:srgbClr val="000000">
                    <a:alpha val="43137"/>
                  </a:srgbClr>
                </a:outerShdw>
              </a:effectLst>
            </a:endParaRPr>
          </a:p>
        </p:txBody>
      </p:sp>
      <p:sp>
        <p:nvSpPr>
          <p:cNvPr id="34820" name="Slide Number Placeholder 5"/>
          <p:cNvSpPr>
            <a:spLocks noGrp="1"/>
          </p:cNvSpPr>
          <p:nvPr>
            <p:ph type="sldNum" sz="quarter" idx="12"/>
          </p:nvPr>
        </p:nvSpPr>
        <p:spPr>
          <a:xfrm>
            <a:off x="11722608" y="18288"/>
            <a:ext cx="475488" cy="4754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fld id="{E3EC7678-2FF1-4580-8570-FD0C54747C6F}" type="slidenum">
              <a:rPr lang="en-US" sz="900">
                <a:solidFill>
                  <a:schemeClr val="tx1">
                    <a:alpha val="70000"/>
                  </a:schemeClr>
                </a:solidFill>
              </a:rPr>
              <a:pPr algn="ctr" eaLnBrk="1" fontAlgn="base" hangingPunct="1">
                <a:spcBef>
                  <a:spcPct val="0"/>
                </a:spcBef>
                <a:spcAft>
                  <a:spcPts val="600"/>
                </a:spcAft>
              </a:pPr>
              <a:t>34</a:t>
            </a:fld>
            <a:endParaRPr lang="en-US" sz="900">
              <a:solidFill>
                <a:schemeClr val="tx1">
                  <a:alpha val="70000"/>
                </a:schemeClr>
              </a:solidFill>
            </a:endParaRPr>
          </a:p>
        </p:txBody>
      </p:sp>
      <p:pic>
        <p:nvPicPr>
          <p:cNvPr id="34821" name="Picture 2" descr="C:\Documents and Settings\shellie.reid\Local Settings\Temporary Internet Files\Content.IE5\2WTUDOFL\MC900056888[1].wmf"/>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20807" y="1048323"/>
            <a:ext cx="5468347" cy="47525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idx="1"/>
          </p:nvPr>
        </p:nvSpPr>
        <p:spPr>
          <a:xfrm>
            <a:off x="6597016" y="2965592"/>
            <a:ext cx="4589328" cy="2987397"/>
          </a:xfrm>
        </p:spPr>
        <p:txBody>
          <a:bodyPr>
            <a:normAutofit/>
          </a:bodyPr>
          <a:lstStyle/>
          <a:p>
            <a:pPr marL="457200" lvl="1" indent="0" eaLnBrk="1" hangingPunct="1">
              <a:buNone/>
              <a:defRPr/>
            </a:pPr>
            <a:r>
              <a:rPr lang="en-US" sz="3200" dirty="0"/>
              <a:t>Everyone who has a key needs to know how to arm and disarm your system</a:t>
            </a:r>
          </a:p>
          <a:p>
            <a:pPr lvl="1" eaLnBrk="1" hangingPunct="1">
              <a:defRPr/>
            </a:pPr>
            <a:endParaRPr lang="en-US" sz="18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5850" name="Rectangle 3584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94" name="Rectangle 2"/>
          <p:cNvSpPr>
            <a:spLocks noGrp="1" noChangeArrowheads="1"/>
          </p:cNvSpPr>
          <p:nvPr>
            <p:ph type="title"/>
          </p:nvPr>
        </p:nvSpPr>
        <p:spPr>
          <a:xfrm>
            <a:off x="630936" y="457200"/>
            <a:ext cx="4343400" cy="1929384"/>
          </a:xfrm>
        </p:spPr>
        <p:txBody>
          <a:bodyPr anchor="ctr">
            <a:normAutofit/>
          </a:bodyPr>
          <a:lstStyle/>
          <a:p>
            <a:pPr eaLnBrk="1" hangingPunct="1">
              <a:defRPr/>
            </a:pPr>
            <a:r>
              <a:rPr lang="en-US" sz="4800" b="1"/>
              <a:t> </a:t>
            </a:r>
            <a:r>
              <a:rPr lang="en-US" sz="4800" b="1">
                <a:effectLst>
                  <a:outerShdw blurRad="38100" dist="38100" dir="2700000" algn="tl">
                    <a:srgbClr val="000000">
                      <a:alpha val="43137"/>
                    </a:srgbClr>
                  </a:outerShdw>
                </a:effectLst>
              </a:rPr>
              <a:t>Re-Entering</a:t>
            </a:r>
            <a:r>
              <a:rPr lang="en-US" sz="4800"/>
              <a:t> </a:t>
            </a:r>
            <a:endParaRPr lang="en-US" sz="4800">
              <a:effectLst>
                <a:outerShdw blurRad="38100" dist="38100" dir="2700000" algn="tl">
                  <a:srgbClr val="C0C0C0"/>
                </a:outerShdw>
              </a:effectLst>
            </a:endParaRPr>
          </a:p>
        </p:txBody>
      </p:sp>
      <p:sp>
        <p:nvSpPr>
          <p:cNvPr id="3585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3"/>
          <p:cNvSpPr>
            <a:spLocks noGrp="1" noChangeArrowheads="1"/>
          </p:cNvSpPr>
          <p:nvPr>
            <p:ph idx="1"/>
          </p:nvPr>
        </p:nvSpPr>
        <p:spPr>
          <a:xfrm>
            <a:off x="5541263" y="457200"/>
            <a:ext cx="6007608" cy="1929384"/>
          </a:xfrm>
        </p:spPr>
        <p:txBody>
          <a:bodyPr anchor="ctr">
            <a:normAutofit/>
          </a:bodyPr>
          <a:lstStyle/>
          <a:p>
            <a:pPr marL="0" indent="0" eaLnBrk="1" hangingPunct="1">
              <a:buNone/>
            </a:pPr>
            <a:r>
              <a:rPr lang="en-US" sz="3600" dirty="0"/>
              <a:t>If you </a:t>
            </a:r>
            <a:br>
              <a:rPr lang="en-US" sz="3600" dirty="0"/>
            </a:br>
            <a:r>
              <a:rPr lang="en-US" sz="3600" dirty="0"/>
              <a:t>re-enter, turn off the alarm. </a:t>
            </a:r>
          </a:p>
          <a:p>
            <a:pPr marL="0" indent="0" eaLnBrk="1" hangingPunct="1">
              <a:buNone/>
            </a:pPr>
            <a:r>
              <a:rPr lang="en-US" sz="3600" dirty="0"/>
              <a:t>Don’t play beat the clock.  </a:t>
            </a:r>
          </a:p>
        </p:txBody>
      </p:sp>
      <p:pic>
        <p:nvPicPr>
          <p:cNvPr id="35845" name="Picture 3" descr="C:\Documents and Settings\shellie.reid\Local Settings\Temporary Internet Files\Content.IE5\YD6WMISW\MC900384022[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619752" y="2569464"/>
            <a:ext cx="3161296" cy="3678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text, electronics, iPod&#10;&#10;Description automatically generated">
            <a:extLst>
              <a:ext uri="{FF2B5EF4-FFF2-40B4-BE49-F238E27FC236}">
                <a16:creationId xmlns:a16="http://schemas.microsoft.com/office/drawing/2014/main" id="{0185A0B2-BF64-DD0E-1674-99CF4AD20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467" y="2569464"/>
            <a:ext cx="4938169" cy="3678936"/>
          </a:xfrm>
          <a:prstGeom prst="rect">
            <a:avLst/>
          </a:prstGeom>
        </p:spPr>
      </p:pic>
      <p:sp>
        <p:nvSpPr>
          <p:cNvPr id="35844" name="Slide Number Placeholder 4"/>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F7940584-5E9E-4DB8-8294-3F82B006213C}" type="slidenum">
              <a:rPr lang="en-US"/>
              <a:pPr eaLnBrk="1" fontAlgn="base" hangingPunct="1">
                <a:spcBef>
                  <a:spcPct val="0"/>
                </a:spcBef>
                <a:spcAft>
                  <a:spcPts val="600"/>
                </a:spcAft>
              </a:pPr>
              <a:t>35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4" name="Rectangle 36873">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6" name="Rectangle 36875">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878" name="Picture 36877">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6880" name="Rectangle 36879">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82" name="Rectangle 36881">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2"/>
          <p:cNvSpPr txBox="1">
            <a:spLocks noChangeArrowheads="1"/>
          </p:cNvSpPr>
          <p:nvPr/>
        </p:nvSpPr>
        <p:spPr bwMode="auto">
          <a:xfrm>
            <a:off x="6597016" y="905011"/>
            <a:ext cx="4589328" cy="1889135"/>
          </a:xfrm>
          <a:prstGeom prst="rect">
            <a:avLst/>
          </a:prstGeom>
        </p:spPr>
        <p:txBody>
          <a:bodyPr vert="horz" lIns="91440" tIns="45720" rIns="91440" bIns="45720" rtlCol="0" anchor="b">
            <a:normAutofit/>
          </a:bodyPr>
          <a:lstStyle/>
          <a:p>
            <a:pPr fontAlgn="auto">
              <a:lnSpc>
                <a:spcPct val="90000"/>
              </a:lnSpc>
              <a:spcBef>
                <a:spcPct val="0"/>
              </a:spcBef>
              <a:spcAft>
                <a:spcPts val="600"/>
              </a:spcAft>
              <a:defRPr/>
            </a:pPr>
            <a:r>
              <a:rPr lang="en-US" sz="4800" b="1" kern="1200">
                <a:solidFill>
                  <a:schemeClr val="tx1"/>
                </a:solidFill>
                <a:effectLst>
                  <a:outerShdw blurRad="38100" dist="38100" dir="2700000" algn="tl">
                    <a:srgbClr val="000000">
                      <a:alpha val="43137"/>
                    </a:srgbClr>
                  </a:outerShdw>
                </a:effectLst>
                <a:latin typeface="+mj-lt"/>
                <a:ea typeface="+mj-ea"/>
                <a:cs typeface="+mj-cs"/>
              </a:rPr>
              <a:t>Canceling Alarms </a:t>
            </a:r>
          </a:p>
        </p:txBody>
      </p:sp>
      <p:sp>
        <p:nvSpPr>
          <p:cNvPr id="36868" name="Slide Number Placeholder 3"/>
          <p:cNvSpPr>
            <a:spLocks noGrp="1"/>
          </p:cNvSpPr>
          <p:nvPr>
            <p:ph type="sldNum" sz="quarter" idx="12"/>
          </p:nvPr>
        </p:nvSpPr>
        <p:spPr>
          <a:xfrm>
            <a:off x="11722608" y="18288"/>
            <a:ext cx="475488" cy="4754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ts val="600"/>
              </a:spcAft>
            </a:pPr>
            <a:fld id="{2B0F3222-D221-4385-8887-3F17B484C194}" type="slidenum">
              <a:rPr lang="en-US" sz="900">
                <a:solidFill>
                  <a:schemeClr val="tx1">
                    <a:alpha val="70000"/>
                  </a:schemeClr>
                </a:solidFill>
                <a:latin typeface="+mn-lt"/>
              </a:rPr>
              <a:pPr algn="ctr" eaLnBrk="1" fontAlgn="base" hangingPunct="1">
                <a:spcBef>
                  <a:spcPct val="0"/>
                </a:spcBef>
                <a:spcAft>
                  <a:spcPts val="600"/>
                </a:spcAft>
              </a:pPr>
              <a:t>36</a:t>
            </a:fld>
            <a:endParaRPr lang="en-US" sz="900">
              <a:solidFill>
                <a:schemeClr val="tx1">
                  <a:alpha val="70000"/>
                </a:schemeClr>
              </a:solidFill>
              <a:latin typeface="+mn-lt"/>
            </a:endParaRPr>
          </a:p>
        </p:txBody>
      </p:sp>
      <p:pic>
        <p:nvPicPr>
          <p:cNvPr id="36869" name="Picture 2" descr="C:\Documents and Settings\shellie.reid\Local Settings\Temporary Internet Files\Content.IE5\OGTHYE7K\MC900198528[1].wmf"/>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720807" y="1174042"/>
            <a:ext cx="5468347" cy="45011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3"/>
          <p:cNvSpPr>
            <a:spLocks noGrp="1" noChangeArrowheads="1"/>
          </p:cNvSpPr>
          <p:nvPr>
            <p:ph idx="1"/>
          </p:nvPr>
        </p:nvSpPr>
        <p:spPr>
          <a:xfrm>
            <a:off x="6597016" y="2965592"/>
            <a:ext cx="4589328" cy="2987397"/>
          </a:xfrm>
        </p:spPr>
        <p:txBody>
          <a:bodyPr vert="horz" lIns="91440" tIns="45720" rIns="91440" bIns="45720" rtlCol="0">
            <a:normAutofit/>
          </a:bodyPr>
          <a:lstStyle/>
          <a:p>
            <a:r>
              <a:rPr lang="en-US" sz="3200" dirty="0"/>
              <a:t>Answer the phone</a:t>
            </a:r>
          </a:p>
          <a:p>
            <a:r>
              <a:rPr lang="en-US" sz="3200" dirty="0"/>
              <a:t>Stay put</a:t>
            </a:r>
          </a:p>
          <a:p>
            <a:r>
              <a:rPr lang="en-US" sz="3200" dirty="0"/>
              <a:t>Be prepared</a:t>
            </a:r>
          </a:p>
          <a:p>
            <a:r>
              <a:rPr lang="en-US" sz="3200" dirty="0"/>
              <a:t>Follow your alarm company's instruction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C:\Documents and Settings\scouey\Local Settings\Temporary Internet Files\Content.IE5\YLWCMAJC\MP900386162[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5401" y="3910744"/>
            <a:ext cx="1371601" cy="20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scouey\Local Settings\Temporary Internet Files\Content.IE5\7D7ZU2MG\MP900442203[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22474" y="3972183"/>
            <a:ext cx="1539876" cy="198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a:solidFill>
            <a:schemeClr val="accent6">
              <a:lumMod val="40000"/>
              <a:lumOff val="60000"/>
            </a:schemeClr>
          </a:solidFill>
        </p:spPr>
        <p:txBody>
          <a:bodyPr/>
          <a:lstStyle/>
          <a:p>
            <a:r>
              <a:rPr lang="en-US" sz="4400" b="1" dirty="0"/>
              <a:t>Request ECV!</a:t>
            </a:r>
          </a:p>
        </p:txBody>
      </p:sp>
      <p:sp>
        <p:nvSpPr>
          <p:cNvPr id="2150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C986CD4B-F400-488E-A7BF-C8493AF6FCB0}" type="slidenum">
              <a:rPr lang="en-US" smtClean="0">
                <a:solidFill>
                  <a:srgbClr val="CC3300"/>
                </a:solidFill>
              </a:rPr>
              <a:pPr eaLnBrk="1" hangingPunct="1"/>
              <a:t>37</a:t>
            </a:fld>
            <a:endParaRPr lang="en-US">
              <a:solidFill>
                <a:srgbClr val="CC3300"/>
              </a:solidFill>
            </a:endParaRPr>
          </a:p>
        </p:txBody>
      </p:sp>
      <p:sp>
        <p:nvSpPr>
          <p:cNvPr id="21510" name="Rounded Rectangle 4"/>
          <p:cNvSpPr>
            <a:spLocks noChangeArrowheads="1"/>
          </p:cNvSpPr>
          <p:nvPr/>
        </p:nvSpPr>
        <p:spPr bwMode="auto">
          <a:xfrm>
            <a:off x="4038600" y="1905002"/>
            <a:ext cx="6400800" cy="1219199"/>
          </a:xfrm>
          <a:prstGeom prst="roundRect">
            <a:avLst>
              <a:gd name="adj" fmla="val 16667"/>
            </a:avLst>
          </a:prstGeom>
          <a:solidFill>
            <a:schemeClr val="accent5">
              <a:lumMod val="40000"/>
              <a:lumOff val="60000"/>
            </a:schemeClr>
          </a:solidFill>
          <a:ln w="9525" algn="ctr">
            <a:solidFill>
              <a:schemeClr val="tx1"/>
            </a:solidFill>
            <a:round/>
            <a:headEnd/>
            <a:tailEnd/>
          </a:ln>
        </p:spPr>
        <p:txBody>
          <a:bodyPr/>
          <a:lstStyle/>
          <a:p>
            <a:r>
              <a:rPr lang="en-US" sz="3000" dirty="0">
                <a:latin typeface="+mj-lt"/>
              </a:rPr>
              <a:t>Tell your monitoring company to use Enhanced Call Verification (ECV)</a:t>
            </a:r>
          </a:p>
        </p:txBody>
      </p:sp>
      <p:pic>
        <p:nvPicPr>
          <p:cNvPr id="21511" name="Picture 18" descr="C:\Documents and Settings\scouey\Local Settings\Temporary Internet Files\Content.IE5\W3OUBO2H\MP900407165[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55775" y="1676401"/>
            <a:ext cx="2187575" cy="18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4"/>
          <p:cNvSpPr>
            <a:spLocks noChangeArrowheads="1"/>
          </p:cNvSpPr>
          <p:nvPr/>
        </p:nvSpPr>
        <p:spPr bwMode="auto">
          <a:xfrm>
            <a:off x="4026568" y="3855521"/>
            <a:ext cx="4584032" cy="2157185"/>
          </a:xfrm>
          <a:prstGeom prst="roundRect">
            <a:avLst>
              <a:gd name="adj" fmla="val 16667"/>
            </a:avLst>
          </a:prstGeom>
          <a:solidFill>
            <a:schemeClr val="accent1">
              <a:lumMod val="40000"/>
              <a:lumOff val="60000"/>
            </a:schemeClr>
          </a:solidFill>
          <a:ln w="9525" algn="ctr">
            <a:solidFill>
              <a:schemeClr val="tx1"/>
            </a:solidFill>
            <a:round/>
            <a:headEnd/>
            <a:tailEnd/>
          </a:ln>
        </p:spPr>
        <p:txBody>
          <a:bodyPr/>
          <a:lstStyle/>
          <a:p>
            <a:r>
              <a:rPr lang="en-US" sz="3000" dirty="0">
                <a:cs typeface="Arial" pitchFamily="34" charset="0"/>
              </a:rPr>
              <a:t>ECV requires making two calls to a responsible party prior to requesting a dispatch</a:t>
            </a:r>
          </a:p>
        </p:txBody>
      </p:sp>
    </p:spTree>
    <p:extLst>
      <p:ext uri="{BB962C8B-B14F-4D97-AF65-F5344CB8AC3E}">
        <p14:creationId xmlns:p14="http://schemas.microsoft.com/office/powerpoint/2010/main" val="40990126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Scale>
                                      <p:cBhvr>
                                        <p:cTn id="7" dur="1000" decel="50000" fill="hold">
                                          <p:stCondLst>
                                            <p:cond delay="0"/>
                                          </p:stCondLst>
                                        </p:cTn>
                                        <p:tgtEl>
                                          <p:spTgt spid="204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484"/>
                                        </p:tgtEl>
                                        <p:attrNameLst>
                                          <p:attrName>ppt_x</p:attrName>
                                          <p:attrName>ppt_y</p:attrName>
                                        </p:attrNameLst>
                                      </p:cBhvr>
                                    </p:animMotion>
                                    <p:animEffect transition="in" filter="fade">
                                      <p:cBhvr>
                                        <p:cTn id="9"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7" name="Rectangle 3789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9" name="Rectangle 3789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1" name="Rectangle 3790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3" name="Rectangle 3790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EAA1D3C-D275-FC07-2425-AC634DB7E5CC}"/>
              </a:ext>
            </a:extLst>
          </p:cNvPr>
          <p:cNvSpPr>
            <a:spLocks noGrp="1"/>
          </p:cNvSpPr>
          <p:nvPr>
            <p:ph type="title"/>
          </p:nvPr>
        </p:nvSpPr>
        <p:spPr>
          <a:xfrm>
            <a:off x="1371597" y="348865"/>
            <a:ext cx="10044023" cy="877729"/>
          </a:xfrm>
        </p:spPr>
        <p:txBody>
          <a:bodyPr anchor="ctr">
            <a:normAutofit/>
          </a:bodyPr>
          <a:lstStyle/>
          <a:p>
            <a:r>
              <a:rPr lang="en-US" dirty="0">
                <a:solidFill>
                  <a:srgbClr val="FFFFFF"/>
                </a:solidFill>
              </a:rPr>
              <a:t>Bypassing Zones</a:t>
            </a:r>
          </a:p>
        </p:txBody>
      </p:sp>
      <p:sp>
        <p:nvSpPr>
          <p:cNvPr id="37890" name="Rectangle 3"/>
          <p:cNvSpPr>
            <a:spLocks noChangeArrowheads="1"/>
          </p:cNvSpPr>
          <p:nvPr/>
        </p:nvSpPr>
        <p:spPr>
          <a:xfrm>
            <a:off x="888407" y="2112579"/>
            <a:ext cx="9664483" cy="3550819"/>
          </a:xfrm>
          <a:prstGeom prst="rect">
            <a:avLst/>
          </a:prstGeom>
        </p:spPr>
        <p:txBody>
          <a:bodyPr anchor="ctr">
            <a:normAutofit/>
          </a:bodyPr>
          <a:lstStyle/>
          <a:p>
            <a:pPr defTabSz="905256">
              <a:spcAft>
                <a:spcPts val="600"/>
              </a:spcAft>
            </a:pPr>
            <a:r>
              <a:rPr lang="en-US" sz="4356" kern="1200" dirty="0">
                <a:solidFill>
                  <a:schemeClr val="tx1"/>
                </a:solidFill>
                <a:latin typeface="+mn-lt"/>
                <a:ea typeface="+mn-ea"/>
                <a:cs typeface="+mn-cs"/>
              </a:rPr>
              <a:t>By-passing a zone</a:t>
            </a:r>
          </a:p>
          <a:p>
            <a:pPr defTabSz="905256">
              <a:spcAft>
                <a:spcPts val="600"/>
              </a:spcAft>
            </a:pPr>
            <a:r>
              <a:rPr lang="en-US" sz="4356" kern="1200" dirty="0">
                <a:solidFill>
                  <a:schemeClr val="tx1"/>
                </a:solidFill>
                <a:latin typeface="+mn-lt"/>
                <a:ea typeface="+mn-ea"/>
                <a:cs typeface="+mn-cs"/>
              </a:rPr>
              <a:t>Turn off a zone (home/away)</a:t>
            </a:r>
            <a:endParaRPr lang="en-US" sz="4400" dirty="0"/>
          </a:p>
        </p:txBody>
      </p:sp>
      <p:sp>
        <p:nvSpPr>
          <p:cNvPr id="37892" name="Slide Number Placeholder 4"/>
          <p:cNvSpPr>
            <a:spLocks/>
          </p:cNvSpPr>
          <p:nvPr/>
        </p:nvSpPr>
        <p:spPr>
          <a:xfrm>
            <a:off x="10185587" y="5986811"/>
            <a:ext cx="682656" cy="318573"/>
          </a:xfrm>
          <a:prstGeom prst="rect">
            <a:avLst/>
          </a:prstGeo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05256">
              <a:spcAft>
                <a:spcPts val="594"/>
              </a:spcAft>
            </a:pPr>
            <a:fld id="{49911892-D7CE-44F9-BE51-F0D37EC7902E}" type="slidenum">
              <a:rPr lang="en-US" sz="990" kern="1200">
                <a:solidFill>
                  <a:schemeClr val="tx1"/>
                </a:solidFill>
                <a:latin typeface="Arial" pitchFamily="34" charset="0"/>
                <a:ea typeface="+mn-ea"/>
                <a:cs typeface="+mn-cs"/>
              </a:rPr>
              <a:pPr defTabSz="905256">
                <a:spcAft>
                  <a:spcPts val="594"/>
                </a:spcAft>
              </a:pPr>
              <a:t>38</a:t>
            </a:fld>
            <a:endParaRPr lang="en-US" sz="1000"/>
          </a:p>
        </p:txBody>
      </p:sp>
      <p:sp>
        <p:nvSpPr>
          <p:cNvPr id="12" name="UTurnArrow">
            <a:extLst>
              <a:ext uri="{FF2B5EF4-FFF2-40B4-BE49-F238E27FC236}">
                <a16:creationId xmlns:a16="http://schemas.microsoft.com/office/drawing/2014/main" id="{049B19A1-59A8-2967-BCF4-EFDD9BE29169}"/>
              </a:ext>
            </a:extLst>
          </p:cNvPr>
          <p:cNvSpPr>
            <a:spLocks noEditPoints="1" noChangeArrowheads="1"/>
          </p:cNvSpPr>
          <p:nvPr/>
        </p:nvSpPr>
        <p:spPr bwMode="auto">
          <a:xfrm>
            <a:off x="8175640" y="2243710"/>
            <a:ext cx="3151894" cy="2932381"/>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dirty="0">
              <a:latin typeface="+mn-lt"/>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8922" name="Rectangle 3892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7" name="Picture 2" descr="C:\Documents and Settings\shellie.reid\Local Settings\Temporary Internet Files\Content.IE5\YD6WMISW\MC900053613[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64988" y="1117445"/>
            <a:ext cx="3368969" cy="4623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Freeform: Shape 3892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8" name="Rectangle 2"/>
          <p:cNvSpPr txBox="1">
            <a:spLocks noChangeArrowheads="1"/>
          </p:cNvSpPr>
          <p:nvPr/>
        </p:nvSpPr>
        <p:spPr bwMode="auto">
          <a:xfrm>
            <a:off x="5759354" y="457201"/>
            <a:ext cx="5337270" cy="1835911"/>
          </a:xfrm>
          <a:prstGeom prst="rect">
            <a:avLst/>
          </a:prstGeom>
        </p:spPr>
        <p:txBody>
          <a:bodyPr vert="horz" lIns="91440" tIns="45720" rIns="91440" bIns="45720" rtlCol="0" anchor="b">
            <a:normAutofit/>
          </a:bodyPr>
          <a:lstStyle/>
          <a:p>
            <a:pPr fontAlgn="auto">
              <a:lnSpc>
                <a:spcPct val="90000"/>
              </a:lnSpc>
              <a:spcBef>
                <a:spcPct val="0"/>
              </a:spcBef>
              <a:spcAft>
                <a:spcPts val="600"/>
              </a:spcAft>
              <a:defRPr/>
            </a:pPr>
            <a:r>
              <a:rPr lang="en-US" sz="5400" b="1" kern="1200" dirty="0">
                <a:solidFill>
                  <a:srgbClr val="FFFFFF"/>
                </a:solidFill>
                <a:latin typeface="+mj-lt"/>
                <a:ea typeface="+mj-ea"/>
                <a:cs typeface="+mj-cs"/>
              </a:rPr>
              <a:t>Inspect the System</a:t>
            </a:r>
          </a:p>
        </p:txBody>
      </p:sp>
      <p:sp>
        <p:nvSpPr>
          <p:cNvPr id="3892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3"/>
          <p:cNvSpPr>
            <a:spLocks noGrp="1" noChangeArrowheads="1"/>
          </p:cNvSpPr>
          <p:nvPr>
            <p:ph idx="1"/>
          </p:nvPr>
        </p:nvSpPr>
        <p:spPr>
          <a:xfrm>
            <a:off x="5759354" y="2798064"/>
            <a:ext cx="5461095" cy="3417611"/>
          </a:xfrm>
        </p:spPr>
        <p:txBody>
          <a:bodyPr vert="horz" lIns="91440" tIns="45720" rIns="91440" bIns="45720" rtlCol="0" anchor="t">
            <a:normAutofit/>
          </a:bodyPr>
          <a:lstStyle/>
          <a:p>
            <a:pPr marL="457200">
              <a:buClr>
                <a:schemeClr val="bg1"/>
              </a:buClr>
              <a:buSzPct val="46000"/>
              <a:defRPr/>
            </a:pPr>
            <a:r>
              <a:rPr lang="en-US" sz="4400" dirty="0">
                <a:solidFill>
                  <a:srgbClr val="FFFFFF"/>
                </a:solidFill>
              </a:rPr>
              <a:t>Check the battery </a:t>
            </a:r>
          </a:p>
          <a:p>
            <a:pPr marL="457200">
              <a:buClr>
                <a:schemeClr val="bg1"/>
              </a:buClr>
              <a:buSzPct val="46000"/>
              <a:defRPr/>
            </a:pPr>
            <a:r>
              <a:rPr lang="en-US" sz="4400" dirty="0">
                <a:solidFill>
                  <a:srgbClr val="FFFFFF"/>
                </a:solidFill>
              </a:rPr>
              <a:t>Test your system</a:t>
            </a:r>
          </a:p>
          <a:p>
            <a:pPr marL="457200">
              <a:buClr>
                <a:schemeClr val="bg1"/>
              </a:buClr>
              <a:buSzPct val="46000"/>
              <a:defRPr/>
            </a:pPr>
            <a:r>
              <a:rPr lang="en-US" sz="4400" dirty="0">
                <a:solidFill>
                  <a:srgbClr val="FFFFFF"/>
                </a:solidFill>
              </a:rPr>
              <a:t>Schedule yearly system inspections</a:t>
            </a:r>
          </a:p>
        </p:txBody>
      </p:sp>
      <p:sp>
        <p:nvSpPr>
          <p:cNvPr id="38916" name="Slide Number Placeholder 3"/>
          <p:cNvSpPr>
            <a:spLocks noGrp="1"/>
          </p:cNvSpPr>
          <p:nvPr>
            <p:ph type="sldNum" sz="quarter" idx="12"/>
          </p:nvPr>
        </p:nvSpPr>
        <p:spPr>
          <a:xfrm>
            <a:off x="10058400" y="6356350"/>
            <a:ext cx="1295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ts val="600"/>
              </a:spcAft>
            </a:pPr>
            <a:fld id="{DFF35154-D391-4D3D-9C6F-64EE40F236D8}" type="slidenum">
              <a:rPr lang="en-US">
                <a:solidFill>
                  <a:srgbClr val="FFFFFF"/>
                </a:solidFill>
                <a:latin typeface="+mn-lt"/>
              </a:rPr>
              <a:pPr eaLnBrk="1" fontAlgn="base" hangingPunct="1">
                <a:spcBef>
                  <a:spcPct val="0"/>
                </a:spcBef>
                <a:spcAft>
                  <a:spcPts val="600"/>
                </a:spcAft>
              </a:pPr>
              <a:t>39</a:t>
            </a:fld>
            <a:endParaRPr lang="en-US">
              <a:solidFill>
                <a:srgbClr val="FFFFFF"/>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Step 1- An Alarm Activation</a:t>
            </a:r>
          </a:p>
        </p:txBody>
      </p:sp>
      <p:graphicFrame>
        <p:nvGraphicFramePr>
          <p:cNvPr id="1033" name="Content Placeholder 2">
            <a:extLst>
              <a:ext uri="{FF2B5EF4-FFF2-40B4-BE49-F238E27FC236}">
                <a16:creationId xmlns:a16="http://schemas.microsoft.com/office/drawing/2014/main" id="{D8602D5E-225E-471E-100E-4CFDB1CDCCD9}"/>
              </a:ext>
            </a:extLst>
          </p:cNvPr>
          <p:cNvGraphicFramePr>
            <a:graphicFrameLocks noGrp="1"/>
          </p:cNvGraphicFramePr>
          <p:nvPr>
            <p:ph idx="1"/>
            <p:extLst>
              <p:ext uri="{D42A27DB-BD31-4B8C-83A1-F6EECF244321}">
                <p14:modId xmlns:p14="http://schemas.microsoft.com/office/powerpoint/2010/main" val="3594392171"/>
              </p:ext>
            </p:extLst>
          </p:nvPr>
        </p:nvGraphicFramePr>
        <p:xfrm>
          <a:off x="527626" y="1600201"/>
          <a:ext cx="6330373" cy="4892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noCrop="1"/>
          </p:cNvPicPr>
          <p:nvPr/>
        </p:nvPicPr>
        <p:blipFill>
          <a:blip r:embed="rId8">
            <a:extLst>
              <a:ext uri="{28A0092B-C50C-407E-A947-70E740481C1C}">
                <a14:useLocalDpi xmlns:a14="http://schemas.microsoft.com/office/drawing/2010/main" val="0"/>
              </a:ext>
            </a:extLst>
          </a:blip>
          <a:stretch>
            <a:fillRect/>
          </a:stretch>
        </p:blipFill>
        <p:spPr bwMode="auto">
          <a:xfrm>
            <a:off x="7276476" y="1329557"/>
            <a:ext cx="2104104" cy="21220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9414845" y="1329557"/>
            <a:ext cx="2249527" cy="212205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noCrop="1"/>
          </p:cNvPicPr>
          <p:nvPr/>
        </p:nvPicPr>
        <p:blipFill>
          <a:blip r:embed="rId10">
            <a:extLst>
              <a:ext uri="{28A0092B-C50C-407E-A947-70E740481C1C}">
                <a14:useLocalDpi xmlns:a14="http://schemas.microsoft.com/office/drawing/2010/main" val="0"/>
              </a:ext>
            </a:extLst>
          </a:blip>
          <a:stretch>
            <a:fillRect/>
          </a:stretch>
        </p:blipFill>
        <p:spPr bwMode="auto">
          <a:xfrm>
            <a:off x="7928945" y="4046538"/>
            <a:ext cx="2971800" cy="222598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9190080" y="5181600"/>
            <a:ext cx="3810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6" name="Rectangle 3994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8" name="Rectangle 3994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0" name="Rectangle 3994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52" name="Rectangle 3995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41" name="Picture 3" descr="C:\Documents and Settings\shellie.reid\Local Settings\Temporary Internet Files\Content.IE5\EMT2ZR0W\MC900287627[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25703" y="457200"/>
            <a:ext cx="6966892" cy="4898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8003910" y="801117"/>
            <a:ext cx="3441161" cy="1128471"/>
          </a:xfrm>
          <a:prstGeom prst="rect">
            <a:avLst/>
          </a:prstGeom>
        </p:spPr>
        <p:txBody>
          <a:bodyPr vert="horz" lIns="91440" tIns="45720" rIns="91440" bIns="45720" rtlCol="0" anchor="b">
            <a:noAutofit/>
          </a:bodyPr>
          <a:lstStyle/>
          <a:p>
            <a:pPr defTabSz="969264">
              <a:lnSpc>
                <a:spcPct val="90000"/>
              </a:lnSpc>
              <a:spcBef>
                <a:spcPct val="0"/>
              </a:spcBef>
              <a:spcAft>
                <a:spcPts val="636"/>
              </a:spcAft>
              <a:defRPr/>
            </a:pPr>
            <a:r>
              <a:rPr lang="en-US" sz="4664" b="1" kern="1200">
                <a:solidFill>
                  <a:srgbClr val="FFFFFF"/>
                </a:solidFill>
                <a:effectLst>
                  <a:outerShdw blurRad="38100" dist="38100" dir="2700000" algn="tl">
                    <a:srgbClr val="000000">
                      <a:alpha val="43137"/>
                    </a:srgbClr>
                  </a:outerShdw>
                </a:effectLst>
                <a:latin typeface="+mj-lt"/>
                <a:ea typeface="+mj-ea"/>
                <a:cs typeface="+mj-cs"/>
              </a:rPr>
              <a:t>Holdup Buttons</a:t>
            </a:r>
            <a:endParaRPr lang="en-US" sz="4400" b="1" kern="1200">
              <a:solidFill>
                <a:srgbClr val="FFFFFF"/>
              </a:solidFill>
              <a:effectLst>
                <a:outerShdw blurRad="38100" dist="38100" dir="2700000" algn="tl">
                  <a:srgbClr val="000000">
                    <a:alpha val="43137"/>
                  </a:srgbClr>
                </a:outerShdw>
              </a:effectLst>
              <a:latin typeface="+mj-lt"/>
              <a:ea typeface="+mj-ea"/>
              <a:cs typeface="+mj-cs"/>
            </a:endParaRPr>
          </a:p>
        </p:txBody>
      </p:sp>
      <p:sp>
        <p:nvSpPr>
          <p:cNvPr id="5122" name="Rectangle 3"/>
          <p:cNvSpPr>
            <a:spLocks noChangeArrowheads="1"/>
          </p:cNvSpPr>
          <p:nvPr/>
        </p:nvSpPr>
        <p:spPr>
          <a:xfrm>
            <a:off x="8024288" y="2346457"/>
            <a:ext cx="3489025" cy="2843317"/>
          </a:xfrm>
          <a:prstGeom prst="rect">
            <a:avLst/>
          </a:prstGeom>
        </p:spPr>
        <p:txBody>
          <a:bodyPr vert="horz" lIns="91440" tIns="45720" rIns="91440" bIns="45720" rtlCol="0" anchor="t">
            <a:noAutofit/>
          </a:bodyPr>
          <a:lstStyle/>
          <a:p>
            <a:pPr defTabSz="969264">
              <a:spcAft>
                <a:spcPts val="600"/>
              </a:spcAft>
            </a:pPr>
            <a:r>
              <a:rPr lang="en-US" sz="3816" kern="1200" dirty="0">
                <a:solidFill>
                  <a:srgbClr val="FFFFFF"/>
                </a:solidFill>
                <a:latin typeface="+mn-lt"/>
                <a:ea typeface="+mn-ea"/>
                <a:cs typeface="+mn-cs"/>
              </a:rPr>
              <a:t>Is this needed? </a:t>
            </a:r>
          </a:p>
          <a:p>
            <a:pPr defTabSz="969264">
              <a:spcAft>
                <a:spcPts val="600"/>
              </a:spcAft>
            </a:pPr>
            <a:r>
              <a:rPr lang="en-US" sz="3816" kern="1200" dirty="0">
                <a:solidFill>
                  <a:srgbClr val="FFFFFF"/>
                </a:solidFill>
                <a:latin typeface="+mn-lt"/>
                <a:ea typeface="+mn-ea"/>
                <a:cs typeface="+mn-cs"/>
              </a:rPr>
              <a:t>Proper training on When to activate </a:t>
            </a:r>
          </a:p>
        </p:txBody>
      </p:sp>
      <p:sp>
        <p:nvSpPr>
          <p:cNvPr id="39940" name="Slide Number Placeholder 3"/>
          <p:cNvSpPr>
            <a:spLocks/>
          </p:cNvSpPr>
          <p:nvPr/>
        </p:nvSpPr>
        <p:spPr>
          <a:xfrm>
            <a:off x="10937150" y="6063183"/>
            <a:ext cx="729146" cy="3376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69264" eaLnBrk="1" fontAlgn="base" hangingPunct="1">
              <a:lnSpc>
                <a:spcPct val="90000"/>
              </a:lnSpc>
              <a:spcBef>
                <a:spcPct val="0"/>
              </a:spcBef>
              <a:spcAft>
                <a:spcPts val="636"/>
              </a:spcAft>
            </a:pPr>
            <a:fld id="{218767A8-E5CC-4EBC-A443-53483D40A84A}" type="slidenum">
              <a:rPr lang="en-US" sz="1500" kern="1200">
                <a:solidFill>
                  <a:schemeClr val="tx1">
                    <a:tint val="75000"/>
                  </a:schemeClr>
                </a:solidFill>
                <a:latin typeface="+mn-lt"/>
                <a:ea typeface="+mn-ea"/>
                <a:cs typeface="+mn-cs"/>
              </a:rPr>
              <a:pPr defTabSz="969264" eaLnBrk="1" fontAlgn="base" hangingPunct="1">
                <a:lnSpc>
                  <a:spcPct val="90000"/>
                </a:lnSpc>
                <a:spcBef>
                  <a:spcPct val="0"/>
                </a:spcBef>
                <a:spcAft>
                  <a:spcPts val="636"/>
                </a:spcAft>
              </a:pPr>
              <a:t>40</a:t>
            </a:fld>
            <a:endParaRPr lang="en-US" sz="1500">
              <a:solidFill>
                <a:schemeClr val="tx1">
                  <a:tint val="75000"/>
                </a:schemeClr>
              </a:solidFill>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70" name="Rectangle 4096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5" name="Picture 2" descr="C:\Documents and Settings\shellie.reid\Local Settings\Temporary Internet Files\Content.IE5\N0ASBFEP\MC900130271[1].wmf"/>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21675" y="913496"/>
            <a:ext cx="5474323" cy="5027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Right Triangle 4097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4" name="Rectangle 40973">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666E9-E63B-4AC9-B888-2CCAA3A0CE47}"/>
              </a:ext>
            </a:extLst>
          </p:cNvPr>
          <p:cNvSpPr>
            <a:spLocks noGrp="1"/>
          </p:cNvSpPr>
          <p:nvPr>
            <p:ph type="title"/>
          </p:nvPr>
        </p:nvSpPr>
        <p:spPr>
          <a:xfrm>
            <a:off x="6889833" y="1188637"/>
            <a:ext cx="4218138" cy="1597228"/>
          </a:xfrm>
        </p:spPr>
        <p:txBody>
          <a:bodyPr>
            <a:normAutofit/>
          </a:bodyPr>
          <a:lstStyle/>
          <a:p>
            <a:r>
              <a:rPr lang="en-US" sz="5400"/>
              <a:t>1+</a:t>
            </a:r>
            <a:r>
              <a:rPr lang="en-US" sz="5400" b="1">
                <a:effectLst>
                  <a:outerShdw blurRad="38100" dist="38100" dir="2700000" algn="tl">
                    <a:srgbClr val="000000">
                      <a:alpha val="43137"/>
                    </a:srgbClr>
                  </a:outerShdw>
                </a:effectLst>
              </a:rPr>
              <a:t>Duress Codes</a:t>
            </a:r>
            <a:endParaRPr lang="en-US" sz="5400"/>
          </a:p>
        </p:txBody>
      </p:sp>
      <p:sp>
        <p:nvSpPr>
          <p:cNvPr id="6146" name="Rectangle 3"/>
          <p:cNvSpPr>
            <a:spLocks noGrp="1" noChangeArrowheads="1"/>
          </p:cNvSpPr>
          <p:nvPr>
            <p:ph idx="1"/>
          </p:nvPr>
        </p:nvSpPr>
        <p:spPr>
          <a:xfrm>
            <a:off x="6889832" y="2998277"/>
            <a:ext cx="4114773" cy="2277107"/>
          </a:xfrm>
        </p:spPr>
        <p:txBody>
          <a:bodyPr anchor="t">
            <a:normAutofit/>
          </a:bodyPr>
          <a:lstStyle/>
          <a:p>
            <a:pPr eaLnBrk="1" hangingPunct="1"/>
            <a:r>
              <a:rPr lang="en-US" dirty="0"/>
              <a:t>Is this necessary?</a:t>
            </a:r>
          </a:p>
          <a:p>
            <a:pPr eaLnBrk="1" hangingPunct="1"/>
            <a:r>
              <a:rPr lang="en-US" dirty="0"/>
              <a:t>What happens when activated?</a:t>
            </a:r>
          </a:p>
          <a:p>
            <a:pPr eaLnBrk="1" hangingPunct="1"/>
            <a:r>
              <a:rPr lang="en-US" dirty="0"/>
              <a:t>1+ Duress = False Alarms</a:t>
            </a:r>
          </a:p>
        </p:txBody>
      </p:sp>
      <p:sp>
        <p:nvSpPr>
          <p:cNvPr id="40964" name="Slide Number Placeholder 3"/>
          <p:cNvSpPr>
            <a:spLocks noGrp="1"/>
          </p:cNvSpPr>
          <p:nvPr>
            <p:ph type="sldNum" sz="quarter" idx="12"/>
          </p:nvPr>
        </p:nvSpPr>
        <p:spPr>
          <a:xfrm>
            <a:off x="9683496" y="4892040"/>
            <a:ext cx="1673352" cy="10058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90000"/>
              </a:lnSpc>
              <a:spcBef>
                <a:spcPct val="0"/>
              </a:spcBef>
              <a:spcAft>
                <a:spcPts val="600"/>
              </a:spcAft>
            </a:pPr>
            <a:fld id="{5F2D27AF-2890-4503-8A7B-11C653136430}" type="slidenum">
              <a:rPr lang="en-US" sz="6600">
                <a:solidFill>
                  <a:srgbClr val="FFFFFF"/>
                </a:solidFill>
              </a:rPr>
              <a:pPr eaLnBrk="1" fontAlgn="base" hangingPunct="1">
                <a:lnSpc>
                  <a:spcPct val="90000"/>
                </a:lnSpc>
                <a:spcBef>
                  <a:spcPct val="0"/>
                </a:spcBef>
                <a:spcAft>
                  <a:spcPts val="600"/>
                </a:spcAft>
              </a:pPr>
              <a:t>41</a:t>
            </a:fld>
            <a:endParaRPr lang="en-US" sz="66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897" name="Rectangle 3789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1" name="Rectangle 5">
            <a:extLst>
              <a:ext uri="{FF2B5EF4-FFF2-40B4-BE49-F238E27FC236}">
                <a16:creationId xmlns:a16="http://schemas.microsoft.com/office/drawing/2014/main" id="{95253EE5-E370-EE5F-5C88-1FA4790463CB}"/>
              </a:ext>
            </a:extLst>
          </p:cNvPr>
          <p:cNvSpPr>
            <a:spLocks noGrp="1" noChangeArrowheads="1"/>
          </p:cNvSpPr>
          <p:nvPr>
            <p:ph type="title"/>
          </p:nvPr>
        </p:nvSpPr>
        <p:spPr>
          <a:xfrm>
            <a:off x="793662" y="386930"/>
            <a:ext cx="10066122" cy="1298448"/>
          </a:xfrm>
        </p:spPr>
        <p:txBody>
          <a:bodyPr anchor="b">
            <a:normAutofit/>
          </a:bodyPr>
          <a:lstStyle/>
          <a:p>
            <a:r>
              <a:rPr lang="en-US" altLang="en-US" sz="4800"/>
              <a:t>The Alarm Ordinance</a:t>
            </a:r>
          </a:p>
        </p:txBody>
      </p:sp>
      <p:sp>
        <p:nvSpPr>
          <p:cNvPr id="37899" name="Rectangle 3789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1" name="Rectangle 3790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2" name="Rectangle 6">
            <a:extLst>
              <a:ext uri="{FF2B5EF4-FFF2-40B4-BE49-F238E27FC236}">
                <a16:creationId xmlns:a16="http://schemas.microsoft.com/office/drawing/2014/main" id="{7671BDAD-4100-5DC8-92DE-5A6BFC9E112E}"/>
              </a:ext>
            </a:extLst>
          </p:cNvPr>
          <p:cNvSpPr>
            <a:spLocks noGrp="1" noChangeArrowheads="1"/>
          </p:cNvSpPr>
          <p:nvPr>
            <p:ph type="body" idx="1"/>
          </p:nvPr>
        </p:nvSpPr>
        <p:spPr>
          <a:xfrm>
            <a:off x="793661" y="2599509"/>
            <a:ext cx="4530898" cy="3639450"/>
          </a:xfrm>
        </p:spPr>
        <p:txBody>
          <a:bodyPr anchor="ctr">
            <a:normAutofit/>
          </a:bodyPr>
          <a:lstStyle/>
          <a:p>
            <a:pPr>
              <a:buFontTx/>
              <a:buNone/>
            </a:pPr>
            <a:r>
              <a:rPr lang="en-US" altLang="en-US" sz="4800" dirty="0"/>
              <a:t>Each alarm system must be registered</a:t>
            </a:r>
          </a:p>
        </p:txBody>
      </p:sp>
      <p:pic>
        <p:nvPicPr>
          <p:cNvPr id="7170" name="Picture 2" descr="Alarm Ordinance | Greenwich, CT">
            <a:extLst>
              <a:ext uri="{FF2B5EF4-FFF2-40B4-BE49-F238E27FC236}">
                <a16:creationId xmlns:a16="http://schemas.microsoft.com/office/drawing/2014/main" id="{69B619CB-DECB-7CD7-1898-C9A6077FF3D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1532" y="2912175"/>
            <a:ext cx="5150277" cy="2858403"/>
          </a:xfrm>
          <a:prstGeom prst="rect">
            <a:avLst/>
          </a:prstGeom>
          <a:noFill/>
          <a:extLst>
            <a:ext uri="{909E8E84-426E-40DD-AFC4-6F175D3DCCD1}">
              <a14:hiddenFill xmlns:a14="http://schemas.microsoft.com/office/drawing/2010/main">
                <a:solidFill>
                  <a:srgbClr val="FFFFFF"/>
                </a:solidFill>
              </a14:hiddenFill>
            </a:ext>
          </a:extLst>
        </p:spPr>
      </p:pic>
      <p:sp>
        <p:nvSpPr>
          <p:cNvPr id="37903" name="Rectangle 3790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25644BF3-CA07-3C56-D756-AFCBB020A89D}"/>
              </a:ext>
            </a:extLst>
          </p:cNvPr>
          <p:cNvSpPr>
            <a:spLocks noGrp="1" noChangeArrowheads="1"/>
          </p:cNvSpPr>
          <p:nvPr>
            <p:ph type="title"/>
          </p:nvPr>
        </p:nvSpPr>
        <p:spPr/>
        <p:txBody>
          <a:bodyPr/>
          <a:lstStyle/>
          <a:p>
            <a:r>
              <a:rPr lang="en-US" altLang="en-US" dirty="0"/>
              <a:t>The Alarm Ordinance</a:t>
            </a:r>
          </a:p>
        </p:txBody>
      </p:sp>
      <p:graphicFrame>
        <p:nvGraphicFramePr>
          <p:cNvPr id="38918" name="Rectangle 4">
            <a:extLst>
              <a:ext uri="{FF2B5EF4-FFF2-40B4-BE49-F238E27FC236}">
                <a16:creationId xmlns:a16="http://schemas.microsoft.com/office/drawing/2014/main" id="{DD24BDE2-FE2E-0DDB-0340-44BCDD7E9124}"/>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945" name="Rectangle 3994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9" name="Rectangle 3">
            <a:extLst>
              <a:ext uri="{FF2B5EF4-FFF2-40B4-BE49-F238E27FC236}">
                <a16:creationId xmlns:a16="http://schemas.microsoft.com/office/drawing/2014/main" id="{556DE3EA-5C23-94B2-7FD6-EAAFA7C552AE}"/>
              </a:ext>
            </a:extLst>
          </p:cNvPr>
          <p:cNvSpPr>
            <a:spLocks noGrp="1" noChangeArrowheads="1"/>
          </p:cNvSpPr>
          <p:nvPr>
            <p:ph type="title"/>
          </p:nvPr>
        </p:nvSpPr>
        <p:spPr>
          <a:xfrm>
            <a:off x="808638" y="386930"/>
            <a:ext cx="9236700" cy="1188950"/>
          </a:xfrm>
        </p:spPr>
        <p:txBody>
          <a:bodyPr anchor="b">
            <a:normAutofit/>
          </a:bodyPr>
          <a:lstStyle/>
          <a:p>
            <a:r>
              <a:rPr lang="en-US" altLang="en-US" sz="5400"/>
              <a:t>The Alarm Ordinance</a:t>
            </a:r>
          </a:p>
        </p:txBody>
      </p:sp>
      <p:grpSp>
        <p:nvGrpSpPr>
          <p:cNvPr id="39947" name="Group 3994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9948" name="Rectangle 3994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9" name="Rectangle 3994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51" name="Rectangle 3995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0" name="Rectangle 4">
            <a:extLst>
              <a:ext uri="{FF2B5EF4-FFF2-40B4-BE49-F238E27FC236}">
                <a16:creationId xmlns:a16="http://schemas.microsoft.com/office/drawing/2014/main" id="{593255B9-5946-0CAF-A547-4A1DD2A6061A}"/>
              </a:ext>
            </a:extLst>
          </p:cNvPr>
          <p:cNvSpPr>
            <a:spLocks noGrp="1" noChangeArrowheads="1"/>
          </p:cNvSpPr>
          <p:nvPr>
            <p:ph type="body" idx="1"/>
          </p:nvPr>
        </p:nvSpPr>
        <p:spPr>
          <a:xfrm>
            <a:off x="793660" y="2599509"/>
            <a:ext cx="10143668" cy="3435531"/>
          </a:xfrm>
        </p:spPr>
        <p:txBody>
          <a:bodyPr anchor="ctr">
            <a:normAutofit/>
          </a:bodyPr>
          <a:lstStyle/>
          <a:p>
            <a:r>
              <a:rPr lang="en-US" altLang="en-US" sz="3200" dirty="0"/>
              <a:t>_______"Free" false alarms per year</a:t>
            </a:r>
          </a:p>
          <a:p>
            <a:endParaRPr lang="en-US" altLang="en-US" sz="3200" dirty="0"/>
          </a:p>
          <a:p>
            <a:r>
              <a:rPr lang="en-US" altLang="en-US" sz="3200" dirty="0"/>
              <a:t>Review Schedule of fines for false alarms in excess of this number</a:t>
            </a:r>
          </a:p>
        </p:txBody>
      </p:sp>
    </p:spTree>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977" name="Rectangle 4097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8" name="Right Triangle 4097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9" name="Rectangle 4097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3" name="Rectangle 3">
            <a:extLst>
              <a:ext uri="{FF2B5EF4-FFF2-40B4-BE49-F238E27FC236}">
                <a16:creationId xmlns:a16="http://schemas.microsoft.com/office/drawing/2014/main" id="{EB145A18-B7EB-D3EC-5521-3AADCFED1EF0}"/>
              </a:ext>
            </a:extLst>
          </p:cNvPr>
          <p:cNvSpPr>
            <a:spLocks noGrp="1" noChangeArrowheads="1"/>
          </p:cNvSpPr>
          <p:nvPr>
            <p:ph type="title"/>
          </p:nvPr>
        </p:nvSpPr>
        <p:spPr>
          <a:xfrm>
            <a:off x="1285240" y="1050595"/>
            <a:ext cx="8074815" cy="1618489"/>
          </a:xfrm>
        </p:spPr>
        <p:txBody>
          <a:bodyPr anchor="ctr">
            <a:normAutofit/>
          </a:bodyPr>
          <a:lstStyle/>
          <a:p>
            <a:r>
              <a:rPr lang="en-US" altLang="en-US" sz="7200"/>
              <a:t>The Alarm Ordinance</a:t>
            </a:r>
          </a:p>
        </p:txBody>
      </p:sp>
      <p:sp>
        <p:nvSpPr>
          <p:cNvPr id="40964" name="Rectangle 4">
            <a:extLst>
              <a:ext uri="{FF2B5EF4-FFF2-40B4-BE49-F238E27FC236}">
                <a16:creationId xmlns:a16="http://schemas.microsoft.com/office/drawing/2014/main" id="{02E09258-FD6B-BA1C-9BE5-584C2282FFD4}"/>
              </a:ext>
            </a:extLst>
          </p:cNvPr>
          <p:cNvSpPr>
            <a:spLocks noGrp="1" noChangeArrowheads="1"/>
          </p:cNvSpPr>
          <p:nvPr>
            <p:ph type="body" idx="1"/>
          </p:nvPr>
        </p:nvSpPr>
        <p:spPr>
          <a:xfrm>
            <a:off x="1285240" y="2532185"/>
            <a:ext cx="8409745" cy="3237679"/>
          </a:xfrm>
        </p:spPr>
        <p:txBody>
          <a:bodyPr anchor="t">
            <a:normAutofit fontScale="92500" lnSpcReduction="10000"/>
          </a:bodyPr>
          <a:lstStyle/>
          <a:p>
            <a:pPr>
              <a:buFontTx/>
              <a:buNone/>
            </a:pPr>
            <a:r>
              <a:rPr lang="en-US" altLang="en-US" sz="5400" b="1" i="1" u="sng" dirty="0"/>
              <a:t>Suspension:</a:t>
            </a:r>
            <a:endParaRPr lang="en-US" altLang="en-US" sz="5400" dirty="0"/>
          </a:p>
          <a:p>
            <a:endParaRPr lang="en-US" altLang="en-US" sz="3600" dirty="0"/>
          </a:p>
          <a:p>
            <a:r>
              <a:rPr lang="en-US" altLang="en-US" sz="3600" dirty="0"/>
              <a:t>Alarm permit may be suspended after ____   false alarms</a:t>
            </a:r>
          </a:p>
          <a:p>
            <a:r>
              <a:rPr lang="en-US" altLang="en-US" sz="3600" dirty="0"/>
              <a:t>One chargeable false alarm waived if you attend Alarm User Awareness School </a:t>
            </a:r>
          </a:p>
        </p:txBody>
      </p:sp>
    </p:spTree>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Rectangle 13320">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23" name="Picture 13322">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3325" name="Rectangle 13324">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7" name="Rectangle 13326">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6597016" y="905011"/>
            <a:ext cx="4589328" cy="947235"/>
          </a:xfrm>
        </p:spPr>
        <p:txBody>
          <a:bodyPr vert="horz" lIns="91440" tIns="45720" rIns="91440" bIns="45720" rtlCol="0" anchor="b">
            <a:normAutofit/>
          </a:bodyPr>
          <a:lstStyle/>
          <a:p>
            <a:r>
              <a:rPr lang="en-US" sz="4800" b="1" kern="1200" dirty="0">
                <a:solidFill>
                  <a:schemeClr val="tx1"/>
                </a:solidFill>
                <a:latin typeface="+mj-lt"/>
                <a:ea typeface="+mj-ea"/>
                <a:cs typeface="+mj-cs"/>
              </a:rPr>
              <a:t>Contact Us</a:t>
            </a:r>
          </a:p>
        </p:txBody>
      </p:sp>
      <p:sp>
        <p:nvSpPr>
          <p:cNvPr id="13314" name="Slide Number Placeholder 3"/>
          <p:cNvSpPr>
            <a:spLocks noGrp="1"/>
          </p:cNvSpPr>
          <p:nvPr>
            <p:ph type="sldNum" sz="quarter" idx="12"/>
          </p:nvPr>
        </p:nvSpPr>
        <p:spPr>
          <a:xfrm>
            <a:off x="11722608" y="18288"/>
            <a:ext cx="475488" cy="475488"/>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Aft>
                <a:spcPts val="600"/>
              </a:spcAft>
            </a:pPr>
            <a:fld id="{3CD6B83C-67E5-43AF-926F-E3AAA8AE0EFE}" type="slidenum">
              <a:rPr lang="en-US" sz="900">
                <a:solidFill>
                  <a:schemeClr val="tx1">
                    <a:alpha val="70000"/>
                  </a:schemeClr>
                </a:solidFill>
                <a:latin typeface="+mn-lt"/>
              </a:rPr>
              <a:pPr algn="ctr" eaLnBrk="1" hangingPunct="1">
                <a:spcAft>
                  <a:spcPts val="600"/>
                </a:spcAft>
              </a:pPr>
              <a:t>46</a:t>
            </a:fld>
            <a:endParaRPr lang="en-US" sz="900">
              <a:solidFill>
                <a:schemeClr val="tx1">
                  <a:alpha val="70000"/>
                </a:schemeClr>
              </a:solidFill>
              <a:latin typeface="+mn-lt"/>
            </a:endParaRPr>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20807" y="1675415"/>
            <a:ext cx="5468347" cy="2091642"/>
          </a:xfrm>
          <a:prstGeom prst="rect">
            <a:avLst/>
          </a:prstGeom>
        </p:spPr>
      </p:pic>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6371419" y="2378799"/>
            <a:ext cx="4589328" cy="3666989"/>
          </a:xfrm>
        </p:spPr>
        <p:txBody>
          <a:bodyPr vert="horz" lIns="91440" tIns="45720" rIns="91440" bIns="45720" rtlCol="0">
            <a:normAutofit/>
          </a:bodyPr>
          <a:lstStyle/>
          <a:p>
            <a:pPr marL="0" indent="0" algn="ctr">
              <a:spcAft>
                <a:spcPts val="600"/>
              </a:spcAft>
              <a:buNone/>
            </a:pPr>
            <a:r>
              <a:rPr lang="en-US" sz="2400" b="1" dirty="0"/>
              <a:t>False Alarm Reduction Association</a:t>
            </a:r>
            <a:br>
              <a:rPr lang="en-US" sz="2400" b="1" dirty="0"/>
            </a:br>
            <a:r>
              <a:rPr lang="en-US" sz="2400" dirty="0"/>
              <a:t>10024 Vanderbilt Circle #4</a:t>
            </a:r>
            <a:br>
              <a:rPr lang="en-US" sz="2400" dirty="0"/>
            </a:br>
            <a:r>
              <a:rPr lang="en-US" sz="2400" dirty="0"/>
              <a:t>Rockville MD 20850</a:t>
            </a:r>
          </a:p>
          <a:p>
            <a:pPr marL="0" indent="0" algn="ctr">
              <a:spcAft>
                <a:spcPts val="600"/>
              </a:spcAft>
              <a:buNone/>
            </a:pPr>
            <a:r>
              <a:rPr lang="en-US" sz="2400" dirty="0"/>
              <a:t>301- 519-9237 </a:t>
            </a:r>
          </a:p>
          <a:p>
            <a:pPr marL="0" indent="0" algn="ctr">
              <a:spcAft>
                <a:spcPts val="600"/>
              </a:spcAft>
              <a:buNone/>
            </a:pPr>
            <a:r>
              <a:rPr lang="en-US" sz="2400" dirty="0"/>
              <a:t>Brad Shipp, Executive Director</a:t>
            </a:r>
            <a:br>
              <a:rPr lang="en-US" sz="2400" dirty="0"/>
            </a:br>
            <a:r>
              <a:rPr lang="en-US" sz="2400" dirty="0">
                <a:hlinkClick r:id="rId4">
                  <a:extLst>
                    <a:ext uri="{A12FA001-AC4F-418D-AE19-62706E023703}">
                      <ahyp:hlinkClr xmlns:ahyp="http://schemas.microsoft.com/office/drawing/2018/hyperlinkcolor" val="tx"/>
                    </a:ext>
                  </a:extLst>
                </a:hlinkClick>
              </a:rPr>
              <a:t>bradshipp@4yoursolution.com</a:t>
            </a:r>
            <a:endParaRPr lang="en-US" sz="2400" dirty="0"/>
          </a:p>
          <a:p>
            <a:pPr marL="0" indent="0" algn="ctr">
              <a:spcAft>
                <a:spcPts val="600"/>
              </a:spcAft>
              <a:buNone/>
            </a:pPr>
            <a:r>
              <a:rPr lang="en-US" sz="2400" dirty="0">
                <a:hlinkClick r:id="rId5">
                  <a:extLst>
                    <a:ext uri="{A12FA001-AC4F-418D-AE19-62706E023703}">
                      <ahyp:hlinkClr xmlns:ahyp="http://schemas.microsoft.com/office/drawing/2018/hyperlinkcolor" val="tx"/>
                    </a:ext>
                  </a:extLst>
                </a:hlinkClick>
              </a:rPr>
              <a:t>www.faraonline.org</a:t>
            </a:r>
            <a:endParaRPr lang="en-US" sz="2400" dirty="0"/>
          </a:p>
        </p:txBody>
      </p:sp>
      <p:sp>
        <p:nvSpPr>
          <p:cNvPr id="2" name="TextBox 1">
            <a:extLst>
              <a:ext uri="{FF2B5EF4-FFF2-40B4-BE49-F238E27FC236}">
                <a16:creationId xmlns:a16="http://schemas.microsoft.com/office/drawing/2014/main" id="{CF118CEC-D43E-8BB7-C9B9-CD997734B181}"/>
              </a:ext>
            </a:extLst>
          </p:cNvPr>
          <p:cNvSpPr txBox="1"/>
          <p:nvPr/>
        </p:nvSpPr>
        <p:spPr>
          <a:xfrm>
            <a:off x="1453662" y="4212293"/>
            <a:ext cx="3528851" cy="1077218"/>
          </a:xfrm>
          <a:prstGeom prst="rect">
            <a:avLst/>
          </a:prstGeom>
          <a:noFill/>
        </p:spPr>
        <p:txBody>
          <a:bodyPr wrap="none" rtlCol="0">
            <a:spAutoFit/>
          </a:bodyPr>
          <a:lstStyle/>
          <a:p>
            <a:pPr algn="ctr"/>
            <a:r>
              <a:rPr lang="en-US" sz="3200" dirty="0"/>
              <a:t>For More Info </a:t>
            </a:r>
          </a:p>
          <a:p>
            <a:pPr algn="ctr"/>
            <a:r>
              <a:rPr lang="en-US" sz="3200" dirty="0"/>
              <a:t>visit Alarmuser.org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16067" y="262977"/>
            <a:ext cx="4195674" cy="2052522"/>
          </a:xfrm>
        </p:spPr>
        <p:txBody>
          <a:bodyPr anchor="b">
            <a:normAutofit/>
          </a:bodyPr>
          <a:lstStyle/>
          <a:p>
            <a:r>
              <a:rPr lang="en-US" sz="5200" dirty="0">
                <a:solidFill>
                  <a:srgbClr val="C00000"/>
                </a:solidFill>
              </a:rPr>
              <a:t>Step 2- An Alarm Sounds</a:t>
            </a:r>
          </a:p>
        </p:txBody>
      </p:sp>
      <p:sp>
        <p:nvSpPr>
          <p:cNvPr id="3" name="Content Placeholder 2"/>
          <p:cNvSpPr>
            <a:spLocks noGrp="1"/>
          </p:cNvSpPr>
          <p:nvPr>
            <p:ph idx="1"/>
          </p:nvPr>
        </p:nvSpPr>
        <p:spPr>
          <a:xfrm>
            <a:off x="6402344" y="2757949"/>
            <a:ext cx="5020867" cy="3746090"/>
          </a:xfrm>
        </p:spPr>
        <p:txBody>
          <a:bodyPr anchor="t">
            <a:normAutofit/>
          </a:bodyPr>
          <a:lstStyle/>
          <a:p>
            <a:r>
              <a:rPr lang="en-US" sz="3600" dirty="0">
                <a:solidFill>
                  <a:schemeClr val="tx1">
                    <a:alpha val="80000"/>
                  </a:schemeClr>
                </a:solidFill>
              </a:rPr>
              <a:t>May sound or show the alarm</a:t>
            </a:r>
          </a:p>
          <a:p>
            <a:r>
              <a:rPr lang="en-US" sz="3600" dirty="0">
                <a:solidFill>
                  <a:schemeClr val="tx1">
                    <a:alpha val="80000"/>
                  </a:schemeClr>
                </a:solidFill>
              </a:rPr>
              <a:t>After the alarm is triggered, one or more sounding or visual indicating devices may activate</a:t>
            </a:r>
            <a:endParaRPr lang="en-US" sz="2400" dirty="0">
              <a:solidFill>
                <a:schemeClr val="tx1">
                  <a:alpha val="80000"/>
                </a:schemeClr>
              </a:solidFill>
            </a:endParaRPr>
          </a:p>
        </p:txBody>
      </p:sp>
      <p:sp>
        <p:nvSpPr>
          <p:cNvPr id="1037" name="Freeform: Shape 1036">
            <a:extLst>
              <a:ext uri="{FF2B5EF4-FFF2-40B4-BE49-F238E27FC236}">
                <a16:creationId xmlns:a16="http://schemas.microsoft.com/office/drawing/2014/main" id="{D0F14822-B1F1-4730-A131-C3416A790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930" y="3942512"/>
            <a:ext cx="3238728" cy="2915488"/>
          </a:xfrm>
          <a:custGeom>
            <a:avLst/>
            <a:gdLst>
              <a:gd name="connsiteX0" fmla="*/ 1619364 w 3238728"/>
              <a:gd name="connsiteY0" fmla="*/ 0 h 2915488"/>
              <a:gd name="connsiteX1" fmla="*/ 3238728 w 3238728"/>
              <a:gd name="connsiteY1" fmla="*/ 1619364 h 2915488"/>
              <a:gd name="connsiteX2" fmla="*/ 2649430 w 3238728"/>
              <a:gd name="connsiteY2" fmla="*/ 2868944 h 2915488"/>
              <a:gd name="connsiteX3" fmla="*/ 2587188 w 3238728"/>
              <a:gd name="connsiteY3" fmla="*/ 2915488 h 2915488"/>
              <a:gd name="connsiteX4" fmla="*/ 651541 w 3238728"/>
              <a:gd name="connsiteY4" fmla="*/ 2915488 h 2915488"/>
              <a:gd name="connsiteX5" fmla="*/ 589298 w 3238728"/>
              <a:gd name="connsiteY5" fmla="*/ 2868944 h 2915488"/>
              <a:gd name="connsiteX6" fmla="*/ 0 w 3238728"/>
              <a:gd name="connsiteY6" fmla="*/ 1619364 h 2915488"/>
              <a:gd name="connsiteX7" fmla="*/ 1619364 w 3238728"/>
              <a:gd name="connsiteY7" fmla="*/ 0 h 291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8728" h="2915488">
                <a:moveTo>
                  <a:pt x="1619364" y="0"/>
                </a:moveTo>
                <a:cubicBezTo>
                  <a:pt x="2513714" y="0"/>
                  <a:pt x="3238728" y="725014"/>
                  <a:pt x="3238728" y="1619364"/>
                </a:cubicBezTo>
                <a:cubicBezTo>
                  <a:pt x="3238728" y="2122436"/>
                  <a:pt x="3009329" y="2571929"/>
                  <a:pt x="2649430" y="2868944"/>
                </a:cubicBezTo>
                <a:lnTo>
                  <a:pt x="2587188" y="2915488"/>
                </a:lnTo>
                <a:lnTo>
                  <a:pt x="651541" y="2915488"/>
                </a:lnTo>
                <a:lnTo>
                  <a:pt x="589298" y="2868944"/>
                </a:lnTo>
                <a:cubicBezTo>
                  <a:pt x="229399" y="2571929"/>
                  <a:pt x="0" y="2122436"/>
                  <a:pt x="0" y="1619364"/>
                </a:cubicBezTo>
                <a:cubicBezTo>
                  <a:pt x="0" y="725014"/>
                  <a:pt x="725014" y="0"/>
                  <a:pt x="1619364" y="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063F1D6B-3845-4F68-9803-39000080E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54502" cy="4167582"/>
          </a:xfrm>
          <a:custGeom>
            <a:avLst/>
            <a:gdLst>
              <a:gd name="connsiteX0" fmla="*/ 1209514 w 4154502"/>
              <a:gd name="connsiteY0" fmla="*/ 0 h 4167582"/>
              <a:gd name="connsiteX1" fmla="*/ 2782034 w 4154502"/>
              <a:gd name="connsiteY1" fmla="*/ 0 h 4167582"/>
              <a:gd name="connsiteX2" fmla="*/ 2836049 w 4154502"/>
              <a:gd name="connsiteY2" fmla="*/ 19770 h 4167582"/>
              <a:gd name="connsiteX3" fmla="*/ 4154502 w 4154502"/>
              <a:gd name="connsiteY3" fmla="*/ 2008854 h 4167582"/>
              <a:gd name="connsiteX4" fmla="*/ 1995774 w 4154502"/>
              <a:gd name="connsiteY4" fmla="*/ 4167582 h 4167582"/>
              <a:gd name="connsiteX5" fmla="*/ 6690 w 4154502"/>
              <a:gd name="connsiteY5" fmla="*/ 2849129 h 4167582"/>
              <a:gd name="connsiteX6" fmla="*/ 0 w 4154502"/>
              <a:gd name="connsiteY6" fmla="*/ 2830852 h 4167582"/>
              <a:gd name="connsiteX7" fmla="*/ 0 w 4154502"/>
              <a:gd name="connsiteY7" fmla="*/ 1186857 h 4167582"/>
              <a:gd name="connsiteX8" fmla="*/ 6690 w 4154502"/>
              <a:gd name="connsiteY8" fmla="*/ 1168580 h 4167582"/>
              <a:gd name="connsiteX9" fmla="*/ 1155500 w 4154502"/>
              <a:gd name="connsiteY9" fmla="*/ 19770 h 41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54502" h="4167582">
                <a:moveTo>
                  <a:pt x="1209514" y="0"/>
                </a:moveTo>
                <a:lnTo>
                  <a:pt x="2782034" y="0"/>
                </a:lnTo>
                <a:lnTo>
                  <a:pt x="2836049" y="19770"/>
                </a:lnTo>
                <a:cubicBezTo>
                  <a:pt x="3610849" y="347482"/>
                  <a:pt x="4154502" y="1114679"/>
                  <a:pt x="4154502" y="2008854"/>
                </a:cubicBezTo>
                <a:cubicBezTo>
                  <a:pt x="4154502" y="3201087"/>
                  <a:pt x="3188007" y="4167582"/>
                  <a:pt x="1995774" y="4167582"/>
                </a:cubicBezTo>
                <a:cubicBezTo>
                  <a:pt x="1101599" y="4167582"/>
                  <a:pt x="334402" y="3623929"/>
                  <a:pt x="6690" y="2849129"/>
                </a:cubicBezTo>
                <a:lnTo>
                  <a:pt x="0" y="2830852"/>
                </a:lnTo>
                <a:lnTo>
                  <a:pt x="0" y="1186857"/>
                </a:lnTo>
                <a:lnTo>
                  <a:pt x="6690" y="1168580"/>
                </a:lnTo>
                <a:cubicBezTo>
                  <a:pt x="225165" y="652046"/>
                  <a:pt x="638966" y="238245"/>
                  <a:pt x="1155500" y="19770"/>
                </a:cubicBez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t3.gstatic.com/images?q=tbn:ANd9GcTFKVWp58YF2XBmNeRSCeNvmU1_mLDEp4J_1xOBmlPr1CuGHfw&amp;t=1&amp;usg=__4oYUirbv8vFF2y2AcmRFE1g4WNw="/>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 y="10"/>
            <a:ext cx="4317456" cy="4167571"/>
          </a:xfrm>
          <a:custGeom>
            <a:avLst/>
            <a:gdLst/>
            <a:ahLst/>
            <a:cxnLst/>
            <a:rect l="l" t="t" r="r" b="b"/>
            <a:pathLst>
              <a:path w="4317456" h="4167581">
                <a:moveTo>
                  <a:pt x="1372466" y="0"/>
                </a:moveTo>
                <a:lnTo>
                  <a:pt x="2944990" y="0"/>
                </a:lnTo>
                <a:lnTo>
                  <a:pt x="2999002" y="19769"/>
                </a:lnTo>
                <a:cubicBezTo>
                  <a:pt x="3773802" y="347482"/>
                  <a:pt x="4317456" y="1114680"/>
                  <a:pt x="4317456" y="2008853"/>
                </a:cubicBezTo>
                <a:cubicBezTo>
                  <a:pt x="4317456" y="3201085"/>
                  <a:pt x="3350960" y="4167581"/>
                  <a:pt x="2158728" y="4167581"/>
                </a:cubicBezTo>
                <a:cubicBezTo>
                  <a:pt x="966497" y="4167581"/>
                  <a:pt x="0" y="3201085"/>
                  <a:pt x="0" y="2008853"/>
                </a:cubicBezTo>
                <a:cubicBezTo>
                  <a:pt x="0" y="1114680"/>
                  <a:pt x="543654" y="347482"/>
                  <a:pt x="1318454" y="19769"/>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C:\Users\Brad\Pictures\Photos\Notification Devices\747 Piezo Sire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67505" y="3942512"/>
            <a:ext cx="3238727" cy="2915488"/>
          </a:xfrm>
          <a:custGeom>
            <a:avLst/>
            <a:gdLst/>
            <a:ahLst/>
            <a:cxnLst/>
            <a:rect l="l" t="t" r="r" b="b"/>
            <a:pathLst>
              <a:path w="3238727" h="2915488">
                <a:moveTo>
                  <a:pt x="1619364" y="0"/>
                </a:moveTo>
                <a:cubicBezTo>
                  <a:pt x="2513714" y="0"/>
                  <a:pt x="3238727" y="725014"/>
                  <a:pt x="3238727" y="1619364"/>
                </a:cubicBezTo>
                <a:cubicBezTo>
                  <a:pt x="3238727" y="2122436"/>
                  <a:pt x="3009328" y="2571928"/>
                  <a:pt x="2649429" y="2868943"/>
                </a:cubicBezTo>
                <a:lnTo>
                  <a:pt x="2587186" y="2915488"/>
                </a:lnTo>
                <a:lnTo>
                  <a:pt x="651541" y="2915488"/>
                </a:lnTo>
                <a:lnTo>
                  <a:pt x="589298" y="2868943"/>
                </a:lnTo>
                <a:cubicBezTo>
                  <a:pt x="229399" y="2571928"/>
                  <a:pt x="0" y="2122436"/>
                  <a:pt x="0" y="1619364"/>
                </a:cubicBezTo>
                <a:cubicBezTo>
                  <a:pt x="0" y="725014"/>
                  <a:pt x="725014" y="0"/>
                  <a:pt x="1619364"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C6C6FA52-B664-419A-A212-125E50579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825" y="1771652"/>
            <a:ext cx="3486643" cy="2754874"/>
            <a:chOff x="1303825" y="1771652"/>
            <a:chExt cx="3486643" cy="2754874"/>
          </a:xfrm>
        </p:grpSpPr>
        <p:sp>
          <p:nvSpPr>
            <p:cNvPr id="104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18953" y="17716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4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04045" y="320874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sp>
          <p:nvSpPr>
            <p:cNvPr id="104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825" y="4368981"/>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cxnSp>
        <p:nvCxnSpPr>
          <p:cNvPr id="1046" name="Straight Connector 104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66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1"/>
            <a:ext cx="12191990" cy="168864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1" y="637762"/>
            <a:ext cx="9888496" cy="900131"/>
          </a:xfrm>
        </p:spPr>
        <p:txBody>
          <a:bodyPr anchor="t">
            <a:normAutofit/>
          </a:bodyPr>
          <a:lstStyle/>
          <a:p>
            <a:r>
              <a:rPr lang="en-US" sz="4000">
                <a:solidFill>
                  <a:schemeClr val="bg1"/>
                </a:solidFill>
              </a:rPr>
              <a:t>Step 3- Notify The Monitoring Center</a:t>
            </a:r>
          </a:p>
        </p:txBody>
      </p:sp>
      <p:sp>
        <p:nvSpPr>
          <p:cNvPr id="1040" name="Rectangle 103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2154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p:cNvSpPr>
          <p:nvPr/>
        </p:nvSpPr>
        <p:spPr>
          <a:xfrm>
            <a:off x="589935" y="2261336"/>
            <a:ext cx="5506065" cy="3907478"/>
          </a:xfrm>
          <a:prstGeom prst="rect">
            <a:avLst/>
          </a:prstGeom>
        </p:spPr>
        <p:txBody>
          <a:bodyPr>
            <a:normAutofit/>
          </a:bodyPr>
          <a:lstStyle/>
          <a:p>
            <a:pPr defTabSz="786384">
              <a:spcAft>
                <a:spcPts val="600"/>
              </a:spcAft>
            </a:pPr>
            <a:r>
              <a:rPr lang="en-US" sz="4000" kern="1200" dirty="0">
                <a:solidFill>
                  <a:schemeClr val="tx1"/>
                </a:solidFill>
                <a:latin typeface="+mn-lt"/>
                <a:ea typeface="+mn-ea"/>
                <a:cs typeface="+mn-cs"/>
              </a:rPr>
              <a:t>The alarm activation may then transmit an electronic signal to a monitoring facility</a:t>
            </a:r>
          </a:p>
          <a:p>
            <a:pPr>
              <a:spcAft>
                <a:spcPts val="600"/>
              </a:spcAft>
            </a:pPr>
            <a:endParaRPr lang="en-US" sz="4800" dirty="0"/>
          </a:p>
        </p:txBody>
      </p:sp>
      <p:pic>
        <p:nvPicPr>
          <p:cNvPr id="1033" name="Picture 9" descr="C:\Users\Brad\Pictures\Photos\Centtral Station\about-us-call-cen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052" y="2341848"/>
            <a:ext cx="4117914" cy="2656153"/>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8769014" y="5353327"/>
            <a:ext cx="328935" cy="3947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3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C00000"/>
                </a:solidFill>
              </a:rPr>
              <a:t>Step 4 -An Alarm Dispatch Request</a:t>
            </a:r>
          </a:p>
        </p:txBody>
      </p:sp>
      <p:sp>
        <p:nvSpPr>
          <p:cNvPr id="5" name="Content Placeholder 4"/>
          <p:cNvSpPr>
            <a:spLocks noGrp="1"/>
          </p:cNvSpPr>
          <p:nvPr>
            <p:ph sz="half" idx="1"/>
          </p:nvPr>
        </p:nvSpPr>
        <p:spPr>
          <a:xfrm>
            <a:off x="838200" y="1608017"/>
            <a:ext cx="4235245" cy="4884858"/>
          </a:xfrm>
        </p:spPr>
        <p:txBody>
          <a:bodyPr>
            <a:normAutofit/>
          </a:bodyPr>
          <a:lstStyle/>
          <a:p>
            <a:r>
              <a:rPr lang="en-US" sz="4000" dirty="0"/>
              <a:t>Verification attempt </a:t>
            </a:r>
          </a:p>
          <a:p>
            <a:r>
              <a:rPr lang="en-US" sz="4000" dirty="0"/>
              <a:t>Public safety agency is notified </a:t>
            </a:r>
          </a:p>
          <a:p>
            <a:r>
              <a:rPr lang="en-US" sz="4000" dirty="0"/>
              <a:t>Public safety may request alarm permit  number</a:t>
            </a:r>
          </a:p>
        </p:txBody>
      </p:sp>
      <p:sp>
        <p:nvSpPr>
          <p:cNvPr id="6" name="TextBox 5"/>
          <p:cNvSpPr txBox="1"/>
          <p:nvPr/>
        </p:nvSpPr>
        <p:spPr>
          <a:xfrm>
            <a:off x="5627565" y="5973240"/>
            <a:ext cx="5384799" cy="523220"/>
          </a:xfrm>
          <a:prstGeom prst="rect">
            <a:avLst/>
          </a:prstGeom>
          <a:noFill/>
        </p:spPr>
        <p:txBody>
          <a:bodyPr wrap="square" rtlCol="0">
            <a:spAutoFit/>
          </a:bodyPr>
          <a:lstStyle/>
          <a:p>
            <a:r>
              <a:rPr lang="en-US" sz="2800" b="1" dirty="0">
                <a:solidFill>
                  <a:schemeClr val="tx2"/>
                </a:solidFill>
              </a:rPr>
              <a:t>This leads to a Dispatch….</a:t>
            </a:r>
          </a:p>
        </p:txBody>
      </p:sp>
      <p:pic>
        <p:nvPicPr>
          <p:cNvPr id="4" name="Online Media 3" title="False Alarm Dispatch Request">
            <a:hlinkClick r:id="" action="ppaction://media"/>
            <a:extLst>
              <a:ext uri="{FF2B5EF4-FFF2-40B4-BE49-F238E27FC236}">
                <a16:creationId xmlns:a16="http://schemas.microsoft.com/office/drawing/2014/main" id="{27F8C7F7-C192-3525-E052-CD91221AC445}"/>
              </a:ext>
            </a:extLst>
          </p:cNvPr>
          <p:cNvPicPr>
            <a:picLocks noRot="1" noChangeAspect="1"/>
          </p:cNvPicPr>
          <p:nvPr>
            <a:videoFile r:link="rId1"/>
          </p:nvPr>
        </p:nvPicPr>
        <p:blipFill>
          <a:blip r:embed="rId4"/>
          <a:stretch>
            <a:fillRect/>
          </a:stretch>
        </p:blipFill>
        <p:spPr>
          <a:xfrm>
            <a:off x="5286131" y="1423326"/>
            <a:ext cx="6067669" cy="4546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Step 5- Dispatch</a:t>
            </a:r>
          </a:p>
        </p:txBody>
      </p:sp>
      <p:sp>
        <p:nvSpPr>
          <p:cNvPr id="4" name="Content Placeholder 3"/>
          <p:cNvSpPr>
            <a:spLocks/>
          </p:cNvSpPr>
          <p:nvPr/>
        </p:nvSpPr>
        <p:spPr>
          <a:xfrm>
            <a:off x="663677" y="2112579"/>
            <a:ext cx="5018610" cy="4180819"/>
          </a:xfrm>
          <a:prstGeom prst="rect">
            <a:avLst/>
          </a:prstGeom>
        </p:spPr>
        <p:txBody>
          <a:bodyPr>
            <a:normAutofit/>
          </a:bodyPr>
          <a:lstStyle/>
          <a:p>
            <a:pPr defTabSz="676656">
              <a:lnSpc>
                <a:spcPct val="90000"/>
              </a:lnSpc>
              <a:spcAft>
                <a:spcPts val="600"/>
              </a:spcAft>
            </a:pPr>
            <a:r>
              <a:rPr lang="en-US" sz="4000" kern="1200" dirty="0">
                <a:solidFill>
                  <a:schemeClr val="tx1"/>
                </a:solidFill>
                <a:latin typeface="+mn-lt"/>
                <a:ea typeface="+mn-ea"/>
                <a:cs typeface="+mn-cs"/>
              </a:rPr>
              <a:t>Location history may be checked</a:t>
            </a:r>
          </a:p>
          <a:p>
            <a:pPr defTabSz="676656">
              <a:lnSpc>
                <a:spcPct val="90000"/>
              </a:lnSpc>
              <a:spcAft>
                <a:spcPts val="600"/>
              </a:spcAft>
            </a:pPr>
            <a:r>
              <a:rPr lang="en-US" sz="4000" kern="1200" dirty="0">
                <a:solidFill>
                  <a:schemeClr val="tx1"/>
                </a:solidFill>
                <a:latin typeface="+mn-lt"/>
                <a:ea typeface="+mn-ea"/>
                <a:cs typeface="+mn-cs"/>
              </a:rPr>
              <a:t>Hazard information relayed to responder</a:t>
            </a:r>
          </a:p>
          <a:p>
            <a:pPr defTabSz="676656">
              <a:lnSpc>
                <a:spcPct val="90000"/>
              </a:lnSpc>
              <a:spcAft>
                <a:spcPts val="600"/>
              </a:spcAft>
            </a:pPr>
            <a:r>
              <a:rPr lang="en-US" sz="4000" kern="1200" dirty="0">
                <a:solidFill>
                  <a:schemeClr val="tx1"/>
                </a:solidFill>
                <a:latin typeface="+mn-lt"/>
                <a:ea typeface="+mn-ea"/>
                <a:cs typeface="+mn-cs"/>
              </a:rPr>
              <a:t>Type of alarm is given</a:t>
            </a:r>
          </a:p>
          <a:p>
            <a:pPr>
              <a:lnSpc>
                <a:spcPct val="90000"/>
              </a:lnSpc>
              <a:spcAft>
                <a:spcPts val="600"/>
              </a:spcAft>
            </a:pPr>
            <a:endParaRPr lang="en-US" sz="5400" dirty="0"/>
          </a:p>
        </p:txBody>
      </p:sp>
      <p:sp>
        <p:nvSpPr>
          <p:cNvPr id="9" name="TextBox 8"/>
          <p:cNvSpPr txBox="1"/>
          <p:nvPr/>
        </p:nvSpPr>
        <p:spPr>
          <a:xfrm>
            <a:off x="7224801" y="5840238"/>
            <a:ext cx="4082295" cy="523220"/>
          </a:xfrm>
          <a:prstGeom prst="rect">
            <a:avLst/>
          </a:prstGeom>
          <a:noFill/>
        </p:spPr>
        <p:txBody>
          <a:bodyPr wrap="square" rtlCol="0">
            <a:spAutoFit/>
          </a:bodyPr>
          <a:lstStyle/>
          <a:p>
            <a:pPr defTabSz="676656">
              <a:spcAft>
                <a:spcPts val="600"/>
              </a:spcAft>
            </a:pPr>
            <a:r>
              <a:rPr lang="en-US" sz="2800" b="1" kern="1200">
                <a:solidFill>
                  <a:schemeClr val="tx2"/>
                </a:solidFill>
                <a:latin typeface="+mn-lt"/>
                <a:ea typeface="+mn-ea"/>
                <a:cs typeface="+mn-cs"/>
              </a:rPr>
              <a:t>Next is the Response ….</a:t>
            </a:r>
            <a:endParaRPr lang="en-US" sz="3600" b="1">
              <a:solidFill>
                <a:schemeClr val="tx2"/>
              </a:solidFill>
            </a:endParaRPr>
          </a:p>
        </p:txBody>
      </p:sp>
      <p:pic>
        <p:nvPicPr>
          <p:cNvPr id="7" name="Online Media 6" title="False Alarm Dispatch">
            <a:hlinkClick r:id="" action="ppaction://media"/>
            <a:extLst>
              <a:ext uri="{FF2B5EF4-FFF2-40B4-BE49-F238E27FC236}">
                <a16:creationId xmlns:a16="http://schemas.microsoft.com/office/drawing/2014/main" id="{B7A15661-5B9F-88FB-5499-C56DB7475A91}"/>
              </a:ext>
            </a:extLst>
          </p:cNvPr>
          <p:cNvPicPr>
            <a:picLocks noRot="1" noChangeAspect="1"/>
          </p:cNvPicPr>
          <p:nvPr>
            <a:videoFile r:link="rId1"/>
          </p:nvPr>
        </p:nvPicPr>
        <p:blipFill>
          <a:blip r:embed="rId4"/>
          <a:stretch>
            <a:fillRect/>
          </a:stretch>
        </p:blipFill>
        <p:spPr>
          <a:xfrm>
            <a:off x="6567191" y="1672655"/>
            <a:ext cx="5266276" cy="3946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Step 6 - Response</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1"/>
          </p:nvPr>
        </p:nvSpPr>
        <p:spPr>
          <a:xfrm>
            <a:off x="742203" y="2559049"/>
            <a:ext cx="4530898" cy="3639450"/>
          </a:xfrm>
        </p:spPr>
        <p:txBody>
          <a:bodyPr vert="horz" lIns="91440" tIns="45720" rIns="91440" bIns="45720" rtlCol="0" anchor="ctr">
            <a:normAutofit fontScale="92500"/>
          </a:bodyPr>
          <a:lstStyle/>
          <a:p>
            <a:r>
              <a:rPr lang="en-US" sz="4400" dirty="0"/>
              <a:t>After investigation if no fire or evidence of a crime is found…..</a:t>
            </a:r>
          </a:p>
          <a:p>
            <a:r>
              <a:rPr lang="en-US" sz="4400" dirty="0"/>
              <a:t>It is a false alarm</a:t>
            </a:r>
          </a:p>
          <a:p>
            <a:pPr marL="0"/>
            <a:endParaRPr lang="en-US" sz="2000" dirty="0"/>
          </a:p>
        </p:txBody>
      </p:sp>
      <p:pic>
        <p:nvPicPr>
          <p:cNvPr id="7" name="Online Media 6" title="False Alarm Dispatch">
            <a:hlinkClick r:id="" action="ppaction://media"/>
            <a:extLst>
              <a:ext uri="{FF2B5EF4-FFF2-40B4-BE49-F238E27FC236}">
                <a16:creationId xmlns:a16="http://schemas.microsoft.com/office/drawing/2014/main" id="{DAA7845C-EDF8-BCFA-6DEB-D5B8FD3C751F}"/>
              </a:ext>
            </a:extLst>
          </p:cNvPr>
          <p:cNvPicPr>
            <a:picLocks noGrp="1" noRot="1" noChangeAspect="1"/>
          </p:cNvPicPr>
          <p:nvPr>
            <p:ph sz="half" idx="2"/>
            <a:videoFile r:link="rId1"/>
          </p:nvPr>
        </p:nvPicPr>
        <p:blipFill>
          <a:blip r:embed="rId4"/>
          <a:stretch>
            <a:fillRect/>
          </a:stretch>
        </p:blipFill>
        <p:spPr>
          <a:xfrm>
            <a:off x="6010507" y="2484255"/>
            <a:ext cx="4952326" cy="3714244"/>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3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3756</Words>
  <Application>Microsoft Office PowerPoint</Application>
  <PresentationFormat>Widescreen</PresentationFormat>
  <Paragraphs>358</Paragraphs>
  <Slides>46</Slides>
  <Notes>44</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Aptos</vt:lpstr>
      <vt:lpstr>Aptos Display</vt:lpstr>
      <vt:lpstr>Arial</vt:lpstr>
      <vt:lpstr>Calibri</vt:lpstr>
      <vt:lpstr>Office Theme</vt:lpstr>
      <vt:lpstr>Alarm User Awareness Class</vt:lpstr>
      <vt:lpstr>What We Will Cover</vt:lpstr>
      <vt:lpstr>What is a  False Alarm? </vt:lpstr>
      <vt:lpstr>Step 1- An Alarm Activation</vt:lpstr>
      <vt:lpstr>Step 2- An Alarm Sounds</vt:lpstr>
      <vt:lpstr>Step 3- Notify The Monitoring Center</vt:lpstr>
      <vt:lpstr>Step 4 -An Alarm Dispatch Request</vt:lpstr>
      <vt:lpstr>Step 5- Dispatch</vt:lpstr>
      <vt:lpstr>Step 6 - Response</vt:lpstr>
      <vt:lpstr>False Alarms Impact Everyone</vt:lpstr>
      <vt:lpstr>False Alarm Impacts</vt:lpstr>
      <vt:lpstr>False Alarm Impacts</vt:lpstr>
      <vt:lpstr>Impacts of False Alarms</vt:lpstr>
      <vt:lpstr>Another False Alarm</vt:lpstr>
      <vt:lpstr>False Alarm Impacts</vt:lpstr>
      <vt:lpstr>False Alarm Impacts</vt:lpstr>
      <vt:lpstr>False Alarm Impacts</vt:lpstr>
      <vt:lpstr>False Alarm Impacts</vt:lpstr>
      <vt:lpstr>Pets Cause False Alarms</vt:lpstr>
      <vt:lpstr>Vibration &amp; Sounds Cause False Alarms</vt:lpstr>
      <vt:lpstr>Lack of training Causes False Alarms</vt:lpstr>
      <vt:lpstr>Temporary Users &amp; Guests Cause False Alarms </vt:lpstr>
      <vt:lpstr>Environmental Changes Cause False Alarms</vt:lpstr>
      <vt:lpstr>Lack of Maintenance Causes False Alarms</vt:lpstr>
      <vt:lpstr>Confusing Procedures Cause False Alarms </vt:lpstr>
      <vt:lpstr>Outdated information Causes False Alarms  </vt:lpstr>
      <vt:lpstr>Storms Should Not Cause False Alarms</vt:lpstr>
      <vt:lpstr>High Winds Should Not Cause False Alarms</vt:lpstr>
      <vt:lpstr>Weather Can Cause Power Failures</vt:lpstr>
      <vt:lpstr>Weather Can Cause Loud Noise &amp;  Vibration</vt:lpstr>
      <vt:lpstr>Causes of False Fire Alarms</vt:lpstr>
      <vt:lpstr>What can YOU do?</vt:lpstr>
      <vt:lpstr>Call your alarm company…. </vt:lpstr>
      <vt:lpstr> Train ALL Alarm Users ! </vt:lpstr>
      <vt:lpstr> Re-Entering </vt:lpstr>
      <vt:lpstr>PowerPoint Presentation</vt:lpstr>
      <vt:lpstr>Request ECV!</vt:lpstr>
      <vt:lpstr>Bypassing Zones</vt:lpstr>
      <vt:lpstr>PowerPoint Presentation</vt:lpstr>
      <vt:lpstr>PowerPoint Presentation</vt:lpstr>
      <vt:lpstr>1+Duress Codes</vt:lpstr>
      <vt:lpstr>The Alarm Ordinance</vt:lpstr>
      <vt:lpstr>The Alarm Ordinance</vt:lpstr>
      <vt:lpstr>The Alarm Ordinance</vt:lpstr>
      <vt:lpstr>The Alarm Ordinance</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2024-04-08T23:45:20Z</dcterms:created>
  <dcterms:modified xsi:type="dcterms:W3CDTF">2024-04-09T15:26:45Z</dcterms:modified>
</cp:coreProperties>
</file>