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56" r:id="rId2"/>
    <p:sldId id="257" r:id="rId3"/>
    <p:sldId id="263" r:id="rId4"/>
    <p:sldId id="266" r:id="rId5"/>
    <p:sldId id="270" r:id="rId6"/>
    <p:sldId id="271" r:id="rId7"/>
    <p:sldId id="264" r:id="rId8"/>
    <p:sldId id="272" r:id="rId9"/>
    <p:sldId id="269" r:id="rId10"/>
    <p:sldId id="290" r:id="rId11"/>
    <p:sldId id="310" r:id="rId12"/>
    <p:sldId id="305" r:id="rId13"/>
    <p:sldId id="346" r:id="rId14"/>
    <p:sldId id="347" r:id="rId15"/>
    <p:sldId id="292" r:id="rId16"/>
    <p:sldId id="314" r:id="rId17"/>
    <p:sldId id="315" r:id="rId18"/>
    <p:sldId id="323" r:id="rId19"/>
    <p:sldId id="325" r:id="rId20"/>
    <p:sldId id="326" r:id="rId21"/>
    <p:sldId id="327" r:id="rId22"/>
    <p:sldId id="275" r:id="rId23"/>
    <p:sldId id="329" r:id="rId24"/>
    <p:sldId id="331" r:id="rId25"/>
    <p:sldId id="334" r:id="rId26"/>
    <p:sldId id="335" r:id="rId27"/>
    <p:sldId id="289" r:id="rId28"/>
    <p:sldId id="337" r:id="rId29"/>
    <p:sldId id="282" r:id="rId30"/>
    <p:sldId id="283" r:id="rId31"/>
    <p:sldId id="284" r:id="rId32"/>
    <p:sldId id="273" r:id="rId33"/>
    <p:sldId id="348" r:id="rId34"/>
    <p:sldId id="274" r:id="rId35"/>
    <p:sldId id="338" r:id="rId36"/>
    <p:sldId id="276" r:id="rId37"/>
    <p:sldId id="339" r:id="rId38"/>
    <p:sldId id="308" r:id="rId39"/>
    <p:sldId id="309" r:id="rId40"/>
    <p:sldId id="340" r:id="rId41"/>
    <p:sldId id="3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D820F-DF12-4C50-BED2-E82E787F8BA4}" v="54" dt="2024-09-18T16:53:20.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11" autoAdjust="0"/>
    <p:restoredTop sz="65200" autoAdjust="0"/>
  </p:normalViewPr>
  <p:slideViewPr>
    <p:cSldViewPr snapToGrid="0">
      <p:cViewPr varScale="1">
        <p:scale>
          <a:sx n="47" d="100"/>
          <a:sy n="47" d="100"/>
        </p:scale>
        <p:origin x="232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56490-7C77-4034-AA5E-1A9CF5FBCD2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9F4DEA0B-7B6F-4711-8D8D-D6DD7B9F80D1}">
      <dgm:prSet custT="1"/>
      <dgm:spPr/>
      <dgm:t>
        <a:bodyPr/>
        <a:lstStyle/>
        <a:p>
          <a:r>
            <a:rPr lang="en-US" sz="3200" dirty="0"/>
            <a:t>An alarm activation indicates that a possible emergency requiring follow-up has been detected</a:t>
          </a:r>
        </a:p>
      </dgm:t>
    </dgm:pt>
    <dgm:pt modelId="{4CCA2240-7173-47BD-B137-9EDCC72E4AF2}" type="parTrans" cxnId="{4DF2698F-F874-4987-A40A-329C7B60C4C1}">
      <dgm:prSet/>
      <dgm:spPr/>
      <dgm:t>
        <a:bodyPr/>
        <a:lstStyle/>
        <a:p>
          <a:endParaRPr lang="en-US" sz="2400"/>
        </a:p>
      </dgm:t>
    </dgm:pt>
    <dgm:pt modelId="{DBE5637C-9412-40D3-973B-638D82A341BF}" type="sibTrans" cxnId="{4DF2698F-F874-4987-A40A-329C7B60C4C1}">
      <dgm:prSet/>
      <dgm:spPr/>
      <dgm:t>
        <a:bodyPr/>
        <a:lstStyle/>
        <a:p>
          <a:endParaRPr lang="en-US"/>
        </a:p>
      </dgm:t>
    </dgm:pt>
    <dgm:pt modelId="{312F39A1-DBD3-4DF6-B233-4333941CAB12}">
      <dgm:prSet custT="1"/>
      <dgm:spPr/>
      <dgm:t>
        <a:bodyPr/>
        <a:lstStyle/>
        <a:p>
          <a:r>
            <a:rPr lang="en-US" sz="3200" dirty="0"/>
            <a:t>A detected alarm activation may require follow up</a:t>
          </a:r>
        </a:p>
      </dgm:t>
    </dgm:pt>
    <dgm:pt modelId="{7EBD5922-6392-4AA4-A6E2-34A6B86F96CB}" type="parTrans" cxnId="{A12695C7-0ED4-4F1E-99D4-1731D226A8F3}">
      <dgm:prSet/>
      <dgm:spPr/>
      <dgm:t>
        <a:bodyPr/>
        <a:lstStyle/>
        <a:p>
          <a:endParaRPr lang="en-US" sz="2400"/>
        </a:p>
      </dgm:t>
    </dgm:pt>
    <dgm:pt modelId="{7A467D80-396A-4559-A9F0-9AF7DD1F6928}" type="sibTrans" cxnId="{A12695C7-0ED4-4F1E-99D4-1731D226A8F3}">
      <dgm:prSet/>
      <dgm:spPr/>
      <dgm:t>
        <a:bodyPr/>
        <a:lstStyle/>
        <a:p>
          <a:endParaRPr lang="en-US"/>
        </a:p>
      </dgm:t>
    </dgm:pt>
    <dgm:pt modelId="{C7993E5C-D514-4D03-ABC5-6B6B6190DC95}" type="pres">
      <dgm:prSet presAssocID="{49A56490-7C77-4034-AA5E-1A9CF5FBCD23}" presName="linear" presStyleCnt="0">
        <dgm:presLayoutVars>
          <dgm:animLvl val="lvl"/>
          <dgm:resizeHandles val="exact"/>
        </dgm:presLayoutVars>
      </dgm:prSet>
      <dgm:spPr/>
    </dgm:pt>
    <dgm:pt modelId="{672FC219-87A0-472B-AD96-AE849943D160}" type="pres">
      <dgm:prSet presAssocID="{9F4DEA0B-7B6F-4711-8D8D-D6DD7B9F80D1}" presName="parentText" presStyleLbl="node1" presStyleIdx="0" presStyleCnt="2">
        <dgm:presLayoutVars>
          <dgm:chMax val="0"/>
          <dgm:bulletEnabled val="1"/>
        </dgm:presLayoutVars>
      </dgm:prSet>
      <dgm:spPr/>
    </dgm:pt>
    <dgm:pt modelId="{EAA545AA-2E86-47F5-B1B1-9233E2883270}" type="pres">
      <dgm:prSet presAssocID="{DBE5637C-9412-40D3-973B-638D82A341BF}" presName="spacer" presStyleCnt="0"/>
      <dgm:spPr/>
    </dgm:pt>
    <dgm:pt modelId="{B3F6849D-2659-4FCA-8FF8-98510D3EE4FE}" type="pres">
      <dgm:prSet presAssocID="{312F39A1-DBD3-4DF6-B233-4333941CAB12}" presName="parentText" presStyleLbl="node1" presStyleIdx="1" presStyleCnt="2">
        <dgm:presLayoutVars>
          <dgm:chMax val="0"/>
          <dgm:bulletEnabled val="1"/>
        </dgm:presLayoutVars>
      </dgm:prSet>
      <dgm:spPr/>
    </dgm:pt>
  </dgm:ptLst>
  <dgm:cxnLst>
    <dgm:cxn modelId="{2EFA7343-3D2F-47F5-885B-6F50E5989455}" type="presOf" srcId="{312F39A1-DBD3-4DF6-B233-4333941CAB12}" destId="{B3F6849D-2659-4FCA-8FF8-98510D3EE4FE}" srcOrd="0" destOrd="0" presId="urn:microsoft.com/office/officeart/2005/8/layout/vList2"/>
    <dgm:cxn modelId="{55D71A4B-B3B6-4EF0-B389-5A4735E6955F}" type="presOf" srcId="{9F4DEA0B-7B6F-4711-8D8D-D6DD7B9F80D1}" destId="{672FC219-87A0-472B-AD96-AE849943D160}" srcOrd="0" destOrd="0" presId="urn:microsoft.com/office/officeart/2005/8/layout/vList2"/>
    <dgm:cxn modelId="{4DF2698F-F874-4987-A40A-329C7B60C4C1}" srcId="{49A56490-7C77-4034-AA5E-1A9CF5FBCD23}" destId="{9F4DEA0B-7B6F-4711-8D8D-D6DD7B9F80D1}" srcOrd="0" destOrd="0" parTransId="{4CCA2240-7173-47BD-B137-9EDCC72E4AF2}" sibTransId="{DBE5637C-9412-40D3-973B-638D82A341BF}"/>
    <dgm:cxn modelId="{F28156A6-39A0-4864-AB40-B9FF6A0AF2F4}" type="presOf" srcId="{49A56490-7C77-4034-AA5E-1A9CF5FBCD23}" destId="{C7993E5C-D514-4D03-ABC5-6B6B6190DC95}" srcOrd="0" destOrd="0" presId="urn:microsoft.com/office/officeart/2005/8/layout/vList2"/>
    <dgm:cxn modelId="{A12695C7-0ED4-4F1E-99D4-1731D226A8F3}" srcId="{49A56490-7C77-4034-AA5E-1A9CF5FBCD23}" destId="{312F39A1-DBD3-4DF6-B233-4333941CAB12}" srcOrd="1" destOrd="0" parTransId="{7EBD5922-6392-4AA4-A6E2-34A6B86F96CB}" sibTransId="{7A467D80-396A-4559-A9F0-9AF7DD1F6928}"/>
    <dgm:cxn modelId="{AFA5033A-6349-479B-BC62-2457C3F5726C}" type="presParOf" srcId="{C7993E5C-D514-4D03-ABC5-6B6B6190DC95}" destId="{672FC219-87A0-472B-AD96-AE849943D160}" srcOrd="0" destOrd="0" presId="urn:microsoft.com/office/officeart/2005/8/layout/vList2"/>
    <dgm:cxn modelId="{8BEA97C6-5FAF-4BF8-879D-61CC849E25B8}" type="presParOf" srcId="{C7993E5C-D514-4D03-ABC5-6B6B6190DC95}" destId="{EAA545AA-2E86-47F5-B1B1-9233E2883270}" srcOrd="1" destOrd="0" presId="urn:microsoft.com/office/officeart/2005/8/layout/vList2"/>
    <dgm:cxn modelId="{5082AC0B-0844-4A29-A70A-4B7082714CA5}" type="presParOf" srcId="{C7993E5C-D514-4D03-ABC5-6B6B6190DC95}" destId="{B3F6849D-2659-4FCA-8FF8-98510D3EE4F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0E1BADA-2BFC-46FD-AF78-7C21C96A757A}">
      <dgm:prSet phldrT="[Text]" custT="1"/>
      <dgm:spPr/>
      <dgm:t>
        <a:bodyPr/>
        <a:lstStyle/>
        <a:p>
          <a:r>
            <a:rPr lang="en-US" sz="3600" dirty="0"/>
            <a:t>Desensitizes to actual crime/fire</a:t>
          </a:r>
        </a:p>
      </dgm:t>
    </dgm:pt>
    <dgm:pt modelId="{D9E2C041-385E-4BE4-BA6A-FD68A6AF57B1}" type="parTrans" cxnId="{517F14C0-44C9-4FA1-A163-208290876151}">
      <dgm:prSet/>
      <dgm:spPr/>
      <dgm:t>
        <a:bodyPr/>
        <a:lstStyle/>
        <a:p>
          <a:endParaRPr lang="en-US" sz="3200"/>
        </a:p>
      </dgm:t>
    </dgm:pt>
    <dgm:pt modelId="{B352CBE5-9C34-4C89-B3C7-7F31A85A6FA3}" type="sibTrans" cxnId="{517F14C0-44C9-4FA1-A163-208290876151}">
      <dgm:prSet/>
      <dgm:spPr/>
      <dgm:t>
        <a:bodyPr/>
        <a:lstStyle/>
        <a:p>
          <a:endParaRPr lang="en-US" sz="3200"/>
        </a:p>
      </dgm:t>
    </dgm:pt>
    <dgm:pt modelId="{E15C519A-1D30-4E14-904E-910AC6D8C830}">
      <dgm:prSet phldrT="[Text]" custT="1"/>
      <dgm:spPr/>
      <dgm:t>
        <a:bodyPr/>
        <a:lstStyle/>
        <a:p>
          <a:r>
            <a:rPr lang="en-US" sz="3600" dirty="0"/>
            <a:t>Leads to ignoring alarms going off</a:t>
          </a:r>
        </a:p>
      </dgm:t>
    </dgm:pt>
    <dgm:pt modelId="{19856EED-08D7-482A-A8D8-64ED443FD001}" type="parTrans" cxnId="{EE2FD994-DF4B-46AA-929E-76C18341D82B}">
      <dgm:prSet/>
      <dgm:spPr/>
      <dgm:t>
        <a:bodyPr/>
        <a:lstStyle/>
        <a:p>
          <a:endParaRPr lang="en-US" sz="3200"/>
        </a:p>
      </dgm:t>
    </dgm:pt>
    <dgm:pt modelId="{5B20D942-FC18-4664-8E4B-1AF1F7B7F801}" type="sibTrans" cxnId="{EE2FD994-DF4B-46AA-929E-76C18341D82B}">
      <dgm:prSet/>
      <dgm:spPr/>
      <dgm:t>
        <a:bodyPr/>
        <a:lstStyle/>
        <a:p>
          <a:endParaRPr lang="en-US" sz="3200"/>
        </a:p>
      </dgm:t>
    </dgm:pt>
    <dgm:pt modelId="{CADC3139-A544-4C84-9CD0-FF511E442BB7}" type="pres">
      <dgm:prSet presAssocID="{AB3D5D3F-E608-4947-BA83-85590F80D0BA}" presName="diagram" presStyleCnt="0">
        <dgm:presLayoutVars>
          <dgm:dir/>
          <dgm:resizeHandles val="exact"/>
        </dgm:presLayoutVars>
      </dgm:prSet>
      <dgm:spPr/>
    </dgm:pt>
    <dgm:pt modelId="{91048D43-C2D5-4DAD-B102-77B53D512355}" type="pres">
      <dgm:prSet presAssocID="{70E1BADA-2BFC-46FD-AF78-7C21C96A757A}" presName="node" presStyleLbl="node1" presStyleIdx="0" presStyleCnt="2" custScaleX="163578">
        <dgm:presLayoutVars>
          <dgm:bulletEnabled val="1"/>
        </dgm:presLayoutVars>
      </dgm:prSet>
      <dgm:spPr/>
    </dgm:pt>
    <dgm:pt modelId="{5029D79F-99ED-480C-933E-89D734964814}" type="pres">
      <dgm:prSet presAssocID="{B352CBE5-9C34-4C89-B3C7-7F31A85A6FA3}" presName="sibTrans" presStyleCnt="0"/>
      <dgm:spPr/>
    </dgm:pt>
    <dgm:pt modelId="{FE122045-4DB1-471D-B05F-2434C86AF935}" type="pres">
      <dgm:prSet presAssocID="{E15C519A-1D30-4E14-904E-910AC6D8C830}" presName="node" presStyleLbl="node1" presStyleIdx="1" presStyleCnt="2" custScaleX="163578">
        <dgm:presLayoutVars>
          <dgm:bulletEnabled val="1"/>
        </dgm:presLayoutVars>
      </dgm:prSet>
      <dgm:spPr/>
    </dgm:pt>
  </dgm:ptLst>
  <dgm:cxnLst>
    <dgm:cxn modelId="{5E5BE753-CA5C-4BA6-89B5-033438504F37}" type="presOf" srcId="{E15C519A-1D30-4E14-904E-910AC6D8C830}" destId="{FE122045-4DB1-471D-B05F-2434C86AF935}" srcOrd="0" destOrd="0" presId="urn:microsoft.com/office/officeart/2005/8/layout/default"/>
    <dgm:cxn modelId="{EE2FD994-DF4B-46AA-929E-76C18341D82B}" srcId="{AB3D5D3F-E608-4947-BA83-85590F80D0BA}" destId="{E15C519A-1D30-4E14-904E-910AC6D8C830}" srcOrd="1" destOrd="0" parTransId="{19856EED-08D7-482A-A8D8-64ED443FD001}" sibTransId="{5B20D942-FC18-4664-8E4B-1AF1F7B7F801}"/>
    <dgm:cxn modelId="{F3C789B1-CC66-4106-A8C5-59BA2513A479}" type="presOf" srcId="{AB3D5D3F-E608-4947-BA83-85590F80D0BA}" destId="{CADC3139-A544-4C84-9CD0-FF511E442BB7}" srcOrd="0" destOrd="0" presId="urn:microsoft.com/office/officeart/2005/8/layout/default"/>
    <dgm:cxn modelId="{0E3BC1B3-04F1-4F74-8C72-9001C2E1BF90}" type="presOf" srcId="{70E1BADA-2BFC-46FD-AF78-7C21C96A757A}" destId="{91048D43-C2D5-4DAD-B102-77B53D512355}" srcOrd="0" destOrd="0" presId="urn:microsoft.com/office/officeart/2005/8/layout/default"/>
    <dgm:cxn modelId="{517F14C0-44C9-4FA1-A163-208290876151}" srcId="{AB3D5D3F-E608-4947-BA83-85590F80D0BA}" destId="{70E1BADA-2BFC-46FD-AF78-7C21C96A757A}" srcOrd="0" destOrd="0" parTransId="{D9E2C041-385E-4BE4-BA6A-FD68A6AF57B1}" sibTransId="{B352CBE5-9C34-4C89-B3C7-7F31A85A6FA3}"/>
    <dgm:cxn modelId="{EC9C3FDC-8E42-41AF-9B7B-608FF3A426CE}" type="presParOf" srcId="{CADC3139-A544-4C84-9CD0-FF511E442BB7}" destId="{91048D43-C2D5-4DAD-B102-77B53D512355}" srcOrd="0" destOrd="0" presId="urn:microsoft.com/office/officeart/2005/8/layout/default"/>
    <dgm:cxn modelId="{23A11AD2-0320-4664-8758-E50998780D67}" type="presParOf" srcId="{CADC3139-A544-4C84-9CD0-FF511E442BB7}" destId="{5029D79F-99ED-480C-933E-89D734964814}" srcOrd="1" destOrd="0" presId="urn:microsoft.com/office/officeart/2005/8/layout/default"/>
    <dgm:cxn modelId="{74A92F1D-CD7A-441C-B066-28E0D4FADAA1}" type="presParOf" srcId="{CADC3139-A544-4C84-9CD0-FF511E442BB7}" destId="{FE122045-4DB1-471D-B05F-2434C86AF935}"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60DDA-887D-4865-BB58-BB9EA0249D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7EB314-E005-4687-A78A-5A12680D63C0}">
      <dgm:prSet custT="1"/>
      <dgm:spPr/>
      <dgm:t>
        <a:bodyPr/>
        <a:lstStyle/>
        <a:p>
          <a:r>
            <a:rPr lang="en-US" sz="3600" dirty="0"/>
            <a:t>Not putting the system in test mode when needed</a:t>
          </a:r>
        </a:p>
      </dgm:t>
    </dgm:pt>
    <dgm:pt modelId="{3CE1172D-EE4A-4206-9FF2-B4456197E9C2}" type="parTrans" cxnId="{484B5FAD-B8CB-4AAF-8DBE-3066CBDF6BB2}">
      <dgm:prSet/>
      <dgm:spPr/>
      <dgm:t>
        <a:bodyPr/>
        <a:lstStyle/>
        <a:p>
          <a:endParaRPr lang="en-US" sz="2400"/>
        </a:p>
      </dgm:t>
    </dgm:pt>
    <dgm:pt modelId="{BDD3846E-0633-4391-9DF2-09DFD90F8028}" type="sibTrans" cxnId="{484B5FAD-B8CB-4AAF-8DBE-3066CBDF6BB2}">
      <dgm:prSet/>
      <dgm:spPr/>
      <dgm:t>
        <a:bodyPr/>
        <a:lstStyle/>
        <a:p>
          <a:endParaRPr lang="en-US" sz="2400"/>
        </a:p>
      </dgm:t>
    </dgm:pt>
    <dgm:pt modelId="{A0B321AB-4565-4B27-A7F1-95ED82B64D84}">
      <dgm:prSet custT="1"/>
      <dgm:spPr/>
      <dgm:t>
        <a:bodyPr/>
        <a:lstStyle/>
        <a:p>
          <a:r>
            <a:rPr lang="en-US" sz="3600"/>
            <a:t>Cooking food</a:t>
          </a:r>
        </a:p>
      </dgm:t>
    </dgm:pt>
    <dgm:pt modelId="{FDE97996-0E5E-425C-BFCF-B49CB4DA3E82}" type="parTrans" cxnId="{4187CCF2-F886-44FE-9214-A5B908BDED58}">
      <dgm:prSet/>
      <dgm:spPr/>
      <dgm:t>
        <a:bodyPr/>
        <a:lstStyle/>
        <a:p>
          <a:endParaRPr lang="en-US" sz="2400"/>
        </a:p>
      </dgm:t>
    </dgm:pt>
    <dgm:pt modelId="{2A4956FA-FF75-4BC8-BB31-3AA9F6DBB68C}" type="sibTrans" cxnId="{4187CCF2-F886-44FE-9214-A5B908BDED58}">
      <dgm:prSet/>
      <dgm:spPr/>
      <dgm:t>
        <a:bodyPr/>
        <a:lstStyle/>
        <a:p>
          <a:endParaRPr lang="en-US" sz="2400"/>
        </a:p>
      </dgm:t>
    </dgm:pt>
    <dgm:pt modelId="{5511E771-1717-40BE-84AB-11C4E4EFA576}">
      <dgm:prSet custT="1"/>
      <dgm:spPr/>
      <dgm:t>
        <a:bodyPr/>
        <a:lstStyle/>
        <a:p>
          <a:r>
            <a:rPr lang="en-US" sz="3600" dirty="0"/>
            <a:t>Mechanical failure</a:t>
          </a:r>
        </a:p>
      </dgm:t>
    </dgm:pt>
    <dgm:pt modelId="{091B9E7E-89FC-4138-ABF0-2811E7B80062}" type="parTrans" cxnId="{7439D04B-6553-4E1A-8353-F01BFB0F027F}">
      <dgm:prSet/>
      <dgm:spPr/>
      <dgm:t>
        <a:bodyPr/>
        <a:lstStyle/>
        <a:p>
          <a:endParaRPr lang="en-US" sz="2400"/>
        </a:p>
      </dgm:t>
    </dgm:pt>
    <dgm:pt modelId="{A66184D1-4262-4EAE-8198-90A4A03F52CD}" type="sibTrans" cxnId="{7439D04B-6553-4E1A-8353-F01BFB0F027F}">
      <dgm:prSet/>
      <dgm:spPr/>
      <dgm:t>
        <a:bodyPr/>
        <a:lstStyle/>
        <a:p>
          <a:endParaRPr lang="en-US" sz="2400"/>
        </a:p>
      </dgm:t>
    </dgm:pt>
    <dgm:pt modelId="{F0E66F0C-0735-4A7E-805A-B5A525349A53}" type="pres">
      <dgm:prSet presAssocID="{4B960DDA-887D-4865-BB58-BB9EA0249D32}" presName="linear" presStyleCnt="0">
        <dgm:presLayoutVars>
          <dgm:animLvl val="lvl"/>
          <dgm:resizeHandles val="exact"/>
        </dgm:presLayoutVars>
      </dgm:prSet>
      <dgm:spPr/>
    </dgm:pt>
    <dgm:pt modelId="{82C9703D-5326-49EB-9D54-92DA62B005B6}" type="pres">
      <dgm:prSet presAssocID="{9A7EB314-E005-4687-A78A-5A12680D63C0}" presName="parentText" presStyleLbl="node1" presStyleIdx="0" presStyleCnt="3" custScaleY="171939">
        <dgm:presLayoutVars>
          <dgm:chMax val="0"/>
          <dgm:bulletEnabled val="1"/>
        </dgm:presLayoutVars>
      </dgm:prSet>
      <dgm:spPr/>
    </dgm:pt>
    <dgm:pt modelId="{41E124B7-5574-443F-8591-0BAB149ACEAD}" type="pres">
      <dgm:prSet presAssocID="{BDD3846E-0633-4391-9DF2-09DFD90F8028}" presName="spacer" presStyleCnt="0"/>
      <dgm:spPr/>
    </dgm:pt>
    <dgm:pt modelId="{6739B6AC-3C4D-4048-A2D9-60EA20AE8F43}" type="pres">
      <dgm:prSet presAssocID="{A0B321AB-4565-4B27-A7F1-95ED82B64D84}" presName="parentText" presStyleLbl="node1" presStyleIdx="1" presStyleCnt="3" custScaleY="60644">
        <dgm:presLayoutVars>
          <dgm:chMax val="0"/>
          <dgm:bulletEnabled val="1"/>
        </dgm:presLayoutVars>
      </dgm:prSet>
      <dgm:spPr/>
    </dgm:pt>
    <dgm:pt modelId="{F1F26EB7-7CA7-4EE6-A21D-6E0C9271DEE1}" type="pres">
      <dgm:prSet presAssocID="{2A4956FA-FF75-4BC8-BB31-3AA9F6DBB68C}" presName="spacer" presStyleCnt="0"/>
      <dgm:spPr/>
    </dgm:pt>
    <dgm:pt modelId="{CB7F16C0-67E8-41AC-8A12-054AC2CBE5D0}" type="pres">
      <dgm:prSet presAssocID="{5511E771-1717-40BE-84AB-11C4E4EFA576}" presName="parentText" presStyleLbl="node1" presStyleIdx="2" presStyleCnt="3" custLinFactY="25401" custLinFactNeighborY="100000">
        <dgm:presLayoutVars>
          <dgm:chMax val="0"/>
          <dgm:bulletEnabled val="1"/>
        </dgm:presLayoutVars>
      </dgm:prSet>
      <dgm:spPr/>
    </dgm:pt>
  </dgm:ptLst>
  <dgm:cxnLst>
    <dgm:cxn modelId="{7439D04B-6553-4E1A-8353-F01BFB0F027F}" srcId="{4B960DDA-887D-4865-BB58-BB9EA0249D32}" destId="{5511E771-1717-40BE-84AB-11C4E4EFA576}" srcOrd="2" destOrd="0" parTransId="{091B9E7E-89FC-4138-ABF0-2811E7B80062}" sibTransId="{A66184D1-4262-4EAE-8198-90A4A03F52CD}"/>
    <dgm:cxn modelId="{396869A3-C69E-49A9-945B-9295460E221A}" type="presOf" srcId="{A0B321AB-4565-4B27-A7F1-95ED82B64D84}" destId="{6739B6AC-3C4D-4048-A2D9-60EA20AE8F43}" srcOrd="0" destOrd="0" presId="urn:microsoft.com/office/officeart/2005/8/layout/vList2"/>
    <dgm:cxn modelId="{484B5FAD-B8CB-4AAF-8DBE-3066CBDF6BB2}" srcId="{4B960DDA-887D-4865-BB58-BB9EA0249D32}" destId="{9A7EB314-E005-4687-A78A-5A12680D63C0}" srcOrd="0" destOrd="0" parTransId="{3CE1172D-EE4A-4206-9FF2-B4456197E9C2}" sibTransId="{BDD3846E-0633-4391-9DF2-09DFD90F8028}"/>
    <dgm:cxn modelId="{54632BC0-3DBF-4874-8484-ABA1AA0BE421}" type="presOf" srcId="{9A7EB314-E005-4687-A78A-5A12680D63C0}" destId="{82C9703D-5326-49EB-9D54-92DA62B005B6}" srcOrd="0" destOrd="0" presId="urn:microsoft.com/office/officeart/2005/8/layout/vList2"/>
    <dgm:cxn modelId="{7925BCE3-9373-429B-A0D9-F430F5E34530}" type="presOf" srcId="{4B960DDA-887D-4865-BB58-BB9EA0249D32}" destId="{F0E66F0C-0735-4A7E-805A-B5A525349A53}" srcOrd="0" destOrd="0" presId="urn:microsoft.com/office/officeart/2005/8/layout/vList2"/>
    <dgm:cxn modelId="{4187CCF2-F886-44FE-9214-A5B908BDED58}" srcId="{4B960DDA-887D-4865-BB58-BB9EA0249D32}" destId="{A0B321AB-4565-4B27-A7F1-95ED82B64D84}" srcOrd="1" destOrd="0" parTransId="{FDE97996-0E5E-425C-BFCF-B49CB4DA3E82}" sibTransId="{2A4956FA-FF75-4BC8-BB31-3AA9F6DBB68C}"/>
    <dgm:cxn modelId="{3665EDF3-C88A-4886-84FD-001FD6AE5A77}" type="presOf" srcId="{5511E771-1717-40BE-84AB-11C4E4EFA576}" destId="{CB7F16C0-67E8-41AC-8A12-054AC2CBE5D0}" srcOrd="0" destOrd="0" presId="urn:microsoft.com/office/officeart/2005/8/layout/vList2"/>
    <dgm:cxn modelId="{3AFE121C-C751-4BCB-A0B9-76BD3F7D8681}" type="presParOf" srcId="{F0E66F0C-0735-4A7E-805A-B5A525349A53}" destId="{82C9703D-5326-49EB-9D54-92DA62B005B6}" srcOrd="0" destOrd="0" presId="urn:microsoft.com/office/officeart/2005/8/layout/vList2"/>
    <dgm:cxn modelId="{ECEF033C-D333-474C-8F4B-C86894E1E324}" type="presParOf" srcId="{F0E66F0C-0735-4A7E-805A-B5A525349A53}" destId="{41E124B7-5574-443F-8591-0BAB149ACEAD}" srcOrd="1" destOrd="0" presId="urn:microsoft.com/office/officeart/2005/8/layout/vList2"/>
    <dgm:cxn modelId="{7E1209F5-ECE7-4F1E-812B-DF4E4F98E753}" type="presParOf" srcId="{F0E66F0C-0735-4A7E-805A-B5A525349A53}" destId="{6739B6AC-3C4D-4048-A2D9-60EA20AE8F43}" srcOrd="2" destOrd="0" presId="urn:microsoft.com/office/officeart/2005/8/layout/vList2"/>
    <dgm:cxn modelId="{23239EA5-244B-4868-83E3-A28B37A473F3}" type="presParOf" srcId="{F0E66F0C-0735-4A7E-805A-B5A525349A53}" destId="{F1F26EB7-7CA7-4EE6-A21D-6E0C9271DEE1}" srcOrd="3" destOrd="0" presId="urn:microsoft.com/office/officeart/2005/8/layout/vList2"/>
    <dgm:cxn modelId="{5AFDD871-0DBE-431C-B2A8-CD6AEEE4D549}" type="presParOf" srcId="{F0E66F0C-0735-4A7E-805A-B5A525349A53}" destId="{CB7F16C0-67E8-41AC-8A12-054AC2CBE5D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47211-130E-45DB-B3FE-CB2A9D4B56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6B81793-8285-4EF5-A0AA-016CF3331DAE}">
      <dgm:prSet custT="1"/>
      <dgm:spPr/>
      <dgm:t>
        <a:bodyPr/>
        <a:lstStyle/>
        <a:p>
          <a:r>
            <a:rPr lang="en-US" sz="3600" dirty="0"/>
            <a:t>Understand</a:t>
          </a:r>
        </a:p>
      </dgm:t>
    </dgm:pt>
    <dgm:pt modelId="{410007B2-D3FA-4FBD-B996-000F6A67FACA}" type="parTrans" cxnId="{7B45631C-7527-4B13-B4BD-0472EBDAADCE}">
      <dgm:prSet/>
      <dgm:spPr/>
      <dgm:t>
        <a:bodyPr/>
        <a:lstStyle/>
        <a:p>
          <a:endParaRPr lang="en-US" sz="2800"/>
        </a:p>
      </dgm:t>
    </dgm:pt>
    <dgm:pt modelId="{94F8AC89-EB5C-49FE-813D-2623C3B40809}" type="sibTrans" cxnId="{7B45631C-7527-4B13-B4BD-0472EBDAADCE}">
      <dgm:prSet/>
      <dgm:spPr/>
      <dgm:t>
        <a:bodyPr/>
        <a:lstStyle/>
        <a:p>
          <a:endParaRPr lang="en-US" sz="2800"/>
        </a:p>
      </dgm:t>
    </dgm:pt>
    <dgm:pt modelId="{6C3C11E0-5027-479E-AEBD-FE5EB8A0CF95}">
      <dgm:prSet custT="1"/>
      <dgm:spPr/>
      <dgm:t>
        <a:bodyPr/>
        <a:lstStyle/>
        <a:p>
          <a:r>
            <a:rPr lang="en-US" sz="3600" dirty="0"/>
            <a:t>Understand your system</a:t>
          </a:r>
        </a:p>
      </dgm:t>
    </dgm:pt>
    <dgm:pt modelId="{5899A21A-4CAB-49EA-97F5-2351F464E12E}" type="parTrans" cxnId="{0315E82F-6F67-4355-890F-10FA2FB2848D}">
      <dgm:prSet/>
      <dgm:spPr/>
      <dgm:t>
        <a:bodyPr/>
        <a:lstStyle/>
        <a:p>
          <a:endParaRPr lang="en-US" sz="2800"/>
        </a:p>
      </dgm:t>
    </dgm:pt>
    <dgm:pt modelId="{86831351-E2E6-4A4C-A5F3-63141F391209}" type="sibTrans" cxnId="{0315E82F-6F67-4355-890F-10FA2FB2848D}">
      <dgm:prSet/>
      <dgm:spPr/>
      <dgm:t>
        <a:bodyPr/>
        <a:lstStyle/>
        <a:p>
          <a:endParaRPr lang="en-US" sz="2800"/>
        </a:p>
      </dgm:t>
    </dgm:pt>
    <dgm:pt modelId="{9475EB21-BDA9-474C-A90A-EB6DD498E5EE}">
      <dgm:prSet custT="1"/>
      <dgm:spPr/>
      <dgm:t>
        <a:bodyPr/>
        <a:lstStyle/>
        <a:p>
          <a:r>
            <a:rPr lang="en-US" sz="3600"/>
            <a:t>Lock</a:t>
          </a:r>
        </a:p>
      </dgm:t>
    </dgm:pt>
    <dgm:pt modelId="{3D7B9569-DA13-430D-AF74-4E2B3AD493FA}" type="parTrans" cxnId="{D00EFEB0-EF4E-4EF2-9558-6CB00D5C6C76}">
      <dgm:prSet/>
      <dgm:spPr/>
      <dgm:t>
        <a:bodyPr/>
        <a:lstStyle/>
        <a:p>
          <a:endParaRPr lang="en-US" sz="2800"/>
        </a:p>
      </dgm:t>
    </dgm:pt>
    <dgm:pt modelId="{643DDBC0-E248-4D79-B474-FA8DBD51900C}" type="sibTrans" cxnId="{D00EFEB0-EF4E-4EF2-9558-6CB00D5C6C76}">
      <dgm:prSet/>
      <dgm:spPr/>
      <dgm:t>
        <a:bodyPr/>
        <a:lstStyle/>
        <a:p>
          <a:endParaRPr lang="en-US" sz="2800"/>
        </a:p>
      </dgm:t>
    </dgm:pt>
    <dgm:pt modelId="{93BD977C-D5A8-4E59-83EC-6962D43AC702}">
      <dgm:prSet custT="1"/>
      <dgm:spPr/>
      <dgm:t>
        <a:bodyPr/>
        <a:lstStyle/>
        <a:p>
          <a:r>
            <a:rPr lang="en-US" sz="3600" dirty="0"/>
            <a:t>Lock all doors &amp; windows</a:t>
          </a:r>
        </a:p>
      </dgm:t>
    </dgm:pt>
    <dgm:pt modelId="{A4A087D8-DFA8-4653-9E15-E6B7FC7AC2B7}" type="parTrans" cxnId="{EA8D425C-F9BA-4295-A237-64E253696712}">
      <dgm:prSet/>
      <dgm:spPr/>
      <dgm:t>
        <a:bodyPr/>
        <a:lstStyle/>
        <a:p>
          <a:endParaRPr lang="en-US" sz="2800"/>
        </a:p>
      </dgm:t>
    </dgm:pt>
    <dgm:pt modelId="{4DFA3273-2504-4E2D-A3D8-60D60B21DAE9}" type="sibTrans" cxnId="{EA8D425C-F9BA-4295-A237-64E253696712}">
      <dgm:prSet/>
      <dgm:spPr/>
      <dgm:t>
        <a:bodyPr/>
        <a:lstStyle/>
        <a:p>
          <a:endParaRPr lang="en-US" sz="2800"/>
        </a:p>
      </dgm:t>
    </dgm:pt>
    <dgm:pt modelId="{1B4EBEAB-433E-4FD6-BA47-F56590CE0556}">
      <dgm:prSet custT="1"/>
      <dgm:spPr/>
      <dgm:t>
        <a:bodyPr/>
        <a:lstStyle/>
        <a:p>
          <a:r>
            <a:rPr lang="en-US" sz="3600" dirty="0"/>
            <a:t>Know</a:t>
          </a:r>
        </a:p>
      </dgm:t>
    </dgm:pt>
    <dgm:pt modelId="{8ECDE914-3C6D-4581-ABDE-EFB749286E48}" type="parTrans" cxnId="{33FC8BDA-5CDE-41A9-BA57-E3E89CB70053}">
      <dgm:prSet/>
      <dgm:spPr/>
      <dgm:t>
        <a:bodyPr/>
        <a:lstStyle/>
        <a:p>
          <a:endParaRPr lang="en-US" sz="2800"/>
        </a:p>
      </dgm:t>
    </dgm:pt>
    <dgm:pt modelId="{A83C6FB4-A637-43EF-B340-F71C45E0CE61}" type="sibTrans" cxnId="{33FC8BDA-5CDE-41A9-BA57-E3E89CB70053}">
      <dgm:prSet/>
      <dgm:spPr/>
      <dgm:t>
        <a:bodyPr/>
        <a:lstStyle/>
        <a:p>
          <a:endParaRPr lang="en-US" sz="2800"/>
        </a:p>
      </dgm:t>
    </dgm:pt>
    <dgm:pt modelId="{EED0E48F-0825-4236-96D9-CC677D897EC6}">
      <dgm:prSet custT="1"/>
      <dgm:spPr/>
      <dgm:t>
        <a:bodyPr/>
        <a:lstStyle/>
        <a:p>
          <a:r>
            <a:rPr lang="en-US" sz="3600" dirty="0"/>
            <a:t>Know cancellation code</a:t>
          </a:r>
        </a:p>
      </dgm:t>
    </dgm:pt>
    <dgm:pt modelId="{8105B5DC-BB03-4ADD-BBBD-D25D9296B55D}" type="parTrans" cxnId="{74773D7D-E3BF-4B02-98A6-8D817B89377F}">
      <dgm:prSet/>
      <dgm:spPr/>
      <dgm:t>
        <a:bodyPr/>
        <a:lstStyle/>
        <a:p>
          <a:endParaRPr lang="en-US" sz="2800"/>
        </a:p>
      </dgm:t>
    </dgm:pt>
    <dgm:pt modelId="{3D3F367A-2ACF-4D25-9FF6-6B4DE8889BC2}" type="sibTrans" cxnId="{74773D7D-E3BF-4B02-98A6-8D817B89377F}">
      <dgm:prSet/>
      <dgm:spPr/>
      <dgm:t>
        <a:bodyPr/>
        <a:lstStyle/>
        <a:p>
          <a:endParaRPr lang="en-US" sz="2800"/>
        </a:p>
      </dgm:t>
    </dgm:pt>
    <dgm:pt modelId="{73C7C0F6-A316-49BA-9AE1-88C874C83120}">
      <dgm:prSet custT="1"/>
      <dgm:spPr/>
      <dgm:t>
        <a:bodyPr/>
        <a:lstStyle/>
        <a:p>
          <a:r>
            <a:rPr lang="en-US" sz="3600"/>
            <a:t>Maintain</a:t>
          </a:r>
        </a:p>
      </dgm:t>
    </dgm:pt>
    <dgm:pt modelId="{6C5B0E9B-0FFE-49A4-AF9D-8F2D63FDA3CC}" type="parTrans" cxnId="{9B46FDDF-33E4-4AD5-9E47-055C77EC228D}">
      <dgm:prSet/>
      <dgm:spPr/>
      <dgm:t>
        <a:bodyPr/>
        <a:lstStyle/>
        <a:p>
          <a:endParaRPr lang="en-US" sz="2800"/>
        </a:p>
      </dgm:t>
    </dgm:pt>
    <dgm:pt modelId="{9A7AD953-7569-457E-B6E0-F2FBF2CA692E}" type="sibTrans" cxnId="{9B46FDDF-33E4-4AD5-9E47-055C77EC228D}">
      <dgm:prSet/>
      <dgm:spPr/>
      <dgm:t>
        <a:bodyPr/>
        <a:lstStyle/>
        <a:p>
          <a:endParaRPr lang="en-US" sz="2800"/>
        </a:p>
      </dgm:t>
    </dgm:pt>
    <dgm:pt modelId="{FF62EAC9-556F-41B0-9CBA-2CA7AE430D99}">
      <dgm:prSet custT="1"/>
      <dgm:spPr/>
      <dgm:t>
        <a:bodyPr/>
        <a:lstStyle/>
        <a:p>
          <a:r>
            <a:rPr lang="en-US" sz="3600" dirty="0"/>
            <a:t>Maintain the system</a:t>
          </a:r>
        </a:p>
      </dgm:t>
    </dgm:pt>
    <dgm:pt modelId="{272E372A-A2D3-4205-B374-E852F3425999}" type="parTrans" cxnId="{C03A7429-1363-4592-8192-79B6B88E6014}">
      <dgm:prSet/>
      <dgm:spPr/>
      <dgm:t>
        <a:bodyPr/>
        <a:lstStyle/>
        <a:p>
          <a:endParaRPr lang="en-US" sz="2800"/>
        </a:p>
      </dgm:t>
    </dgm:pt>
    <dgm:pt modelId="{0A2C8674-FD0F-469C-A684-AA3FCF5E3A0F}" type="sibTrans" cxnId="{C03A7429-1363-4592-8192-79B6B88E6014}">
      <dgm:prSet/>
      <dgm:spPr/>
      <dgm:t>
        <a:bodyPr/>
        <a:lstStyle/>
        <a:p>
          <a:endParaRPr lang="en-US" sz="2800"/>
        </a:p>
      </dgm:t>
    </dgm:pt>
    <dgm:pt modelId="{33DBCBD9-8084-4CD0-A229-0438EF01AA4D}">
      <dgm:prSet custT="1"/>
      <dgm:spPr/>
      <dgm:t>
        <a:bodyPr/>
        <a:lstStyle/>
        <a:p>
          <a:r>
            <a:rPr lang="en-US" sz="3600"/>
            <a:t>Respond</a:t>
          </a:r>
        </a:p>
      </dgm:t>
    </dgm:pt>
    <dgm:pt modelId="{F7FBA5F7-7C28-49D2-9420-7C59B9C45847}" type="parTrans" cxnId="{9167B1F6-D400-484B-ABEC-C9E90C543765}">
      <dgm:prSet/>
      <dgm:spPr/>
      <dgm:t>
        <a:bodyPr/>
        <a:lstStyle/>
        <a:p>
          <a:endParaRPr lang="en-US" sz="2800"/>
        </a:p>
      </dgm:t>
    </dgm:pt>
    <dgm:pt modelId="{0B79A0BD-E16E-4AB2-B636-E28FD381B264}" type="sibTrans" cxnId="{9167B1F6-D400-484B-ABEC-C9E90C543765}">
      <dgm:prSet/>
      <dgm:spPr/>
      <dgm:t>
        <a:bodyPr/>
        <a:lstStyle/>
        <a:p>
          <a:endParaRPr lang="en-US" sz="2800"/>
        </a:p>
      </dgm:t>
    </dgm:pt>
    <dgm:pt modelId="{94488FC8-4981-444B-9E95-4CE222C6187E}">
      <dgm:prSet custT="1"/>
      <dgm:spPr/>
      <dgm:t>
        <a:bodyPr/>
        <a:lstStyle/>
        <a:p>
          <a:r>
            <a:rPr lang="en-US" sz="3600" dirty="0"/>
            <a:t>Respond to meet officers</a:t>
          </a:r>
        </a:p>
      </dgm:t>
    </dgm:pt>
    <dgm:pt modelId="{6FBABFD4-16F7-4F19-921A-00579AF85CAE}" type="parTrans" cxnId="{BE1CD2EC-BC00-461F-9708-9C185D0F3F89}">
      <dgm:prSet/>
      <dgm:spPr/>
      <dgm:t>
        <a:bodyPr/>
        <a:lstStyle/>
        <a:p>
          <a:endParaRPr lang="en-US" sz="2800"/>
        </a:p>
      </dgm:t>
    </dgm:pt>
    <dgm:pt modelId="{2D487F15-4A46-4C4E-9E3F-B42106AD8A50}" type="sibTrans" cxnId="{BE1CD2EC-BC00-461F-9708-9C185D0F3F89}">
      <dgm:prSet/>
      <dgm:spPr/>
      <dgm:t>
        <a:bodyPr/>
        <a:lstStyle/>
        <a:p>
          <a:endParaRPr lang="en-US" sz="2800"/>
        </a:p>
      </dgm:t>
    </dgm:pt>
    <dgm:pt modelId="{DA6FAF04-DBD6-414F-87AA-307175DC9DBF}" type="pres">
      <dgm:prSet presAssocID="{9DC47211-130E-45DB-B3FE-CB2A9D4B56EB}" presName="Name0" presStyleCnt="0">
        <dgm:presLayoutVars>
          <dgm:dir/>
          <dgm:animLvl val="lvl"/>
          <dgm:resizeHandles val="exact"/>
        </dgm:presLayoutVars>
      </dgm:prSet>
      <dgm:spPr/>
    </dgm:pt>
    <dgm:pt modelId="{0A0F76D9-C7AF-4480-AA3D-D0A1F5A3B60C}" type="pres">
      <dgm:prSet presAssocID="{16B81793-8285-4EF5-A0AA-016CF3331DAE}" presName="linNode" presStyleCnt="0"/>
      <dgm:spPr/>
    </dgm:pt>
    <dgm:pt modelId="{3D80F771-9A93-40A5-A782-A408EE4726AE}" type="pres">
      <dgm:prSet presAssocID="{16B81793-8285-4EF5-A0AA-016CF3331DAE}" presName="parentText" presStyleLbl="node1" presStyleIdx="0" presStyleCnt="5">
        <dgm:presLayoutVars>
          <dgm:chMax val="1"/>
          <dgm:bulletEnabled val="1"/>
        </dgm:presLayoutVars>
      </dgm:prSet>
      <dgm:spPr/>
    </dgm:pt>
    <dgm:pt modelId="{C6D93144-9780-46D9-9F11-977CA7ED4F9E}" type="pres">
      <dgm:prSet presAssocID="{16B81793-8285-4EF5-A0AA-016CF3331DAE}" presName="descendantText" presStyleLbl="alignAccFollowNode1" presStyleIdx="0" presStyleCnt="5">
        <dgm:presLayoutVars>
          <dgm:bulletEnabled val="1"/>
        </dgm:presLayoutVars>
      </dgm:prSet>
      <dgm:spPr/>
    </dgm:pt>
    <dgm:pt modelId="{7D901357-7DC1-4A34-8636-A1169152F976}" type="pres">
      <dgm:prSet presAssocID="{94F8AC89-EB5C-49FE-813D-2623C3B40809}" presName="sp" presStyleCnt="0"/>
      <dgm:spPr/>
    </dgm:pt>
    <dgm:pt modelId="{121555B1-241C-40C2-AB4B-AFFC84126F67}" type="pres">
      <dgm:prSet presAssocID="{9475EB21-BDA9-474C-A90A-EB6DD498E5EE}" presName="linNode" presStyleCnt="0"/>
      <dgm:spPr/>
    </dgm:pt>
    <dgm:pt modelId="{ED0457B6-DF7A-4DCC-A5A8-AA12649E6DB1}" type="pres">
      <dgm:prSet presAssocID="{9475EB21-BDA9-474C-A90A-EB6DD498E5EE}" presName="parentText" presStyleLbl="node1" presStyleIdx="1" presStyleCnt="5">
        <dgm:presLayoutVars>
          <dgm:chMax val="1"/>
          <dgm:bulletEnabled val="1"/>
        </dgm:presLayoutVars>
      </dgm:prSet>
      <dgm:spPr/>
    </dgm:pt>
    <dgm:pt modelId="{ADA07485-CEC9-45E2-96EC-1F16DF1F7FF5}" type="pres">
      <dgm:prSet presAssocID="{9475EB21-BDA9-474C-A90A-EB6DD498E5EE}" presName="descendantText" presStyleLbl="alignAccFollowNode1" presStyleIdx="1" presStyleCnt="5">
        <dgm:presLayoutVars>
          <dgm:bulletEnabled val="1"/>
        </dgm:presLayoutVars>
      </dgm:prSet>
      <dgm:spPr/>
    </dgm:pt>
    <dgm:pt modelId="{95351475-A394-4377-B796-3638E9CED0C3}" type="pres">
      <dgm:prSet presAssocID="{643DDBC0-E248-4D79-B474-FA8DBD51900C}" presName="sp" presStyleCnt="0"/>
      <dgm:spPr/>
    </dgm:pt>
    <dgm:pt modelId="{589495AE-2215-4A2A-BC26-B12F48632822}" type="pres">
      <dgm:prSet presAssocID="{1B4EBEAB-433E-4FD6-BA47-F56590CE0556}" presName="linNode" presStyleCnt="0"/>
      <dgm:spPr/>
    </dgm:pt>
    <dgm:pt modelId="{F5C5CD7B-D54D-4E3D-B7D5-FD4F1526938B}" type="pres">
      <dgm:prSet presAssocID="{1B4EBEAB-433E-4FD6-BA47-F56590CE0556}" presName="parentText" presStyleLbl="node1" presStyleIdx="2" presStyleCnt="5">
        <dgm:presLayoutVars>
          <dgm:chMax val="1"/>
          <dgm:bulletEnabled val="1"/>
        </dgm:presLayoutVars>
      </dgm:prSet>
      <dgm:spPr/>
    </dgm:pt>
    <dgm:pt modelId="{188DCCB0-9A0A-4228-9A1A-D20F7E696466}" type="pres">
      <dgm:prSet presAssocID="{1B4EBEAB-433E-4FD6-BA47-F56590CE0556}" presName="descendantText" presStyleLbl="alignAccFollowNode1" presStyleIdx="2" presStyleCnt="5">
        <dgm:presLayoutVars>
          <dgm:bulletEnabled val="1"/>
        </dgm:presLayoutVars>
      </dgm:prSet>
      <dgm:spPr/>
    </dgm:pt>
    <dgm:pt modelId="{20A1ADB9-2785-4EAD-8F73-94B74D370AD8}" type="pres">
      <dgm:prSet presAssocID="{A83C6FB4-A637-43EF-B340-F71C45E0CE61}" presName="sp" presStyleCnt="0"/>
      <dgm:spPr/>
    </dgm:pt>
    <dgm:pt modelId="{660CC253-4DB3-4C94-9363-259C9B725C4A}" type="pres">
      <dgm:prSet presAssocID="{73C7C0F6-A316-49BA-9AE1-88C874C83120}" presName="linNode" presStyleCnt="0"/>
      <dgm:spPr/>
    </dgm:pt>
    <dgm:pt modelId="{D9BB0923-E216-4101-9762-4ECA9E8A0F4C}" type="pres">
      <dgm:prSet presAssocID="{73C7C0F6-A316-49BA-9AE1-88C874C83120}" presName="parentText" presStyleLbl="node1" presStyleIdx="3" presStyleCnt="5">
        <dgm:presLayoutVars>
          <dgm:chMax val="1"/>
          <dgm:bulletEnabled val="1"/>
        </dgm:presLayoutVars>
      </dgm:prSet>
      <dgm:spPr/>
    </dgm:pt>
    <dgm:pt modelId="{0E3C790D-68A4-44C7-9C99-24CCD928BF50}" type="pres">
      <dgm:prSet presAssocID="{73C7C0F6-A316-49BA-9AE1-88C874C83120}" presName="descendantText" presStyleLbl="alignAccFollowNode1" presStyleIdx="3" presStyleCnt="5">
        <dgm:presLayoutVars>
          <dgm:bulletEnabled val="1"/>
        </dgm:presLayoutVars>
      </dgm:prSet>
      <dgm:spPr/>
    </dgm:pt>
    <dgm:pt modelId="{2658C38C-28BD-48F2-8D24-6C612BAA761F}" type="pres">
      <dgm:prSet presAssocID="{9A7AD953-7569-457E-B6E0-F2FBF2CA692E}" presName="sp" presStyleCnt="0"/>
      <dgm:spPr/>
    </dgm:pt>
    <dgm:pt modelId="{5B0EF50A-FE34-4C09-B13C-4127D48E8733}" type="pres">
      <dgm:prSet presAssocID="{33DBCBD9-8084-4CD0-A229-0438EF01AA4D}" presName="linNode" presStyleCnt="0"/>
      <dgm:spPr/>
    </dgm:pt>
    <dgm:pt modelId="{2CB47F05-57B7-4AC9-B59C-8A15971FE960}" type="pres">
      <dgm:prSet presAssocID="{33DBCBD9-8084-4CD0-A229-0438EF01AA4D}" presName="parentText" presStyleLbl="node1" presStyleIdx="4" presStyleCnt="5">
        <dgm:presLayoutVars>
          <dgm:chMax val="1"/>
          <dgm:bulletEnabled val="1"/>
        </dgm:presLayoutVars>
      </dgm:prSet>
      <dgm:spPr/>
    </dgm:pt>
    <dgm:pt modelId="{96B3E38B-DB50-491E-8DD1-128B2A8F8CD1}" type="pres">
      <dgm:prSet presAssocID="{33DBCBD9-8084-4CD0-A229-0438EF01AA4D}" presName="descendantText" presStyleLbl="alignAccFollowNode1" presStyleIdx="4" presStyleCnt="5">
        <dgm:presLayoutVars>
          <dgm:bulletEnabled val="1"/>
        </dgm:presLayoutVars>
      </dgm:prSet>
      <dgm:spPr/>
    </dgm:pt>
  </dgm:ptLst>
  <dgm:cxnLst>
    <dgm:cxn modelId="{36B9880A-DED0-41E7-8CB1-4FB4B6F704DB}" type="presOf" srcId="{73C7C0F6-A316-49BA-9AE1-88C874C83120}" destId="{D9BB0923-E216-4101-9762-4ECA9E8A0F4C}" srcOrd="0" destOrd="0" presId="urn:microsoft.com/office/officeart/2005/8/layout/vList5"/>
    <dgm:cxn modelId="{84998019-6689-4AD1-BC5A-31D0B4B59197}" type="presOf" srcId="{94488FC8-4981-444B-9E95-4CE222C6187E}" destId="{96B3E38B-DB50-491E-8DD1-128B2A8F8CD1}" srcOrd="0" destOrd="0" presId="urn:microsoft.com/office/officeart/2005/8/layout/vList5"/>
    <dgm:cxn modelId="{7B45631C-7527-4B13-B4BD-0472EBDAADCE}" srcId="{9DC47211-130E-45DB-B3FE-CB2A9D4B56EB}" destId="{16B81793-8285-4EF5-A0AA-016CF3331DAE}" srcOrd="0" destOrd="0" parTransId="{410007B2-D3FA-4FBD-B996-000F6A67FACA}" sibTransId="{94F8AC89-EB5C-49FE-813D-2623C3B40809}"/>
    <dgm:cxn modelId="{2591AB23-4284-4596-8F94-E31F2DB778F0}" type="presOf" srcId="{33DBCBD9-8084-4CD0-A229-0438EF01AA4D}" destId="{2CB47F05-57B7-4AC9-B59C-8A15971FE960}" srcOrd="0" destOrd="0" presId="urn:microsoft.com/office/officeart/2005/8/layout/vList5"/>
    <dgm:cxn modelId="{C03A7429-1363-4592-8192-79B6B88E6014}" srcId="{73C7C0F6-A316-49BA-9AE1-88C874C83120}" destId="{FF62EAC9-556F-41B0-9CBA-2CA7AE430D99}" srcOrd="0" destOrd="0" parTransId="{272E372A-A2D3-4205-B374-E852F3425999}" sibTransId="{0A2C8674-FD0F-469C-A684-AA3FCF5E3A0F}"/>
    <dgm:cxn modelId="{0315E82F-6F67-4355-890F-10FA2FB2848D}" srcId="{16B81793-8285-4EF5-A0AA-016CF3331DAE}" destId="{6C3C11E0-5027-479E-AEBD-FE5EB8A0CF95}" srcOrd="0" destOrd="0" parTransId="{5899A21A-4CAB-49EA-97F5-2351F464E12E}" sibTransId="{86831351-E2E6-4A4C-A5F3-63141F391209}"/>
    <dgm:cxn modelId="{EA8D425C-F9BA-4295-A237-64E253696712}" srcId="{9475EB21-BDA9-474C-A90A-EB6DD498E5EE}" destId="{93BD977C-D5A8-4E59-83EC-6962D43AC702}" srcOrd="0" destOrd="0" parTransId="{A4A087D8-DFA8-4653-9E15-E6B7FC7AC2B7}" sibTransId="{4DFA3273-2504-4E2D-A3D8-60D60B21DAE9}"/>
    <dgm:cxn modelId="{90D2F75C-A6F1-4306-8081-DA877E8597B6}" type="presOf" srcId="{9DC47211-130E-45DB-B3FE-CB2A9D4B56EB}" destId="{DA6FAF04-DBD6-414F-87AA-307175DC9DBF}" srcOrd="0" destOrd="0" presId="urn:microsoft.com/office/officeart/2005/8/layout/vList5"/>
    <dgm:cxn modelId="{0E630464-0AEA-4D31-A661-F7669284DBB4}" type="presOf" srcId="{6C3C11E0-5027-479E-AEBD-FE5EB8A0CF95}" destId="{C6D93144-9780-46D9-9F11-977CA7ED4F9E}" srcOrd="0" destOrd="0" presId="urn:microsoft.com/office/officeart/2005/8/layout/vList5"/>
    <dgm:cxn modelId="{2157AF6E-8BFE-4E4B-B87C-1C786B66327D}" type="presOf" srcId="{1B4EBEAB-433E-4FD6-BA47-F56590CE0556}" destId="{F5C5CD7B-D54D-4E3D-B7D5-FD4F1526938B}" srcOrd="0" destOrd="0" presId="urn:microsoft.com/office/officeart/2005/8/layout/vList5"/>
    <dgm:cxn modelId="{B8AEC852-AEA1-4096-93DD-628F46C07BFF}" type="presOf" srcId="{93BD977C-D5A8-4E59-83EC-6962D43AC702}" destId="{ADA07485-CEC9-45E2-96EC-1F16DF1F7FF5}" srcOrd="0" destOrd="0" presId="urn:microsoft.com/office/officeart/2005/8/layout/vList5"/>
    <dgm:cxn modelId="{55DC5C79-865F-4267-8810-856A3BD19AB8}" type="presOf" srcId="{9475EB21-BDA9-474C-A90A-EB6DD498E5EE}" destId="{ED0457B6-DF7A-4DCC-A5A8-AA12649E6DB1}" srcOrd="0" destOrd="0" presId="urn:microsoft.com/office/officeart/2005/8/layout/vList5"/>
    <dgm:cxn modelId="{DD53C679-E7ED-4022-B8D0-46B23B5E1963}" type="presOf" srcId="{EED0E48F-0825-4236-96D9-CC677D897EC6}" destId="{188DCCB0-9A0A-4228-9A1A-D20F7E696466}" srcOrd="0" destOrd="0" presId="urn:microsoft.com/office/officeart/2005/8/layout/vList5"/>
    <dgm:cxn modelId="{74773D7D-E3BF-4B02-98A6-8D817B89377F}" srcId="{1B4EBEAB-433E-4FD6-BA47-F56590CE0556}" destId="{EED0E48F-0825-4236-96D9-CC677D897EC6}" srcOrd="0" destOrd="0" parTransId="{8105B5DC-BB03-4ADD-BBBD-D25D9296B55D}" sibTransId="{3D3F367A-2ACF-4D25-9FF6-6B4DE8889BC2}"/>
    <dgm:cxn modelId="{D00EFEB0-EF4E-4EF2-9558-6CB00D5C6C76}" srcId="{9DC47211-130E-45DB-B3FE-CB2A9D4B56EB}" destId="{9475EB21-BDA9-474C-A90A-EB6DD498E5EE}" srcOrd="1" destOrd="0" parTransId="{3D7B9569-DA13-430D-AF74-4E2B3AD493FA}" sibTransId="{643DDBC0-E248-4D79-B474-FA8DBD51900C}"/>
    <dgm:cxn modelId="{5DFF70BC-7345-4B7A-946E-D946AE361CC6}" type="presOf" srcId="{16B81793-8285-4EF5-A0AA-016CF3331DAE}" destId="{3D80F771-9A93-40A5-A782-A408EE4726AE}" srcOrd="0" destOrd="0" presId="urn:microsoft.com/office/officeart/2005/8/layout/vList5"/>
    <dgm:cxn modelId="{33FC8BDA-5CDE-41A9-BA57-E3E89CB70053}" srcId="{9DC47211-130E-45DB-B3FE-CB2A9D4B56EB}" destId="{1B4EBEAB-433E-4FD6-BA47-F56590CE0556}" srcOrd="2" destOrd="0" parTransId="{8ECDE914-3C6D-4581-ABDE-EFB749286E48}" sibTransId="{A83C6FB4-A637-43EF-B340-F71C45E0CE61}"/>
    <dgm:cxn modelId="{9B46FDDF-33E4-4AD5-9E47-055C77EC228D}" srcId="{9DC47211-130E-45DB-B3FE-CB2A9D4B56EB}" destId="{73C7C0F6-A316-49BA-9AE1-88C874C83120}" srcOrd="3" destOrd="0" parTransId="{6C5B0E9B-0FFE-49A4-AF9D-8F2D63FDA3CC}" sibTransId="{9A7AD953-7569-457E-B6E0-F2FBF2CA692E}"/>
    <dgm:cxn modelId="{BE1CD2EC-BC00-461F-9708-9C185D0F3F89}" srcId="{33DBCBD9-8084-4CD0-A229-0438EF01AA4D}" destId="{94488FC8-4981-444B-9E95-4CE222C6187E}" srcOrd="0" destOrd="0" parTransId="{6FBABFD4-16F7-4F19-921A-00579AF85CAE}" sibTransId="{2D487F15-4A46-4C4E-9E3F-B42106AD8A50}"/>
    <dgm:cxn modelId="{C607A1F2-6975-42A5-BFA2-EAA3939198E1}" type="presOf" srcId="{FF62EAC9-556F-41B0-9CBA-2CA7AE430D99}" destId="{0E3C790D-68A4-44C7-9C99-24CCD928BF50}" srcOrd="0" destOrd="0" presId="urn:microsoft.com/office/officeart/2005/8/layout/vList5"/>
    <dgm:cxn modelId="{9167B1F6-D400-484B-ABEC-C9E90C543765}" srcId="{9DC47211-130E-45DB-B3FE-CB2A9D4B56EB}" destId="{33DBCBD9-8084-4CD0-A229-0438EF01AA4D}" srcOrd="4" destOrd="0" parTransId="{F7FBA5F7-7C28-49D2-9420-7C59B9C45847}" sibTransId="{0B79A0BD-E16E-4AB2-B636-E28FD381B264}"/>
    <dgm:cxn modelId="{982311C7-0D5E-4D51-8B22-1F92D5755CA2}" type="presParOf" srcId="{DA6FAF04-DBD6-414F-87AA-307175DC9DBF}" destId="{0A0F76D9-C7AF-4480-AA3D-D0A1F5A3B60C}" srcOrd="0" destOrd="0" presId="urn:microsoft.com/office/officeart/2005/8/layout/vList5"/>
    <dgm:cxn modelId="{0F612BF5-AA42-4BF6-B156-E70C4494C94A}" type="presParOf" srcId="{0A0F76D9-C7AF-4480-AA3D-D0A1F5A3B60C}" destId="{3D80F771-9A93-40A5-A782-A408EE4726AE}" srcOrd="0" destOrd="0" presId="urn:microsoft.com/office/officeart/2005/8/layout/vList5"/>
    <dgm:cxn modelId="{CD711CCA-F64F-4FEC-BD5E-D8C0963DEEB4}" type="presParOf" srcId="{0A0F76D9-C7AF-4480-AA3D-D0A1F5A3B60C}" destId="{C6D93144-9780-46D9-9F11-977CA7ED4F9E}" srcOrd="1" destOrd="0" presId="urn:microsoft.com/office/officeart/2005/8/layout/vList5"/>
    <dgm:cxn modelId="{030DD1A7-CF3B-4C3D-AE84-ED1E22086024}" type="presParOf" srcId="{DA6FAF04-DBD6-414F-87AA-307175DC9DBF}" destId="{7D901357-7DC1-4A34-8636-A1169152F976}" srcOrd="1" destOrd="0" presId="urn:microsoft.com/office/officeart/2005/8/layout/vList5"/>
    <dgm:cxn modelId="{82E5D246-4C53-46C4-B08B-F276EA7E2491}" type="presParOf" srcId="{DA6FAF04-DBD6-414F-87AA-307175DC9DBF}" destId="{121555B1-241C-40C2-AB4B-AFFC84126F67}" srcOrd="2" destOrd="0" presId="urn:microsoft.com/office/officeart/2005/8/layout/vList5"/>
    <dgm:cxn modelId="{EC638B34-97FA-4049-BAE7-C4C82D2C2325}" type="presParOf" srcId="{121555B1-241C-40C2-AB4B-AFFC84126F67}" destId="{ED0457B6-DF7A-4DCC-A5A8-AA12649E6DB1}" srcOrd="0" destOrd="0" presId="urn:microsoft.com/office/officeart/2005/8/layout/vList5"/>
    <dgm:cxn modelId="{5AAC6DCB-81B2-4CB9-A9F2-E8DD7FAC88E8}" type="presParOf" srcId="{121555B1-241C-40C2-AB4B-AFFC84126F67}" destId="{ADA07485-CEC9-45E2-96EC-1F16DF1F7FF5}" srcOrd="1" destOrd="0" presId="urn:microsoft.com/office/officeart/2005/8/layout/vList5"/>
    <dgm:cxn modelId="{7BFD3C68-4D30-469C-94CC-4CFA20F7D9DF}" type="presParOf" srcId="{DA6FAF04-DBD6-414F-87AA-307175DC9DBF}" destId="{95351475-A394-4377-B796-3638E9CED0C3}" srcOrd="3" destOrd="0" presId="urn:microsoft.com/office/officeart/2005/8/layout/vList5"/>
    <dgm:cxn modelId="{CF61692D-802F-4AF1-9F21-9EAAA4E949F1}" type="presParOf" srcId="{DA6FAF04-DBD6-414F-87AA-307175DC9DBF}" destId="{589495AE-2215-4A2A-BC26-B12F48632822}" srcOrd="4" destOrd="0" presId="urn:microsoft.com/office/officeart/2005/8/layout/vList5"/>
    <dgm:cxn modelId="{B9567717-3943-4A91-8E0D-2BF893CD8AAA}" type="presParOf" srcId="{589495AE-2215-4A2A-BC26-B12F48632822}" destId="{F5C5CD7B-D54D-4E3D-B7D5-FD4F1526938B}" srcOrd="0" destOrd="0" presId="urn:microsoft.com/office/officeart/2005/8/layout/vList5"/>
    <dgm:cxn modelId="{4B574AC2-452F-486A-AA86-1A3ECAA79699}" type="presParOf" srcId="{589495AE-2215-4A2A-BC26-B12F48632822}" destId="{188DCCB0-9A0A-4228-9A1A-D20F7E696466}" srcOrd="1" destOrd="0" presId="urn:microsoft.com/office/officeart/2005/8/layout/vList5"/>
    <dgm:cxn modelId="{EAD342AB-253E-4276-B03D-56F8B3208630}" type="presParOf" srcId="{DA6FAF04-DBD6-414F-87AA-307175DC9DBF}" destId="{20A1ADB9-2785-4EAD-8F73-94B74D370AD8}" srcOrd="5" destOrd="0" presId="urn:microsoft.com/office/officeart/2005/8/layout/vList5"/>
    <dgm:cxn modelId="{9021C685-E839-42F4-A976-FB38201473AF}" type="presParOf" srcId="{DA6FAF04-DBD6-414F-87AA-307175DC9DBF}" destId="{660CC253-4DB3-4C94-9363-259C9B725C4A}" srcOrd="6" destOrd="0" presId="urn:microsoft.com/office/officeart/2005/8/layout/vList5"/>
    <dgm:cxn modelId="{A68065FA-0920-4CD0-B356-A5E13AE134C1}" type="presParOf" srcId="{660CC253-4DB3-4C94-9363-259C9B725C4A}" destId="{D9BB0923-E216-4101-9762-4ECA9E8A0F4C}" srcOrd="0" destOrd="0" presId="urn:microsoft.com/office/officeart/2005/8/layout/vList5"/>
    <dgm:cxn modelId="{4A7389D1-D0CB-474C-96A7-FD5EC2BFF49F}" type="presParOf" srcId="{660CC253-4DB3-4C94-9363-259C9B725C4A}" destId="{0E3C790D-68A4-44C7-9C99-24CCD928BF50}" srcOrd="1" destOrd="0" presId="urn:microsoft.com/office/officeart/2005/8/layout/vList5"/>
    <dgm:cxn modelId="{11C461B8-5988-44E7-9DF0-89182AEF80ED}" type="presParOf" srcId="{DA6FAF04-DBD6-414F-87AA-307175DC9DBF}" destId="{2658C38C-28BD-48F2-8D24-6C612BAA761F}" srcOrd="7" destOrd="0" presId="urn:microsoft.com/office/officeart/2005/8/layout/vList5"/>
    <dgm:cxn modelId="{7D62958E-3B59-49A2-AD1D-4DCD727E6479}" type="presParOf" srcId="{DA6FAF04-DBD6-414F-87AA-307175DC9DBF}" destId="{5B0EF50A-FE34-4C09-B13C-4127D48E8733}" srcOrd="8" destOrd="0" presId="urn:microsoft.com/office/officeart/2005/8/layout/vList5"/>
    <dgm:cxn modelId="{94E7023B-9828-494C-8545-3E1419B32B07}" type="presParOf" srcId="{5B0EF50A-FE34-4C09-B13C-4127D48E8733}" destId="{2CB47F05-57B7-4AC9-B59C-8A15971FE960}" srcOrd="0" destOrd="0" presId="urn:microsoft.com/office/officeart/2005/8/layout/vList5"/>
    <dgm:cxn modelId="{B4C1A806-16F6-43D5-B4D3-5002B50E755D}" type="presParOf" srcId="{5B0EF50A-FE34-4C09-B13C-4127D48E8733}" destId="{96B3E38B-DB50-491E-8DD1-128B2A8F8C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C37A84-152A-4ADD-AEE6-A5709886745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EE8985E0-E1DE-4415-BCB1-60B62DB3BA05}">
      <dgm:prSet custT="1"/>
      <dgm:spPr/>
      <dgm:t>
        <a:bodyPr/>
        <a:lstStyle/>
        <a:p>
          <a:r>
            <a:rPr lang="en-US" sz="2800"/>
            <a:t>Before you start any remodeling or construction</a:t>
          </a:r>
        </a:p>
      </dgm:t>
    </dgm:pt>
    <dgm:pt modelId="{6BCD69C4-E081-4130-A0B9-6E9787C42198}" type="parTrans" cxnId="{DCEDB345-E649-41EB-ABA4-E68625E620E2}">
      <dgm:prSet/>
      <dgm:spPr/>
      <dgm:t>
        <a:bodyPr/>
        <a:lstStyle/>
        <a:p>
          <a:endParaRPr lang="en-US" sz="11500"/>
        </a:p>
      </dgm:t>
    </dgm:pt>
    <dgm:pt modelId="{AC7C6B5A-9EE1-475B-93F2-75B63316902F}" type="sibTrans" cxnId="{DCEDB345-E649-41EB-ABA4-E68625E620E2}">
      <dgm:prSet/>
      <dgm:spPr/>
      <dgm:t>
        <a:bodyPr/>
        <a:lstStyle/>
        <a:p>
          <a:endParaRPr lang="en-US" sz="2400"/>
        </a:p>
      </dgm:t>
    </dgm:pt>
    <dgm:pt modelId="{25FD7B6A-26F3-49F7-A1EA-14DCDD3F44C1}">
      <dgm:prSet custT="1"/>
      <dgm:spPr/>
      <dgm:t>
        <a:bodyPr/>
        <a:lstStyle/>
        <a:p>
          <a:r>
            <a:rPr lang="en-US" sz="2800" dirty="0"/>
            <a:t>To update your authorized contact list whenever phone numbers have changed or site access is added or removed</a:t>
          </a:r>
        </a:p>
      </dgm:t>
    </dgm:pt>
    <dgm:pt modelId="{C33420E3-3EB3-446F-AC2B-AA5041081204}" type="parTrans" cxnId="{6C6785AE-27B0-43FA-9A24-6A86F248B412}">
      <dgm:prSet/>
      <dgm:spPr/>
      <dgm:t>
        <a:bodyPr/>
        <a:lstStyle/>
        <a:p>
          <a:endParaRPr lang="en-US" sz="11500"/>
        </a:p>
      </dgm:t>
    </dgm:pt>
    <dgm:pt modelId="{3AA7E6F4-B1FD-4A85-A574-69686920A580}" type="sibTrans" cxnId="{6C6785AE-27B0-43FA-9A24-6A86F248B412}">
      <dgm:prSet/>
      <dgm:spPr/>
      <dgm:t>
        <a:bodyPr/>
        <a:lstStyle/>
        <a:p>
          <a:endParaRPr lang="en-US" sz="2400"/>
        </a:p>
      </dgm:t>
    </dgm:pt>
    <dgm:pt modelId="{65A671BA-C5C1-4B86-B357-3400F8EB962B}">
      <dgm:prSet custT="1"/>
      <dgm:spPr/>
      <dgm:t>
        <a:bodyPr/>
        <a:lstStyle/>
        <a:p>
          <a:r>
            <a:rPr lang="en-US" sz="2800" dirty="0"/>
            <a:t>When you have changes in your phone service</a:t>
          </a:r>
        </a:p>
      </dgm:t>
    </dgm:pt>
    <dgm:pt modelId="{E6187F57-EA15-4FB8-AE0A-6DCEDC91361C}" type="parTrans" cxnId="{542B6CBE-8EC1-47C6-8B9B-8EA48E90DBE6}">
      <dgm:prSet/>
      <dgm:spPr/>
      <dgm:t>
        <a:bodyPr/>
        <a:lstStyle/>
        <a:p>
          <a:endParaRPr lang="en-US" sz="11500"/>
        </a:p>
      </dgm:t>
    </dgm:pt>
    <dgm:pt modelId="{BEFA33DE-80C5-4394-BD49-58CCCFE5C0F1}" type="sibTrans" cxnId="{542B6CBE-8EC1-47C6-8B9B-8EA48E90DBE6}">
      <dgm:prSet/>
      <dgm:spPr/>
      <dgm:t>
        <a:bodyPr/>
        <a:lstStyle/>
        <a:p>
          <a:endParaRPr lang="en-US" sz="2400"/>
        </a:p>
      </dgm:t>
    </dgm:pt>
    <dgm:pt modelId="{06F1A596-A9FD-44D9-8620-3672E65A401A}">
      <dgm:prSet custT="1"/>
      <dgm:spPr/>
      <dgm:t>
        <a:bodyPr/>
        <a:lstStyle/>
        <a:p>
          <a:r>
            <a:rPr lang="en-US" sz="2800"/>
            <a:t>When you move or close your business</a:t>
          </a:r>
        </a:p>
      </dgm:t>
    </dgm:pt>
    <dgm:pt modelId="{3486C0CA-B510-4D3C-99FA-E618ECECC9D0}" type="parTrans" cxnId="{344899A5-986A-4100-B78F-F88BA13288C6}">
      <dgm:prSet/>
      <dgm:spPr/>
      <dgm:t>
        <a:bodyPr/>
        <a:lstStyle/>
        <a:p>
          <a:endParaRPr lang="en-US" sz="11500"/>
        </a:p>
      </dgm:t>
    </dgm:pt>
    <dgm:pt modelId="{D7037CB6-90E9-4ADB-AF32-DA7FC787473B}" type="sibTrans" cxnId="{344899A5-986A-4100-B78F-F88BA13288C6}">
      <dgm:prSet/>
      <dgm:spPr/>
      <dgm:t>
        <a:bodyPr/>
        <a:lstStyle/>
        <a:p>
          <a:endParaRPr lang="en-US" sz="2400"/>
        </a:p>
      </dgm:t>
    </dgm:pt>
    <dgm:pt modelId="{B194CBC7-DDD8-42F1-AA2E-D13F389B6C9B}">
      <dgm:prSet custT="1"/>
      <dgm:spPr/>
      <dgm:t>
        <a:bodyPr/>
        <a:lstStyle/>
        <a:p>
          <a:r>
            <a:rPr lang="en-US" sz="2800"/>
            <a:t>When you have an unexplained false alarm</a:t>
          </a:r>
        </a:p>
      </dgm:t>
    </dgm:pt>
    <dgm:pt modelId="{1A3581F7-AB62-4D91-8C05-565113B49935}" type="parTrans" cxnId="{35BC66FD-63BB-43F0-950B-AD4A4D7E3C8B}">
      <dgm:prSet/>
      <dgm:spPr/>
      <dgm:t>
        <a:bodyPr/>
        <a:lstStyle/>
        <a:p>
          <a:endParaRPr lang="en-US" sz="11500"/>
        </a:p>
      </dgm:t>
    </dgm:pt>
    <dgm:pt modelId="{752EEC67-03D1-436E-99BB-607633D80A4B}" type="sibTrans" cxnId="{35BC66FD-63BB-43F0-950B-AD4A4D7E3C8B}">
      <dgm:prSet/>
      <dgm:spPr/>
      <dgm:t>
        <a:bodyPr/>
        <a:lstStyle/>
        <a:p>
          <a:endParaRPr lang="en-US" sz="2400"/>
        </a:p>
      </dgm:t>
    </dgm:pt>
    <dgm:pt modelId="{4131FFB1-80B4-4F2D-A98F-3D4DF6ECCBF8}" type="pres">
      <dgm:prSet presAssocID="{27C37A84-152A-4ADD-AEE6-A57098867451}" presName="linear" presStyleCnt="0">
        <dgm:presLayoutVars>
          <dgm:animLvl val="lvl"/>
          <dgm:resizeHandles val="exact"/>
        </dgm:presLayoutVars>
      </dgm:prSet>
      <dgm:spPr/>
    </dgm:pt>
    <dgm:pt modelId="{4DFF0F7F-2A74-4CF4-9261-AFE8BA26122B}" type="pres">
      <dgm:prSet presAssocID="{EE8985E0-E1DE-4415-BCB1-60B62DB3BA05}" presName="parentText" presStyleLbl="node1" presStyleIdx="0" presStyleCnt="5">
        <dgm:presLayoutVars>
          <dgm:chMax val="0"/>
          <dgm:bulletEnabled val="1"/>
        </dgm:presLayoutVars>
      </dgm:prSet>
      <dgm:spPr/>
    </dgm:pt>
    <dgm:pt modelId="{AD7BBA72-C687-4762-8E90-09AF2646E2D0}" type="pres">
      <dgm:prSet presAssocID="{AC7C6B5A-9EE1-475B-93F2-75B63316902F}" presName="spacer" presStyleCnt="0"/>
      <dgm:spPr/>
    </dgm:pt>
    <dgm:pt modelId="{BA95BE1D-37A7-4D77-8C12-7329DA09A047}" type="pres">
      <dgm:prSet presAssocID="{25FD7B6A-26F3-49F7-A1EA-14DCDD3F44C1}" presName="parentText" presStyleLbl="node1" presStyleIdx="1" presStyleCnt="5" custScaleY="174259">
        <dgm:presLayoutVars>
          <dgm:chMax val="0"/>
          <dgm:bulletEnabled val="1"/>
        </dgm:presLayoutVars>
      </dgm:prSet>
      <dgm:spPr/>
    </dgm:pt>
    <dgm:pt modelId="{EB690120-81D0-45B1-AE30-E48EB64ECC32}" type="pres">
      <dgm:prSet presAssocID="{3AA7E6F4-B1FD-4A85-A574-69686920A580}" presName="spacer" presStyleCnt="0"/>
      <dgm:spPr/>
    </dgm:pt>
    <dgm:pt modelId="{832174F1-5316-43AA-B85C-078C678000B2}" type="pres">
      <dgm:prSet presAssocID="{65A671BA-C5C1-4B86-B357-3400F8EB962B}" presName="parentText" presStyleLbl="node1" presStyleIdx="2" presStyleCnt="5" custScaleY="110799">
        <dgm:presLayoutVars>
          <dgm:chMax val="0"/>
          <dgm:bulletEnabled val="1"/>
        </dgm:presLayoutVars>
      </dgm:prSet>
      <dgm:spPr/>
    </dgm:pt>
    <dgm:pt modelId="{EE679ECA-75B0-4BFB-91EA-BD4204B094D1}" type="pres">
      <dgm:prSet presAssocID="{BEFA33DE-80C5-4394-BD49-58CCCFE5C0F1}" presName="spacer" presStyleCnt="0"/>
      <dgm:spPr/>
    </dgm:pt>
    <dgm:pt modelId="{48755577-8639-472F-9EB3-8EE15A2B645F}" type="pres">
      <dgm:prSet presAssocID="{06F1A596-A9FD-44D9-8620-3672E65A401A}" presName="parentText" presStyleLbl="node1" presStyleIdx="3" presStyleCnt="5" custScaleY="75043">
        <dgm:presLayoutVars>
          <dgm:chMax val="0"/>
          <dgm:bulletEnabled val="1"/>
        </dgm:presLayoutVars>
      </dgm:prSet>
      <dgm:spPr/>
    </dgm:pt>
    <dgm:pt modelId="{ABA0CB4A-E5DD-459E-8D29-2141A009A1E7}" type="pres">
      <dgm:prSet presAssocID="{D7037CB6-90E9-4ADB-AF32-DA7FC787473B}" presName="spacer" presStyleCnt="0"/>
      <dgm:spPr/>
    </dgm:pt>
    <dgm:pt modelId="{84F76B34-D47F-4A62-B53B-887707640B55}" type="pres">
      <dgm:prSet presAssocID="{B194CBC7-DDD8-42F1-AA2E-D13F389B6C9B}" presName="parentText" presStyleLbl="node1" presStyleIdx="4" presStyleCnt="5" custScaleY="75778">
        <dgm:presLayoutVars>
          <dgm:chMax val="0"/>
          <dgm:bulletEnabled val="1"/>
        </dgm:presLayoutVars>
      </dgm:prSet>
      <dgm:spPr/>
    </dgm:pt>
  </dgm:ptLst>
  <dgm:cxnLst>
    <dgm:cxn modelId="{B48F8500-B17C-49AE-A58D-46AE1BB85509}" type="presOf" srcId="{B194CBC7-DDD8-42F1-AA2E-D13F389B6C9B}" destId="{84F76B34-D47F-4A62-B53B-887707640B55}" srcOrd="0" destOrd="0" presId="urn:microsoft.com/office/officeart/2005/8/layout/vList2"/>
    <dgm:cxn modelId="{B54A7704-C7DF-41CB-9EE4-6474E4D8B79A}" type="presOf" srcId="{65A671BA-C5C1-4B86-B357-3400F8EB962B}" destId="{832174F1-5316-43AA-B85C-078C678000B2}" srcOrd="0" destOrd="0" presId="urn:microsoft.com/office/officeart/2005/8/layout/vList2"/>
    <dgm:cxn modelId="{DCEDB345-E649-41EB-ABA4-E68625E620E2}" srcId="{27C37A84-152A-4ADD-AEE6-A57098867451}" destId="{EE8985E0-E1DE-4415-BCB1-60B62DB3BA05}" srcOrd="0" destOrd="0" parTransId="{6BCD69C4-E081-4130-A0B9-6E9787C42198}" sibTransId="{AC7C6B5A-9EE1-475B-93F2-75B63316902F}"/>
    <dgm:cxn modelId="{432F956E-76DF-4D06-AB9E-E659F313536F}" type="presOf" srcId="{EE8985E0-E1DE-4415-BCB1-60B62DB3BA05}" destId="{4DFF0F7F-2A74-4CF4-9261-AFE8BA26122B}" srcOrd="0" destOrd="0" presId="urn:microsoft.com/office/officeart/2005/8/layout/vList2"/>
    <dgm:cxn modelId="{7CF473A4-467A-406C-9FE8-573C0C0BA71C}" type="presOf" srcId="{06F1A596-A9FD-44D9-8620-3672E65A401A}" destId="{48755577-8639-472F-9EB3-8EE15A2B645F}" srcOrd="0" destOrd="0" presId="urn:microsoft.com/office/officeart/2005/8/layout/vList2"/>
    <dgm:cxn modelId="{344899A5-986A-4100-B78F-F88BA13288C6}" srcId="{27C37A84-152A-4ADD-AEE6-A57098867451}" destId="{06F1A596-A9FD-44D9-8620-3672E65A401A}" srcOrd="3" destOrd="0" parTransId="{3486C0CA-B510-4D3C-99FA-E618ECECC9D0}" sibTransId="{D7037CB6-90E9-4ADB-AF32-DA7FC787473B}"/>
    <dgm:cxn modelId="{CD1094A6-90DE-4227-9D15-6562CD4CFE2A}" type="presOf" srcId="{25FD7B6A-26F3-49F7-A1EA-14DCDD3F44C1}" destId="{BA95BE1D-37A7-4D77-8C12-7329DA09A047}" srcOrd="0" destOrd="0" presId="urn:microsoft.com/office/officeart/2005/8/layout/vList2"/>
    <dgm:cxn modelId="{6C6785AE-27B0-43FA-9A24-6A86F248B412}" srcId="{27C37A84-152A-4ADD-AEE6-A57098867451}" destId="{25FD7B6A-26F3-49F7-A1EA-14DCDD3F44C1}" srcOrd="1" destOrd="0" parTransId="{C33420E3-3EB3-446F-AC2B-AA5041081204}" sibTransId="{3AA7E6F4-B1FD-4A85-A574-69686920A580}"/>
    <dgm:cxn modelId="{7C900AB2-2402-40C1-ABD9-45D11F6684AE}" type="presOf" srcId="{27C37A84-152A-4ADD-AEE6-A57098867451}" destId="{4131FFB1-80B4-4F2D-A98F-3D4DF6ECCBF8}" srcOrd="0" destOrd="0" presId="urn:microsoft.com/office/officeart/2005/8/layout/vList2"/>
    <dgm:cxn modelId="{542B6CBE-8EC1-47C6-8B9B-8EA48E90DBE6}" srcId="{27C37A84-152A-4ADD-AEE6-A57098867451}" destId="{65A671BA-C5C1-4B86-B357-3400F8EB962B}" srcOrd="2" destOrd="0" parTransId="{E6187F57-EA15-4FB8-AE0A-6DCEDC91361C}" sibTransId="{BEFA33DE-80C5-4394-BD49-58CCCFE5C0F1}"/>
    <dgm:cxn modelId="{35BC66FD-63BB-43F0-950B-AD4A4D7E3C8B}" srcId="{27C37A84-152A-4ADD-AEE6-A57098867451}" destId="{B194CBC7-DDD8-42F1-AA2E-D13F389B6C9B}" srcOrd="4" destOrd="0" parTransId="{1A3581F7-AB62-4D91-8C05-565113B49935}" sibTransId="{752EEC67-03D1-436E-99BB-607633D80A4B}"/>
    <dgm:cxn modelId="{8D9D3FD1-F8DD-4C84-9FE0-CF086EF5180B}" type="presParOf" srcId="{4131FFB1-80B4-4F2D-A98F-3D4DF6ECCBF8}" destId="{4DFF0F7F-2A74-4CF4-9261-AFE8BA26122B}" srcOrd="0" destOrd="0" presId="urn:microsoft.com/office/officeart/2005/8/layout/vList2"/>
    <dgm:cxn modelId="{24327B32-F1EE-40DB-909C-4E42C63FC263}" type="presParOf" srcId="{4131FFB1-80B4-4F2D-A98F-3D4DF6ECCBF8}" destId="{AD7BBA72-C687-4762-8E90-09AF2646E2D0}" srcOrd="1" destOrd="0" presId="urn:microsoft.com/office/officeart/2005/8/layout/vList2"/>
    <dgm:cxn modelId="{EDCD33F5-CBE2-4B95-B94B-5FF306BEF46C}" type="presParOf" srcId="{4131FFB1-80B4-4F2D-A98F-3D4DF6ECCBF8}" destId="{BA95BE1D-37A7-4D77-8C12-7329DA09A047}" srcOrd="2" destOrd="0" presId="urn:microsoft.com/office/officeart/2005/8/layout/vList2"/>
    <dgm:cxn modelId="{CAC5CF8E-9304-43B7-B09C-CA2851C1EC29}" type="presParOf" srcId="{4131FFB1-80B4-4F2D-A98F-3D4DF6ECCBF8}" destId="{EB690120-81D0-45B1-AE30-E48EB64ECC32}" srcOrd="3" destOrd="0" presId="urn:microsoft.com/office/officeart/2005/8/layout/vList2"/>
    <dgm:cxn modelId="{2FCBE483-43B6-48A7-A6DD-4E175E9B18FF}" type="presParOf" srcId="{4131FFB1-80B4-4F2D-A98F-3D4DF6ECCBF8}" destId="{832174F1-5316-43AA-B85C-078C678000B2}" srcOrd="4" destOrd="0" presId="urn:microsoft.com/office/officeart/2005/8/layout/vList2"/>
    <dgm:cxn modelId="{A1A8E90D-A73D-4DA8-9F65-ABC89B8F9E19}" type="presParOf" srcId="{4131FFB1-80B4-4F2D-A98F-3D4DF6ECCBF8}" destId="{EE679ECA-75B0-4BFB-91EA-BD4204B094D1}" srcOrd="5" destOrd="0" presId="urn:microsoft.com/office/officeart/2005/8/layout/vList2"/>
    <dgm:cxn modelId="{C5D747C6-B52F-43B5-96F8-957E0517F0A3}" type="presParOf" srcId="{4131FFB1-80B4-4F2D-A98F-3D4DF6ECCBF8}" destId="{48755577-8639-472F-9EB3-8EE15A2B645F}" srcOrd="6" destOrd="0" presId="urn:microsoft.com/office/officeart/2005/8/layout/vList2"/>
    <dgm:cxn modelId="{26B528BE-491A-4519-BEA4-5C9444AFEFB3}" type="presParOf" srcId="{4131FFB1-80B4-4F2D-A98F-3D4DF6ECCBF8}" destId="{ABA0CB4A-E5DD-459E-8D29-2141A009A1E7}" srcOrd="7" destOrd="0" presId="urn:microsoft.com/office/officeart/2005/8/layout/vList2"/>
    <dgm:cxn modelId="{75DA5AB0-CB80-445B-BDE6-EBB66C62492A}" type="presParOf" srcId="{4131FFB1-80B4-4F2D-A98F-3D4DF6ECCBF8}" destId="{84F76B34-D47F-4A62-B53B-887707640B5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03FBA-3784-41B5-92DA-74A5E2F097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5EFCB5-D931-474A-901D-C82227213611}">
      <dgm:prSet/>
      <dgm:spPr/>
      <dgm:t>
        <a:bodyPr/>
        <a:lstStyle/>
        <a:p>
          <a:r>
            <a:rPr lang="en-US" b="1" i="1" u="sng"/>
            <a:t>Permit Fees</a:t>
          </a:r>
          <a:r>
            <a:rPr lang="en-US"/>
            <a:t>:</a:t>
          </a:r>
        </a:p>
      </dgm:t>
    </dgm:pt>
    <dgm:pt modelId="{A3AF3C92-6F10-42ED-A7EA-8B6C944107F8}" type="parTrans" cxnId="{F0C64026-4D8F-4BAA-B828-618EBC032F8B}">
      <dgm:prSet/>
      <dgm:spPr/>
      <dgm:t>
        <a:bodyPr/>
        <a:lstStyle/>
        <a:p>
          <a:endParaRPr lang="en-US"/>
        </a:p>
      </dgm:t>
    </dgm:pt>
    <dgm:pt modelId="{13B96316-54F3-4422-86D8-9DEED8A86E9C}" type="sibTrans" cxnId="{F0C64026-4D8F-4BAA-B828-618EBC032F8B}">
      <dgm:prSet/>
      <dgm:spPr/>
      <dgm:t>
        <a:bodyPr/>
        <a:lstStyle/>
        <a:p>
          <a:endParaRPr lang="en-US"/>
        </a:p>
      </dgm:t>
    </dgm:pt>
    <dgm:pt modelId="{EE0DB894-2B5D-40CB-A183-A303C7A91576}">
      <dgm:prSet/>
      <dgm:spPr/>
      <dgm:t>
        <a:bodyPr/>
        <a:lstStyle/>
        <a:p>
          <a:r>
            <a:rPr lang="en-US"/>
            <a:t>Residential     		$ ________                  </a:t>
          </a:r>
        </a:p>
      </dgm:t>
    </dgm:pt>
    <dgm:pt modelId="{F15E17DB-3CF6-444A-865C-A8C86BAC7B44}" type="parTrans" cxnId="{1DB76173-3A32-4FD5-8F7A-A2D6F8430822}">
      <dgm:prSet/>
      <dgm:spPr/>
      <dgm:t>
        <a:bodyPr/>
        <a:lstStyle/>
        <a:p>
          <a:endParaRPr lang="en-US"/>
        </a:p>
      </dgm:t>
    </dgm:pt>
    <dgm:pt modelId="{DD51AF98-C826-4178-85A8-39C3D84311C2}" type="sibTrans" cxnId="{1DB76173-3A32-4FD5-8F7A-A2D6F8430822}">
      <dgm:prSet/>
      <dgm:spPr/>
      <dgm:t>
        <a:bodyPr/>
        <a:lstStyle/>
        <a:p>
          <a:endParaRPr lang="en-US"/>
        </a:p>
      </dgm:t>
    </dgm:pt>
    <dgm:pt modelId="{237C44A3-8B73-4E7D-BCBD-E72F3253E78C}">
      <dgm:prSet/>
      <dgm:spPr/>
      <dgm:t>
        <a:bodyPr/>
        <a:lstStyle/>
        <a:p>
          <a:r>
            <a:rPr lang="en-US"/>
            <a:t>Renewal(annual) 	$ ________                  </a:t>
          </a:r>
        </a:p>
      </dgm:t>
    </dgm:pt>
    <dgm:pt modelId="{E2278E5C-99CC-4039-B5EC-6243032ADAB3}" type="parTrans" cxnId="{20335CE4-D907-444F-BC01-22B4DA651F5A}">
      <dgm:prSet/>
      <dgm:spPr/>
      <dgm:t>
        <a:bodyPr/>
        <a:lstStyle/>
        <a:p>
          <a:endParaRPr lang="en-US"/>
        </a:p>
      </dgm:t>
    </dgm:pt>
    <dgm:pt modelId="{9F35D2EF-3384-4873-86DD-6D77B344F7CA}" type="sibTrans" cxnId="{20335CE4-D907-444F-BC01-22B4DA651F5A}">
      <dgm:prSet/>
      <dgm:spPr/>
      <dgm:t>
        <a:bodyPr/>
        <a:lstStyle/>
        <a:p>
          <a:endParaRPr lang="en-US"/>
        </a:p>
      </dgm:t>
    </dgm:pt>
    <dgm:pt modelId="{208D20ED-A167-4FE3-A3EA-F3BDAFD09E3E}">
      <dgm:prSet/>
      <dgm:spPr/>
      <dgm:t>
        <a:bodyPr/>
        <a:lstStyle/>
        <a:p>
          <a:r>
            <a:rPr lang="en-US"/>
            <a:t>Commercial		$ ________                  </a:t>
          </a:r>
        </a:p>
      </dgm:t>
    </dgm:pt>
    <dgm:pt modelId="{620520CA-6FBF-458C-AFB8-EAB52FB34451}" type="parTrans" cxnId="{430FEB25-20CE-4259-9F2B-1B010FAC6C88}">
      <dgm:prSet/>
      <dgm:spPr/>
      <dgm:t>
        <a:bodyPr/>
        <a:lstStyle/>
        <a:p>
          <a:endParaRPr lang="en-US"/>
        </a:p>
      </dgm:t>
    </dgm:pt>
    <dgm:pt modelId="{2B7E0D9C-0AE2-45B1-9468-204158A2E660}" type="sibTrans" cxnId="{430FEB25-20CE-4259-9F2B-1B010FAC6C88}">
      <dgm:prSet/>
      <dgm:spPr/>
      <dgm:t>
        <a:bodyPr/>
        <a:lstStyle/>
        <a:p>
          <a:endParaRPr lang="en-US"/>
        </a:p>
      </dgm:t>
    </dgm:pt>
    <dgm:pt modelId="{509ACD98-10C5-4834-A690-AB3A17030B44}">
      <dgm:prSet/>
      <dgm:spPr/>
      <dgm:t>
        <a:bodyPr/>
        <a:lstStyle/>
        <a:p>
          <a:r>
            <a:rPr lang="en-US"/>
            <a:t>Renewal(annual) 	$ ________                   </a:t>
          </a:r>
        </a:p>
      </dgm:t>
    </dgm:pt>
    <dgm:pt modelId="{E3DB9B9A-45EF-4E6D-BB3F-B6F62D6E6E2D}" type="parTrans" cxnId="{DE074470-D43E-4B9F-A1A2-64404BFF2318}">
      <dgm:prSet/>
      <dgm:spPr/>
      <dgm:t>
        <a:bodyPr/>
        <a:lstStyle/>
        <a:p>
          <a:endParaRPr lang="en-US"/>
        </a:p>
      </dgm:t>
    </dgm:pt>
    <dgm:pt modelId="{96718550-16AD-4BDE-AB96-23506B8AC784}" type="sibTrans" cxnId="{DE074470-D43E-4B9F-A1A2-64404BFF2318}">
      <dgm:prSet/>
      <dgm:spPr/>
      <dgm:t>
        <a:bodyPr/>
        <a:lstStyle/>
        <a:p>
          <a:endParaRPr lang="en-US"/>
        </a:p>
      </dgm:t>
    </dgm:pt>
    <dgm:pt modelId="{B62AE042-7E23-4052-BAC0-D012A50AE815}" type="pres">
      <dgm:prSet presAssocID="{30803FBA-3784-41B5-92DA-74A5E2F09708}" presName="linear" presStyleCnt="0">
        <dgm:presLayoutVars>
          <dgm:animLvl val="lvl"/>
          <dgm:resizeHandles val="exact"/>
        </dgm:presLayoutVars>
      </dgm:prSet>
      <dgm:spPr/>
    </dgm:pt>
    <dgm:pt modelId="{CA12A885-FBB8-4974-89B5-77C3DDAA9907}" type="pres">
      <dgm:prSet presAssocID="{D55EFCB5-D931-474A-901D-C82227213611}" presName="parentText" presStyleLbl="node1" presStyleIdx="0" presStyleCnt="5">
        <dgm:presLayoutVars>
          <dgm:chMax val="0"/>
          <dgm:bulletEnabled val="1"/>
        </dgm:presLayoutVars>
      </dgm:prSet>
      <dgm:spPr/>
    </dgm:pt>
    <dgm:pt modelId="{D02F4ADE-47E0-48D1-B96D-DCAAA74BC3F4}" type="pres">
      <dgm:prSet presAssocID="{13B96316-54F3-4422-86D8-9DEED8A86E9C}" presName="spacer" presStyleCnt="0"/>
      <dgm:spPr/>
    </dgm:pt>
    <dgm:pt modelId="{D5E2C7F6-52B5-43AE-ABB8-868CDA126F56}" type="pres">
      <dgm:prSet presAssocID="{EE0DB894-2B5D-40CB-A183-A303C7A91576}" presName="parentText" presStyleLbl="node1" presStyleIdx="1" presStyleCnt="5">
        <dgm:presLayoutVars>
          <dgm:chMax val="0"/>
          <dgm:bulletEnabled val="1"/>
        </dgm:presLayoutVars>
      </dgm:prSet>
      <dgm:spPr/>
    </dgm:pt>
    <dgm:pt modelId="{14F26E2C-C7E9-4C95-87DA-851D3B3466CF}" type="pres">
      <dgm:prSet presAssocID="{DD51AF98-C826-4178-85A8-39C3D84311C2}" presName="spacer" presStyleCnt="0"/>
      <dgm:spPr/>
    </dgm:pt>
    <dgm:pt modelId="{4AB98009-964B-4B61-8DC7-987144750AE1}" type="pres">
      <dgm:prSet presAssocID="{237C44A3-8B73-4E7D-BCBD-E72F3253E78C}" presName="parentText" presStyleLbl="node1" presStyleIdx="2" presStyleCnt="5">
        <dgm:presLayoutVars>
          <dgm:chMax val="0"/>
          <dgm:bulletEnabled val="1"/>
        </dgm:presLayoutVars>
      </dgm:prSet>
      <dgm:spPr/>
    </dgm:pt>
    <dgm:pt modelId="{CFDFBAE1-01CA-4AE7-92B0-1123D2444199}" type="pres">
      <dgm:prSet presAssocID="{9F35D2EF-3384-4873-86DD-6D77B344F7CA}" presName="spacer" presStyleCnt="0"/>
      <dgm:spPr/>
    </dgm:pt>
    <dgm:pt modelId="{7F5E546B-B306-4FB3-9159-975FEB227B1C}" type="pres">
      <dgm:prSet presAssocID="{208D20ED-A167-4FE3-A3EA-F3BDAFD09E3E}" presName="parentText" presStyleLbl="node1" presStyleIdx="3" presStyleCnt="5">
        <dgm:presLayoutVars>
          <dgm:chMax val="0"/>
          <dgm:bulletEnabled val="1"/>
        </dgm:presLayoutVars>
      </dgm:prSet>
      <dgm:spPr/>
    </dgm:pt>
    <dgm:pt modelId="{10D83518-9B46-4EC3-9A6D-23B6BE5DA07E}" type="pres">
      <dgm:prSet presAssocID="{2B7E0D9C-0AE2-45B1-9468-204158A2E660}" presName="spacer" presStyleCnt="0"/>
      <dgm:spPr/>
    </dgm:pt>
    <dgm:pt modelId="{1CB9A169-4595-43FA-9116-A2264C819651}" type="pres">
      <dgm:prSet presAssocID="{509ACD98-10C5-4834-A690-AB3A17030B44}" presName="parentText" presStyleLbl="node1" presStyleIdx="4" presStyleCnt="5">
        <dgm:presLayoutVars>
          <dgm:chMax val="0"/>
          <dgm:bulletEnabled val="1"/>
        </dgm:presLayoutVars>
      </dgm:prSet>
      <dgm:spPr/>
    </dgm:pt>
  </dgm:ptLst>
  <dgm:cxnLst>
    <dgm:cxn modelId="{D655D021-FBD5-4655-B4E2-4D90C70FA40E}" type="presOf" srcId="{208D20ED-A167-4FE3-A3EA-F3BDAFD09E3E}" destId="{7F5E546B-B306-4FB3-9159-975FEB227B1C}" srcOrd="0" destOrd="0" presId="urn:microsoft.com/office/officeart/2005/8/layout/vList2"/>
    <dgm:cxn modelId="{430FEB25-20CE-4259-9F2B-1B010FAC6C88}" srcId="{30803FBA-3784-41B5-92DA-74A5E2F09708}" destId="{208D20ED-A167-4FE3-A3EA-F3BDAFD09E3E}" srcOrd="3" destOrd="0" parTransId="{620520CA-6FBF-458C-AFB8-EAB52FB34451}" sibTransId="{2B7E0D9C-0AE2-45B1-9468-204158A2E660}"/>
    <dgm:cxn modelId="{F0C64026-4D8F-4BAA-B828-618EBC032F8B}" srcId="{30803FBA-3784-41B5-92DA-74A5E2F09708}" destId="{D55EFCB5-D931-474A-901D-C82227213611}" srcOrd="0" destOrd="0" parTransId="{A3AF3C92-6F10-42ED-A7EA-8B6C944107F8}" sibTransId="{13B96316-54F3-4422-86D8-9DEED8A86E9C}"/>
    <dgm:cxn modelId="{F948CB30-E0F3-4A18-A256-5E0AE7B5A665}" type="presOf" srcId="{EE0DB894-2B5D-40CB-A183-A303C7A91576}" destId="{D5E2C7F6-52B5-43AE-ABB8-868CDA126F56}" srcOrd="0" destOrd="0" presId="urn:microsoft.com/office/officeart/2005/8/layout/vList2"/>
    <dgm:cxn modelId="{6CF2FB38-2E24-46DA-AADD-8F02E2F6F8FA}" type="presOf" srcId="{D55EFCB5-D931-474A-901D-C82227213611}" destId="{CA12A885-FBB8-4974-89B5-77C3DDAA9907}" srcOrd="0" destOrd="0" presId="urn:microsoft.com/office/officeart/2005/8/layout/vList2"/>
    <dgm:cxn modelId="{DE074470-D43E-4B9F-A1A2-64404BFF2318}" srcId="{30803FBA-3784-41B5-92DA-74A5E2F09708}" destId="{509ACD98-10C5-4834-A690-AB3A17030B44}" srcOrd="4" destOrd="0" parTransId="{E3DB9B9A-45EF-4E6D-BB3F-B6F62D6E6E2D}" sibTransId="{96718550-16AD-4BDE-AB96-23506B8AC784}"/>
    <dgm:cxn modelId="{1DB76173-3A32-4FD5-8F7A-A2D6F8430822}" srcId="{30803FBA-3784-41B5-92DA-74A5E2F09708}" destId="{EE0DB894-2B5D-40CB-A183-A303C7A91576}" srcOrd="1" destOrd="0" parTransId="{F15E17DB-3CF6-444A-865C-A8C86BAC7B44}" sibTransId="{DD51AF98-C826-4178-85A8-39C3D84311C2}"/>
    <dgm:cxn modelId="{834FBC98-FDE5-4C13-BC3E-C5ED185B20B6}" type="presOf" srcId="{30803FBA-3784-41B5-92DA-74A5E2F09708}" destId="{B62AE042-7E23-4052-BAC0-D012A50AE815}" srcOrd="0" destOrd="0" presId="urn:microsoft.com/office/officeart/2005/8/layout/vList2"/>
    <dgm:cxn modelId="{54ACFDA6-50F9-445B-9C63-51E1F4F828F6}" type="presOf" srcId="{509ACD98-10C5-4834-A690-AB3A17030B44}" destId="{1CB9A169-4595-43FA-9116-A2264C819651}" srcOrd="0" destOrd="0" presId="urn:microsoft.com/office/officeart/2005/8/layout/vList2"/>
    <dgm:cxn modelId="{AF2F79AE-6F10-401A-B0EB-CCFC1F20BCDC}" type="presOf" srcId="{237C44A3-8B73-4E7D-BCBD-E72F3253E78C}" destId="{4AB98009-964B-4B61-8DC7-987144750AE1}" srcOrd="0" destOrd="0" presId="urn:microsoft.com/office/officeart/2005/8/layout/vList2"/>
    <dgm:cxn modelId="{20335CE4-D907-444F-BC01-22B4DA651F5A}" srcId="{30803FBA-3784-41B5-92DA-74A5E2F09708}" destId="{237C44A3-8B73-4E7D-BCBD-E72F3253E78C}" srcOrd="2" destOrd="0" parTransId="{E2278E5C-99CC-4039-B5EC-6243032ADAB3}" sibTransId="{9F35D2EF-3384-4873-86DD-6D77B344F7CA}"/>
    <dgm:cxn modelId="{0D6384F2-D86C-4A4B-A477-5E57A1913150}" type="presParOf" srcId="{B62AE042-7E23-4052-BAC0-D012A50AE815}" destId="{CA12A885-FBB8-4974-89B5-77C3DDAA9907}" srcOrd="0" destOrd="0" presId="urn:microsoft.com/office/officeart/2005/8/layout/vList2"/>
    <dgm:cxn modelId="{070B845E-4F72-47F7-9712-213A7A2F913A}" type="presParOf" srcId="{B62AE042-7E23-4052-BAC0-D012A50AE815}" destId="{D02F4ADE-47E0-48D1-B96D-DCAAA74BC3F4}" srcOrd="1" destOrd="0" presId="urn:microsoft.com/office/officeart/2005/8/layout/vList2"/>
    <dgm:cxn modelId="{8B7A7680-44E6-42AC-9B22-E82F68C76ADD}" type="presParOf" srcId="{B62AE042-7E23-4052-BAC0-D012A50AE815}" destId="{D5E2C7F6-52B5-43AE-ABB8-868CDA126F56}" srcOrd="2" destOrd="0" presId="urn:microsoft.com/office/officeart/2005/8/layout/vList2"/>
    <dgm:cxn modelId="{7A3C9C56-F647-419D-BA65-D209F021E054}" type="presParOf" srcId="{B62AE042-7E23-4052-BAC0-D012A50AE815}" destId="{14F26E2C-C7E9-4C95-87DA-851D3B3466CF}" srcOrd="3" destOrd="0" presId="urn:microsoft.com/office/officeart/2005/8/layout/vList2"/>
    <dgm:cxn modelId="{FA9DAA6E-311B-40E3-AE48-CE5CB4E72DC2}" type="presParOf" srcId="{B62AE042-7E23-4052-BAC0-D012A50AE815}" destId="{4AB98009-964B-4B61-8DC7-987144750AE1}" srcOrd="4" destOrd="0" presId="urn:microsoft.com/office/officeart/2005/8/layout/vList2"/>
    <dgm:cxn modelId="{AD2B3552-B591-4888-8BF5-A9482A1B46EE}" type="presParOf" srcId="{B62AE042-7E23-4052-BAC0-D012A50AE815}" destId="{CFDFBAE1-01CA-4AE7-92B0-1123D2444199}" srcOrd="5" destOrd="0" presId="urn:microsoft.com/office/officeart/2005/8/layout/vList2"/>
    <dgm:cxn modelId="{A8E8F227-1FB3-4DFB-98E3-8819F9261AFD}" type="presParOf" srcId="{B62AE042-7E23-4052-BAC0-D012A50AE815}" destId="{7F5E546B-B306-4FB3-9159-975FEB227B1C}" srcOrd="6" destOrd="0" presId="urn:microsoft.com/office/officeart/2005/8/layout/vList2"/>
    <dgm:cxn modelId="{28D67BFF-2B6D-46AB-B59E-BCA3BA2B335A}" type="presParOf" srcId="{B62AE042-7E23-4052-BAC0-D012A50AE815}" destId="{10D83518-9B46-4EC3-9A6D-23B6BE5DA07E}" srcOrd="7" destOrd="0" presId="urn:microsoft.com/office/officeart/2005/8/layout/vList2"/>
    <dgm:cxn modelId="{ECA7EE5A-5113-427E-8061-247F609E4449}" type="presParOf" srcId="{B62AE042-7E23-4052-BAC0-D012A50AE815}" destId="{1CB9A169-4595-43FA-9116-A2264C81965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538B6-8BA3-4804-8FF8-9CA29558D958}"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754D7F39-49B9-4845-97E6-33AC50C929A7}">
      <dgm:prSet/>
      <dgm:spPr/>
      <dgm:t>
        <a:bodyPr/>
        <a:lstStyle/>
        <a:p>
          <a:r>
            <a:rPr lang="en-US"/>
            <a:t>_______"Free" false alarms per year</a:t>
          </a:r>
        </a:p>
      </dgm:t>
    </dgm:pt>
    <dgm:pt modelId="{7805CD95-5F0C-4444-B5AB-AC9002C502CA}" type="parTrans" cxnId="{C95083B7-D127-46BA-A08E-99E9D778DD94}">
      <dgm:prSet/>
      <dgm:spPr/>
      <dgm:t>
        <a:bodyPr/>
        <a:lstStyle/>
        <a:p>
          <a:endParaRPr lang="en-US"/>
        </a:p>
      </dgm:t>
    </dgm:pt>
    <dgm:pt modelId="{1965C53C-2077-4B31-90E4-F5BF8B086566}" type="sibTrans" cxnId="{C95083B7-D127-46BA-A08E-99E9D778DD94}">
      <dgm:prSet/>
      <dgm:spPr/>
      <dgm:t>
        <a:bodyPr/>
        <a:lstStyle/>
        <a:p>
          <a:endParaRPr lang="en-US"/>
        </a:p>
      </dgm:t>
    </dgm:pt>
    <dgm:pt modelId="{99B9E117-455A-4538-A815-E7576E620734}">
      <dgm:prSet/>
      <dgm:spPr/>
      <dgm:t>
        <a:bodyPr/>
        <a:lstStyle/>
        <a:p>
          <a:r>
            <a:rPr lang="en-US"/>
            <a:t>Review Schedule of fines for false alarms in excess of this number</a:t>
          </a:r>
        </a:p>
      </dgm:t>
    </dgm:pt>
    <dgm:pt modelId="{AF30BF52-020D-4403-8454-0EA736911D7A}" type="parTrans" cxnId="{C94CF214-668C-4873-9118-282001E54672}">
      <dgm:prSet/>
      <dgm:spPr/>
      <dgm:t>
        <a:bodyPr/>
        <a:lstStyle/>
        <a:p>
          <a:endParaRPr lang="en-US"/>
        </a:p>
      </dgm:t>
    </dgm:pt>
    <dgm:pt modelId="{07EEC861-EB42-4E56-ACAC-F81A2A6B72C3}" type="sibTrans" cxnId="{C94CF214-668C-4873-9118-282001E54672}">
      <dgm:prSet/>
      <dgm:spPr/>
      <dgm:t>
        <a:bodyPr/>
        <a:lstStyle/>
        <a:p>
          <a:endParaRPr lang="en-US"/>
        </a:p>
      </dgm:t>
    </dgm:pt>
    <dgm:pt modelId="{F2AD8E02-7C17-4321-B5A4-A614C315CA6F}" type="pres">
      <dgm:prSet presAssocID="{550538B6-8BA3-4804-8FF8-9CA29558D958}" presName="diagram" presStyleCnt="0">
        <dgm:presLayoutVars>
          <dgm:dir/>
          <dgm:resizeHandles/>
        </dgm:presLayoutVars>
      </dgm:prSet>
      <dgm:spPr/>
    </dgm:pt>
    <dgm:pt modelId="{FBC2266C-829D-44C2-838F-0B3E323A19E2}" type="pres">
      <dgm:prSet presAssocID="{754D7F39-49B9-4845-97E6-33AC50C929A7}" presName="firstNode" presStyleLbl="node1" presStyleIdx="0" presStyleCnt="2">
        <dgm:presLayoutVars>
          <dgm:bulletEnabled val="1"/>
        </dgm:presLayoutVars>
      </dgm:prSet>
      <dgm:spPr/>
    </dgm:pt>
    <dgm:pt modelId="{A0C47D2A-DCCA-4B8A-B634-40C02D0E1F70}" type="pres">
      <dgm:prSet presAssocID="{1965C53C-2077-4B31-90E4-F5BF8B086566}" presName="sibTrans" presStyleLbl="sibTrans2D1" presStyleIdx="0" presStyleCnt="1"/>
      <dgm:spPr/>
    </dgm:pt>
    <dgm:pt modelId="{4E52686F-2767-4690-B032-157B52522A49}" type="pres">
      <dgm:prSet presAssocID="{99B9E117-455A-4538-A815-E7576E620734}" presName="lastNode" presStyleLbl="node1" presStyleIdx="1" presStyleCnt="2">
        <dgm:presLayoutVars>
          <dgm:bulletEnabled val="1"/>
        </dgm:presLayoutVars>
      </dgm:prSet>
      <dgm:spPr/>
    </dgm:pt>
  </dgm:ptLst>
  <dgm:cxnLst>
    <dgm:cxn modelId="{C94CF214-668C-4873-9118-282001E54672}" srcId="{550538B6-8BA3-4804-8FF8-9CA29558D958}" destId="{99B9E117-455A-4538-A815-E7576E620734}" srcOrd="1" destOrd="0" parTransId="{AF30BF52-020D-4403-8454-0EA736911D7A}" sibTransId="{07EEC861-EB42-4E56-ACAC-F81A2A6B72C3}"/>
    <dgm:cxn modelId="{FA975653-5FAA-47E1-840B-E4820F5D1E45}" type="presOf" srcId="{99B9E117-455A-4538-A815-E7576E620734}" destId="{4E52686F-2767-4690-B032-157B52522A49}" srcOrd="0" destOrd="0" presId="urn:microsoft.com/office/officeart/2005/8/layout/bProcess2"/>
    <dgm:cxn modelId="{99D5A4A3-98FA-4022-9935-C79617FE96F4}" type="presOf" srcId="{550538B6-8BA3-4804-8FF8-9CA29558D958}" destId="{F2AD8E02-7C17-4321-B5A4-A614C315CA6F}" srcOrd="0" destOrd="0" presId="urn:microsoft.com/office/officeart/2005/8/layout/bProcess2"/>
    <dgm:cxn modelId="{C95083B7-D127-46BA-A08E-99E9D778DD94}" srcId="{550538B6-8BA3-4804-8FF8-9CA29558D958}" destId="{754D7F39-49B9-4845-97E6-33AC50C929A7}" srcOrd="0" destOrd="0" parTransId="{7805CD95-5F0C-4444-B5AB-AC9002C502CA}" sibTransId="{1965C53C-2077-4B31-90E4-F5BF8B086566}"/>
    <dgm:cxn modelId="{7DBAB7C5-D281-437B-A8C3-C573AA33C6C7}" type="presOf" srcId="{754D7F39-49B9-4845-97E6-33AC50C929A7}" destId="{FBC2266C-829D-44C2-838F-0B3E323A19E2}" srcOrd="0" destOrd="0" presId="urn:microsoft.com/office/officeart/2005/8/layout/bProcess2"/>
    <dgm:cxn modelId="{838BD3CF-5D0B-4F65-B118-DD844A722C1D}" type="presOf" srcId="{1965C53C-2077-4B31-90E4-F5BF8B086566}" destId="{A0C47D2A-DCCA-4B8A-B634-40C02D0E1F70}" srcOrd="0" destOrd="0" presId="urn:microsoft.com/office/officeart/2005/8/layout/bProcess2"/>
    <dgm:cxn modelId="{A498208A-2004-4445-B422-52F00BDA0A82}" type="presParOf" srcId="{F2AD8E02-7C17-4321-B5A4-A614C315CA6F}" destId="{FBC2266C-829D-44C2-838F-0B3E323A19E2}" srcOrd="0" destOrd="0" presId="urn:microsoft.com/office/officeart/2005/8/layout/bProcess2"/>
    <dgm:cxn modelId="{0DD23386-C17E-4396-A8B6-BFBB8845BD50}" type="presParOf" srcId="{F2AD8E02-7C17-4321-B5A4-A614C315CA6F}" destId="{A0C47D2A-DCCA-4B8A-B634-40C02D0E1F70}" srcOrd="1" destOrd="0" presId="urn:microsoft.com/office/officeart/2005/8/layout/bProcess2"/>
    <dgm:cxn modelId="{3C3B727F-CFDD-44A8-9329-0C7250F45AE3}" type="presParOf" srcId="{F2AD8E02-7C17-4321-B5A4-A614C315CA6F}" destId="{4E52686F-2767-4690-B032-157B52522A49}"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FC219-87A0-472B-AD96-AE849943D160}">
      <dsp:nvSpPr>
        <dsp:cNvPr id="0" name=""/>
        <dsp:cNvSpPr/>
      </dsp:nvSpPr>
      <dsp:spPr>
        <a:xfrm>
          <a:off x="0" y="68842"/>
          <a:ext cx="6430102" cy="178717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 alarm activation indicates that a possible emergency requiring follow-up has been detected</a:t>
          </a:r>
        </a:p>
      </dsp:txBody>
      <dsp:txXfrm>
        <a:off x="87243" y="156085"/>
        <a:ext cx="6255616" cy="1612689"/>
      </dsp:txXfrm>
    </dsp:sp>
    <dsp:sp modelId="{B3F6849D-2659-4FCA-8FF8-98510D3EE4FE}">
      <dsp:nvSpPr>
        <dsp:cNvPr id="0" name=""/>
        <dsp:cNvSpPr/>
      </dsp:nvSpPr>
      <dsp:spPr>
        <a:xfrm>
          <a:off x="0" y="2043218"/>
          <a:ext cx="6430102" cy="178717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 detected alarm activation may require follow up</a:t>
          </a:r>
        </a:p>
      </dsp:txBody>
      <dsp:txXfrm>
        <a:off x="87243" y="2130461"/>
        <a:ext cx="6255616" cy="1612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48D43-C2D5-4DAD-B102-77B53D512355}">
      <dsp:nvSpPr>
        <dsp:cNvPr id="0" name=""/>
        <dsp:cNvSpPr/>
      </dsp:nvSpPr>
      <dsp:spPr>
        <a:xfrm>
          <a:off x="148170" y="1795"/>
          <a:ext cx="4585366" cy="168190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Desensitizes to actual crime/fire</a:t>
          </a:r>
        </a:p>
      </dsp:txBody>
      <dsp:txXfrm>
        <a:off x="148170" y="1795"/>
        <a:ext cx="4585366" cy="1681900"/>
      </dsp:txXfrm>
    </dsp:sp>
    <dsp:sp modelId="{FE122045-4DB1-471D-B05F-2434C86AF935}">
      <dsp:nvSpPr>
        <dsp:cNvPr id="0" name=""/>
        <dsp:cNvSpPr/>
      </dsp:nvSpPr>
      <dsp:spPr>
        <a:xfrm>
          <a:off x="148170" y="1964013"/>
          <a:ext cx="4585366" cy="168190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Leads to ignoring alarms going off</a:t>
          </a:r>
        </a:p>
      </dsp:txBody>
      <dsp:txXfrm>
        <a:off x="148170" y="1964013"/>
        <a:ext cx="4585366" cy="1681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703D-5326-49EB-9D54-92DA62B005B6}">
      <dsp:nvSpPr>
        <dsp:cNvPr id="0" name=""/>
        <dsp:cNvSpPr/>
      </dsp:nvSpPr>
      <dsp:spPr>
        <a:xfrm>
          <a:off x="0" y="1721"/>
          <a:ext cx="4163089" cy="21602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Not putting the system in test mode when needed</a:t>
          </a:r>
        </a:p>
      </dsp:txBody>
      <dsp:txXfrm>
        <a:off x="105455" y="107176"/>
        <a:ext cx="3952179" cy="1949341"/>
      </dsp:txXfrm>
    </dsp:sp>
    <dsp:sp modelId="{6739B6AC-3C4D-4048-A2D9-60EA20AE8F43}">
      <dsp:nvSpPr>
        <dsp:cNvPr id="0" name=""/>
        <dsp:cNvSpPr/>
      </dsp:nvSpPr>
      <dsp:spPr>
        <a:xfrm>
          <a:off x="0" y="2174602"/>
          <a:ext cx="4163089" cy="7619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Cooking food</a:t>
          </a:r>
        </a:p>
      </dsp:txBody>
      <dsp:txXfrm>
        <a:off x="37195" y="2211797"/>
        <a:ext cx="4088699" cy="687544"/>
      </dsp:txXfrm>
    </dsp:sp>
    <dsp:sp modelId="{CB7F16C0-67E8-41AC-8A12-054AC2CBE5D0}">
      <dsp:nvSpPr>
        <dsp:cNvPr id="0" name=""/>
        <dsp:cNvSpPr/>
      </dsp:nvSpPr>
      <dsp:spPr>
        <a:xfrm>
          <a:off x="0" y="2950888"/>
          <a:ext cx="4163089" cy="12564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Mechanical failure</a:t>
          </a:r>
        </a:p>
      </dsp:txBody>
      <dsp:txXfrm>
        <a:off x="61333" y="3012221"/>
        <a:ext cx="4040423" cy="1133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144-9780-46D9-9F11-977CA7ED4F9E}">
      <dsp:nvSpPr>
        <dsp:cNvPr id="0" name=""/>
        <dsp:cNvSpPr/>
      </dsp:nvSpPr>
      <dsp:spPr>
        <a:xfrm rot="5400000">
          <a:off x="7094253" y="-3074142"/>
          <a:ext cx="673340" cy="69938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Understand your system</a:t>
          </a:r>
        </a:p>
      </dsp:txBody>
      <dsp:txXfrm rot="-5400000">
        <a:off x="3934018" y="118963"/>
        <a:ext cx="6960940" cy="607600"/>
      </dsp:txXfrm>
    </dsp:sp>
    <dsp:sp modelId="{3D80F771-9A93-40A5-A782-A408EE4726AE}">
      <dsp:nvSpPr>
        <dsp:cNvPr id="0" name=""/>
        <dsp:cNvSpPr/>
      </dsp:nvSpPr>
      <dsp:spPr>
        <a:xfrm>
          <a:off x="0" y="1925"/>
          <a:ext cx="3934018" cy="841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Understand</a:t>
          </a:r>
        </a:p>
      </dsp:txBody>
      <dsp:txXfrm>
        <a:off x="41087" y="43012"/>
        <a:ext cx="3851844" cy="759501"/>
      </dsp:txXfrm>
    </dsp:sp>
    <dsp:sp modelId="{ADA07485-CEC9-45E2-96EC-1F16DF1F7FF5}">
      <dsp:nvSpPr>
        <dsp:cNvPr id="0" name=""/>
        <dsp:cNvSpPr/>
      </dsp:nvSpPr>
      <dsp:spPr>
        <a:xfrm rot="5400000">
          <a:off x="7094253" y="-2190382"/>
          <a:ext cx="673340" cy="69938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Lock all doors &amp; windows</a:t>
          </a:r>
        </a:p>
      </dsp:txBody>
      <dsp:txXfrm rot="-5400000">
        <a:off x="3934018" y="1002723"/>
        <a:ext cx="6960940" cy="607600"/>
      </dsp:txXfrm>
    </dsp:sp>
    <dsp:sp modelId="{ED0457B6-DF7A-4DCC-A5A8-AA12649E6DB1}">
      <dsp:nvSpPr>
        <dsp:cNvPr id="0" name=""/>
        <dsp:cNvSpPr/>
      </dsp:nvSpPr>
      <dsp:spPr>
        <a:xfrm>
          <a:off x="0" y="885684"/>
          <a:ext cx="3934018" cy="841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Lock</a:t>
          </a:r>
        </a:p>
      </dsp:txBody>
      <dsp:txXfrm>
        <a:off x="41087" y="926771"/>
        <a:ext cx="3851844" cy="759501"/>
      </dsp:txXfrm>
    </dsp:sp>
    <dsp:sp modelId="{188DCCB0-9A0A-4228-9A1A-D20F7E696466}">
      <dsp:nvSpPr>
        <dsp:cNvPr id="0" name=""/>
        <dsp:cNvSpPr/>
      </dsp:nvSpPr>
      <dsp:spPr>
        <a:xfrm rot="5400000">
          <a:off x="7094253" y="-1306623"/>
          <a:ext cx="673340" cy="69938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Know cancellation code</a:t>
          </a:r>
        </a:p>
      </dsp:txBody>
      <dsp:txXfrm rot="-5400000">
        <a:off x="3934018" y="1886482"/>
        <a:ext cx="6960940" cy="607600"/>
      </dsp:txXfrm>
    </dsp:sp>
    <dsp:sp modelId="{F5C5CD7B-D54D-4E3D-B7D5-FD4F1526938B}">
      <dsp:nvSpPr>
        <dsp:cNvPr id="0" name=""/>
        <dsp:cNvSpPr/>
      </dsp:nvSpPr>
      <dsp:spPr>
        <a:xfrm>
          <a:off x="0" y="1769444"/>
          <a:ext cx="3934018" cy="841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Know</a:t>
          </a:r>
        </a:p>
      </dsp:txBody>
      <dsp:txXfrm>
        <a:off x="41087" y="1810531"/>
        <a:ext cx="3851844" cy="759501"/>
      </dsp:txXfrm>
    </dsp:sp>
    <dsp:sp modelId="{0E3C790D-68A4-44C7-9C99-24CCD928BF50}">
      <dsp:nvSpPr>
        <dsp:cNvPr id="0" name=""/>
        <dsp:cNvSpPr/>
      </dsp:nvSpPr>
      <dsp:spPr>
        <a:xfrm rot="5400000">
          <a:off x="7094253" y="-422863"/>
          <a:ext cx="673340" cy="69938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Maintain the system</a:t>
          </a:r>
        </a:p>
      </dsp:txBody>
      <dsp:txXfrm rot="-5400000">
        <a:off x="3934018" y="2770242"/>
        <a:ext cx="6960940" cy="607600"/>
      </dsp:txXfrm>
    </dsp:sp>
    <dsp:sp modelId="{D9BB0923-E216-4101-9762-4ECA9E8A0F4C}">
      <dsp:nvSpPr>
        <dsp:cNvPr id="0" name=""/>
        <dsp:cNvSpPr/>
      </dsp:nvSpPr>
      <dsp:spPr>
        <a:xfrm>
          <a:off x="0" y="2653203"/>
          <a:ext cx="3934018" cy="841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Maintain</a:t>
          </a:r>
        </a:p>
      </dsp:txBody>
      <dsp:txXfrm>
        <a:off x="41087" y="2694290"/>
        <a:ext cx="3851844" cy="759501"/>
      </dsp:txXfrm>
    </dsp:sp>
    <dsp:sp modelId="{96B3E38B-DB50-491E-8DD1-128B2A8F8CD1}">
      <dsp:nvSpPr>
        <dsp:cNvPr id="0" name=""/>
        <dsp:cNvSpPr/>
      </dsp:nvSpPr>
      <dsp:spPr>
        <a:xfrm rot="5400000">
          <a:off x="7094253" y="460895"/>
          <a:ext cx="673340" cy="699381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Respond to meet officers</a:t>
          </a:r>
        </a:p>
      </dsp:txBody>
      <dsp:txXfrm rot="-5400000">
        <a:off x="3934018" y="3654000"/>
        <a:ext cx="6960940" cy="607600"/>
      </dsp:txXfrm>
    </dsp:sp>
    <dsp:sp modelId="{2CB47F05-57B7-4AC9-B59C-8A15971FE960}">
      <dsp:nvSpPr>
        <dsp:cNvPr id="0" name=""/>
        <dsp:cNvSpPr/>
      </dsp:nvSpPr>
      <dsp:spPr>
        <a:xfrm>
          <a:off x="0" y="3536963"/>
          <a:ext cx="3934018" cy="841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Respond</a:t>
          </a:r>
        </a:p>
      </dsp:txBody>
      <dsp:txXfrm>
        <a:off x="41087" y="3578050"/>
        <a:ext cx="3851844" cy="759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F0F7F-2A74-4CF4-9261-AFE8BA26122B}">
      <dsp:nvSpPr>
        <dsp:cNvPr id="0" name=""/>
        <dsp:cNvSpPr/>
      </dsp:nvSpPr>
      <dsp:spPr>
        <a:xfrm>
          <a:off x="0" y="217464"/>
          <a:ext cx="7202956" cy="8255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Before you start any remodeling or construction</a:t>
          </a:r>
        </a:p>
      </dsp:txBody>
      <dsp:txXfrm>
        <a:off x="40301" y="257765"/>
        <a:ext cx="7122354" cy="744960"/>
      </dsp:txXfrm>
    </dsp:sp>
    <dsp:sp modelId="{BA95BE1D-37A7-4D77-8C12-7329DA09A047}">
      <dsp:nvSpPr>
        <dsp:cNvPr id="0" name=""/>
        <dsp:cNvSpPr/>
      </dsp:nvSpPr>
      <dsp:spPr>
        <a:xfrm>
          <a:off x="0" y="1051478"/>
          <a:ext cx="7202956" cy="143861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update your authorized contact list whenever phone numbers have changed or site access is added or removed</a:t>
          </a:r>
        </a:p>
      </dsp:txBody>
      <dsp:txXfrm>
        <a:off x="70227" y="1121705"/>
        <a:ext cx="7062502" cy="1298162"/>
      </dsp:txXfrm>
    </dsp:sp>
    <dsp:sp modelId="{832174F1-5316-43AA-B85C-078C678000B2}">
      <dsp:nvSpPr>
        <dsp:cNvPr id="0" name=""/>
        <dsp:cNvSpPr/>
      </dsp:nvSpPr>
      <dsp:spPr>
        <a:xfrm>
          <a:off x="0" y="2498546"/>
          <a:ext cx="7202956" cy="91471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When you have changes in your phone service</a:t>
          </a:r>
        </a:p>
      </dsp:txBody>
      <dsp:txXfrm>
        <a:off x="44653" y="2543199"/>
        <a:ext cx="7113650" cy="825408"/>
      </dsp:txXfrm>
    </dsp:sp>
    <dsp:sp modelId="{48755577-8639-472F-9EB3-8EE15A2B645F}">
      <dsp:nvSpPr>
        <dsp:cNvPr id="0" name=""/>
        <dsp:cNvSpPr/>
      </dsp:nvSpPr>
      <dsp:spPr>
        <a:xfrm>
          <a:off x="0" y="3421713"/>
          <a:ext cx="7202956" cy="619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you move or close your business</a:t>
          </a:r>
        </a:p>
      </dsp:txBody>
      <dsp:txXfrm>
        <a:off x="30243" y="3451956"/>
        <a:ext cx="7142470" cy="559040"/>
      </dsp:txXfrm>
    </dsp:sp>
    <dsp:sp modelId="{84F76B34-D47F-4A62-B53B-887707640B55}">
      <dsp:nvSpPr>
        <dsp:cNvPr id="0" name=""/>
        <dsp:cNvSpPr/>
      </dsp:nvSpPr>
      <dsp:spPr>
        <a:xfrm>
          <a:off x="0" y="4049691"/>
          <a:ext cx="7202956" cy="62559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you have an unexplained false alarm</a:t>
          </a:r>
        </a:p>
      </dsp:txBody>
      <dsp:txXfrm>
        <a:off x="30539" y="4080230"/>
        <a:ext cx="7141878" cy="564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2A885-FBB8-4974-89B5-77C3DDAA9907}">
      <dsp:nvSpPr>
        <dsp:cNvPr id="0" name=""/>
        <dsp:cNvSpPr/>
      </dsp:nvSpPr>
      <dsp:spPr>
        <a:xfrm>
          <a:off x="0" y="25748"/>
          <a:ext cx="10515600" cy="786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u="sng" kern="1200"/>
            <a:t>Permit Fees</a:t>
          </a:r>
          <a:r>
            <a:rPr lang="en-US" sz="3200" kern="1200"/>
            <a:t>:</a:t>
          </a:r>
        </a:p>
      </dsp:txBody>
      <dsp:txXfrm>
        <a:off x="38381" y="64129"/>
        <a:ext cx="10438838" cy="709478"/>
      </dsp:txXfrm>
    </dsp:sp>
    <dsp:sp modelId="{D5E2C7F6-52B5-43AE-ABB8-868CDA126F56}">
      <dsp:nvSpPr>
        <dsp:cNvPr id="0" name=""/>
        <dsp:cNvSpPr/>
      </dsp:nvSpPr>
      <dsp:spPr>
        <a:xfrm>
          <a:off x="0" y="904148"/>
          <a:ext cx="10515600" cy="786240"/>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Residential     		$ ________                  </a:t>
          </a:r>
        </a:p>
      </dsp:txBody>
      <dsp:txXfrm>
        <a:off x="38381" y="942529"/>
        <a:ext cx="10438838" cy="709478"/>
      </dsp:txXfrm>
    </dsp:sp>
    <dsp:sp modelId="{4AB98009-964B-4B61-8DC7-987144750AE1}">
      <dsp:nvSpPr>
        <dsp:cNvPr id="0" name=""/>
        <dsp:cNvSpPr/>
      </dsp:nvSpPr>
      <dsp:spPr>
        <a:xfrm>
          <a:off x="0" y="1782549"/>
          <a:ext cx="10515600" cy="7862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Renewal(annual) 	$ ________                  </a:t>
          </a:r>
        </a:p>
      </dsp:txBody>
      <dsp:txXfrm>
        <a:off x="38381" y="1820930"/>
        <a:ext cx="10438838" cy="709478"/>
      </dsp:txXfrm>
    </dsp:sp>
    <dsp:sp modelId="{7F5E546B-B306-4FB3-9159-975FEB227B1C}">
      <dsp:nvSpPr>
        <dsp:cNvPr id="0" name=""/>
        <dsp:cNvSpPr/>
      </dsp:nvSpPr>
      <dsp:spPr>
        <a:xfrm>
          <a:off x="0" y="2660949"/>
          <a:ext cx="10515600" cy="786240"/>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Commercial		$ ________                  </a:t>
          </a:r>
        </a:p>
      </dsp:txBody>
      <dsp:txXfrm>
        <a:off x="38381" y="2699330"/>
        <a:ext cx="10438838" cy="709478"/>
      </dsp:txXfrm>
    </dsp:sp>
    <dsp:sp modelId="{1CB9A169-4595-43FA-9116-A2264C819651}">
      <dsp:nvSpPr>
        <dsp:cNvPr id="0" name=""/>
        <dsp:cNvSpPr/>
      </dsp:nvSpPr>
      <dsp:spPr>
        <a:xfrm>
          <a:off x="0" y="3539349"/>
          <a:ext cx="10515600" cy="7862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Renewal(annual) 	$ ________                   </a:t>
          </a:r>
        </a:p>
      </dsp:txBody>
      <dsp:txXfrm>
        <a:off x="38381" y="3577730"/>
        <a:ext cx="10438838" cy="709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2266C-829D-44C2-838F-0B3E323A19E2}">
      <dsp:nvSpPr>
        <dsp:cNvPr id="0" name=""/>
        <dsp:cNvSpPr/>
      </dsp:nvSpPr>
      <dsp:spPr>
        <a:xfrm>
          <a:off x="353441" y="1518"/>
          <a:ext cx="4154627" cy="415462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_______"Free" false alarms per year</a:t>
          </a:r>
        </a:p>
      </dsp:txBody>
      <dsp:txXfrm>
        <a:off x="961872" y="609949"/>
        <a:ext cx="2937765" cy="2937765"/>
      </dsp:txXfrm>
    </dsp:sp>
    <dsp:sp modelId="{A0C47D2A-DCCA-4B8A-B634-40C02D0E1F70}">
      <dsp:nvSpPr>
        <dsp:cNvPr id="0" name=""/>
        <dsp:cNvSpPr/>
      </dsp:nvSpPr>
      <dsp:spPr>
        <a:xfrm rot="5400000">
          <a:off x="4850824" y="1528343"/>
          <a:ext cx="1454119" cy="1100976"/>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52686F-2767-4690-B032-157B52522A49}">
      <dsp:nvSpPr>
        <dsp:cNvPr id="0" name=""/>
        <dsp:cNvSpPr/>
      </dsp:nvSpPr>
      <dsp:spPr>
        <a:xfrm>
          <a:off x="6585381" y="1518"/>
          <a:ext cx="4154627" cy="415462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Review Schedule of fines for false alarms in excess of this number</a:t>
          </a:r>
        </a:p>
      </dsp:txBody>
      <dsp:txXfrm>
        <a:off x="7193812" y="609949"/>
        <a:ext cx="2937765" cy="29377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FEA97-10C5-4463-84AC-108654C8816E}"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70828-D868-44BF-8BD2-D5E27B140D35}" type="slidenum">
              <a:rPr lang="en-US" smtClean="0"/>
              <a:t>‹#›</a:t>
            </a:fld>
            <a:endParaRPr lang="en-US"/>
          </a:p>
        </p:txBody>
      </p:sp>
    </p:spTree>
    <p:extLst>
      <p:ext uri="{BB962C8B-B14F-4D97-AF65-F5344CB8AC3E}">
        <p14:creationId xmlns:p14="http://schemas.microsoft.com/office/powerpoint/2010/main" val="264249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70828-D868-44BF-8BD2-D5E27B140D35}" type="slidenum">
              <a:rPr lang="en-US" smtClean="0"/>
              <a:t>2</a:t>
            </a:fld>
            <a:endParaRPr lang="en-US"/>
          </a:p>
        </p:txBody>
      </p:sp>
    </p:spTree>
    <p:extLst>
      <p:ext uri="{BB962C8B-B14F-4D97-AF65-F5344CB8AC3E}">
        <p14:creationId xmlns:p14="http://schemas.microsoft.com/office/powerpoint/2010/main" val="32889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100" b="1" i="1" dirty="0"/>
              <a:t>https://youtu.be/Ez8-N3neu-g</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25CBD7-AAC0-4FC1-9A78-3D1B5B204DE4}"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96399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itchFamily="34" charset="0"/>
              <a:buNone/>
            </a:pPr>
            <a:r>
              <a:rPr lang="en-US" sz="1200" b="1" i="1" dirty="0"/>
              <a:t>https://youtu.be/5PtMjlRN9Ss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48175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Time emergency officials spend responding to false alarms can have devastating effects.  This takes away from their ability to do their job effectively, wasting valuable tax payer resources.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13</a:t>
            </a:fld>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as a whole will not take the actual valid alarm seriously when it happens. False</a:t>
            </a:r>
            <a:r>
              <a:rPr lang="en-US" baseline="0" dirty="0"/>
              <a:t> alarms d</a:t>
            </a:r>
            <a:r>
              <a:rPr lang="en-US" sz="1200" dirty="0"/>
              <a:t>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itchFamily="34" charset="0"/>
              <a:buNone/>
            </a:pPr>
            <a:r>
              <a:rPr lang="en-US" sz="1200" b="1" i="1" dirty="0"/>
              <a:t>https://youtu.be/DMDln_l3PJY</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b="1"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16</a:t>
            </a:fld>
            <a:endParaRPr lang="en-US"/>
          </a:p>
        </p:txBody>
      </p:sp>
    </p:spTree>
    <p:extLst>
      <p:ext uri="{BB962C8B-B14F-4D97-AF65-F5344CB8AC3E}">
        <p14:creationId xmlns:p14="http://schemas.microsoft.com/office/powerpoint/2010/main" val="402854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b="1" dirty="0"/>
          </a:p>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17</a:t>
            </a:fld>
            <a:endParaRPr lang="en-US"/>
          </a:p>
        </p:txBody>
      </p:sp>
    </p:spTree>
    <p:extLst>
      <p:ext uri="{BB962C8B-B14F-4D97-AF65-F5344CB8AC3E}">
        <p14:creationId xmlns:p14="http://schemas.microsoft.com/office/powerpoint/2010/main" val="393526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18</a:t>
            </a:fld>
            <a:endParaRPr lang="en-US"/>
          </a:p>
        </p:txBody>
      </p:sp>
    </p:spTree>
    <p:extLst>
      <p:ext uri="{BB962C8B-B14F-4D97-AF65-F5344CB8AC3E}">
        <p14:creationId xmlns:p14="http://schemas.microsoft.com/office/powerpoint/2010/main" val="230733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19</a:t>
            </a:fld>
            <a:endParaRPr lang="en-US"/>
          </a:p>
        </p:txBody>
      </p:sp>
    </p:spTree>
    <p:extLst>
      <p:ext uri="{BB962C8B-B14F-4D97-AF65-F5344CB8AC3E}">
        <p14:creationId xmlns:p14="http://schemas.microsoft.com/office/powerpoint/2010/main" val="409167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20</a:t>
            </a:fld>
            <a:endParaRPr lang="en-US"/>
          </a:p>
        </p:txBody>
      </p:sp>
    </p:spTree>
    <p:extLst>
      <p:ext uri="{BB962C8B-B14F-4D97-AF65-F5344CB8AC3E}">
        <p14:creationId xmlns:p14="http://schemas.microsoft.com/office/powerpoint/2010/main" val="48516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https://youtu.be/pY0imTygoHA</a:t>
            </a:r>
          </a:p>
          <a:p>
            <a:endParaRPr lang="en-US" dirty="0"/>
          </a:p>
        </p:txBody>
      </p:sp>
      <p:sp>
        <p:nvSpPr>
          <p:cNvPr id="4" name="Slide Number Placeholder 3"/>
          <p:cNvSpPr>
            <a:spLocks noGrp="1"/>
          </p:cNvSpPr>
          <p:nvPr>
            <p:ph type="sldNum" sz="quarter" idx="5"/>
          </p:nvPr>
        </p:nvSpPr>
        <p:spPr/>
        <p:txBody>
          <a:bodyPr/>
          <a:lstStyle/>
          <a:p>
            <a:fld id="{D8A3C68C-65C8-4074-A84A-7EBEB31CD4C5}" type="slidenum">
              <a:rPr lang="en-US" smtClean="0"/>
              <a:pPr/>
              <a:t>3</a:t>
            </a:fld>
            <a:endParaRPr lang="en-US"/>
          </a:p>
        </p:txBody>
      </p:sp>
    </p:spTree>
    <p:extLst>
      <p:ext uri="{BB962C8B-B14F-4D97-AF65-F5344CB8AC3E}">
        <p14:creationId xmlns:p14="http://schemas.microsoft.com/office/powerpoint/2010/main" val="41238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21</a:t>
            </a:fld>
            <a:endParaRPr lang="en-US"/>
          </a:p>
        </p:txBody>
      </p:sp>
    </p:spTree>
    <p:extLst>
      <p:ext uri="{BB962C8B-B14F-4D97-AF65-F5344CB8AC3E}">
        <p14:creationId xmlns:p14="http://schemas.microsoft.com/office/powerpoint/2010/main" val="20269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23</a:t>
            </a:fld>
            <a:endParaRPr lang="en-US"/>
          </a:p>
        </p:txBody>
      </p:sp>
    </p:spTree>
    <p:extLst>
      <p:ext uri="{BB962C8B-B14F-4D97-AF65-F5344CB8AC3E}">
        <p14:creationId xmlns:p14="http://schemas.microsoft.com/office/powerpoint/2010/main" val="124368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24</a:t>
            </a:fld>
            <a:endParaRPr lang="en-US"/>
          </a:p>
        </p:txBody>
      </p:sp>
    </p:spTree>
    <p:extLst>
      <p:ext uri="{BB962C8B-B14F-4D97-AF65-F5344CB8AC3E}">
        <p14:creationId xmlns:p14="http://schemas.microsoft.com/office/powerpoint/2010/main" val="107083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25</a:t>
            </a:fld>
            <a:endParaRPr lang="en-US"/>
          </a:p>
        </p:txBody>
      </p:sp>
    </p:spTree>
    <p:extLst>
      <p:ext uri="{BB962C8B-B14F-4D97-AF65-F5344CB8AC3E}">
        <p14:creationId xmlns:p14="http://schemas.microsoft.com/office/powerpoint/2010/main" val="3214993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Some cities may have minimum backup </a:t>
            </a:r>
            <a:r>
              <a:rPr lang="en-US" sz="1300"/>
              <a:t>battery requirements</a:t>
            </a:r>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26</a:t>
            </a:fld>
            <a:endParaRPr lang="en-US"/>
          </a:p>
        </p:txBody>
      </p:sp>
    </p:spTree>
    <p:extLst>
      <p:ext uri="{BB962C8B-B14F-4D97-AF65-F5344CB8AC3E}">
        <p14:creationId xmlns:p14="http://schemas.microsoft.com/office/powerpoint/2010/main" val="1033774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https://youtu.be/RLfS1ebGPoQ</a:t>
            </a:r>
          </a:p>
        </p:txBody>
      </p:sp>
      <p:sp>
        <p:nvSpPr>
          <p:cNvPr id="4" name="Slide Number Placeholder 3"/>
          <p:cNvSpPr>
            <a:spLocks noGrp="1"/>
          </p:cNvSpPr>
          <p:nvPr>
            <p:ph type="sldNum" sz="quarter" idx="10"/>
          </p:nvPr>
        </p:nvSpPr>
        <p:spPr/>
        <p:txBody>
          <a:bodyPr/>
          <a:lstStyle/>
          <a:p>
            <a:fld id="{D8A3C68C-65C8-4074-A84A-7EBEB31CD4C5}" type="slidenum">
              <a:rPr lang="en-US" smtClean="0"/>
              <a:pPr/>
              <a:t>27</a:t>
            </a:fld>
            <a:endParaRPr lang="en-US"/>
          </a:p>
        </p:txBody>
      </p:sp>
    </p:spTree>
    <p:extLst>
      <p:ext uri="{BB962C8B-B14F-4D97-AF65-F5344CB8AC3E}">
        <p14:creationId xmlns:p14="http://schemas.microsoft.com/office/powerpoint/2010/main" val="413900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9CF43B9-9A78-42E3-AA24-A26156562739}" type="slidenum">
              <a:rPr lang="en-US" smtClean="0">
                <a:latin typeface="Calibri" pitchFamily="34" charset="0"/>
              </a:rPr>
              <a:pPr eaLnBrk="1" fontAlgn="base" hangingPunct="1">
                <a:spcBef>
                  <a:spcPct val="0"/>
                </a:spcBef>
                <a:spcAft>
                  <a:spcPct val="0"/>
                </a:spcAft>
              </a:pPr>
              <a:t>28</a:t>
            </a:fld>
            <a:endParaRPr lang="en-US" dirty="0">
              <a:latin typeface="Calibri" pitchFamily="34" charset="0"/>
            </a:endParaRPr>
          </a:p>
        </p:txBody>
      </p:sp>
      <p:sp>
        <p:nvSpPr>
          <p:cNvPr id="6451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t>As an alarm user, it is your responsibility to prevent false alarms.  This is an easy task that can be facilitated by understanding how the system works.  This course is a good start on that knowledge.  However, this knowledge needs to be passed along to all who have access to the system.  Many businesses will train their employees but forget to provide training to cleaning crews or suppliers.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Before arming the system, users should lock and secure all doors and windows. Make sure everyone is out of the building or residence before arming the system.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 sure to know the cancellation code and make sure all authorized users know the code as well.  If the code is changed, make sure everyone is notified.  </a:t>
            </a:r>
          </a:p>
          <a:p>
            <a:pPr algn="just" eaLnBrk="1" hangingPunct="1">
              <a:spcBef>
                <a:spcPct val="0"/>
              </a:spcBef>
              <a:defRPr/>
            </a:pPr>
            <a:endParaRPr lang="en-US" dirty="0"/>
          </a:p>
          <a:p>
            <a:pPr marL="171450" indent="-171450" eaLnBrk="1" hangingPunct="1">
              <a:spcBef>
                <a:spcPct val="0"/>
              </a:spcBef>
              <a:buFont typeface="Arial" pitchFamily="34" charset="0"/>
              <a:buChar char="•"/>
              <a:defRPr/>
            </a:pPr>
            <a:r>
              <a:rPr lang="en-US" dirty="0"/>
              <a:t>Perform the required maintenance and replace the battery no less than once every 5 years. In the event of an alarm, be available to respond to the site to meet officers.  If you are unable to respond, have another responsible person who is willing to go for you.  </a:t>
            </a:r>
          </a:p>
          <a:p>
            <a:pPr eaLnBrk="1" hangingPunct="1">
              <a:spcBef>
                <a:spcPct val="0"/>
              </a:spcBef>
              <a:buFont typeface="Arial" pitchFamily="34" charset="0"/>
              <a:buNone/>
              <a:defRPr/>
            </a:pPr>
            <a:endParaRPr lang="en-US" dirty="0"/>
          </a:p>
          <a:p>
            <a:pPr eaLnBrk="1" hangingPunct="1">
              <a:spcBef>
                <a:spcPct val="0"/>
              </a:spcBef>
              <a:defRPr/>
            </a:pPr>
            <a:r>
              <a:rPr lang="en-US" dirty="0"/>
              <a:t>These are the basics, but the following section will discuss in more detail what alarm users can do to prevent false alarms.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E51C85E-A7BF-4947-B6DB-1431C475CB8A}" type="slidenum">
              <a:rPr lang="en-US" smtClean="0">
                <a:latin typeface="Calibri" pitchFamily="34" charset="0"/>
              </a:rPr>
              <a:pPr eaLnBrk="1" fontAlgn="base" hangingPunct="1">
                <a:spcBef>
                  <a:spcPct val="0"/>
                </a:spcBef>
                <a:spcAft>
                  <a:spcPct val="0"/>
                </a:spcAft>
              </a:pPr>
              <a:t>29</a:t>
            </a:fld>
            <a:endParaRPr lang="en-US" dirty="0">
              <a:latin typeface="Calibri" pitchFamily="34" charset="0"/>
            </a:endParaRPr>
          </a:p>
        </p:txBody>
      </p:sp>
      <p:sp>
        <p:nvSpPr>
          <p:cNvPr id="6553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a:t>Alarm users should keep the responsible party or key holder list up to date.</a:t>
            </a:r>
          </a:p>
          <a:p>
            <a:pPr algn="just" eaLnBrk="1" hangingPunct="1">
              <a:spcBef>
                <a:spcPct val="0"/>
              </a:spcBef>
            </a:pPr>
            <a:endParaRPr lang="en-US" dirty="0"/>
          </a:p>
          <a:p>
            <a:pPr algn="just" eaLnBrk="1" hangingPunct="1">
              <a:spcBef>
                <a:spcPct val="0"/>
              </a:spcBef>
            </a:pPr>
            <a:r>
              <a:rPr lang="en-US" dirty="0"/>
              <a:t>Call the central station and inform them of any remodeling, repair, electrical, or telephone line work that is going to be done at the premises.</a:t>
            </a:r>
          </a:p>
          <a:p>
            <a:pPr algn="just" eaLnBrk="1" hangingPunct="1">
              <a:spcBef>
                <a:spcPct val="0"/>
              </a:spcBef>
            </a:pPr>
            <a:endParaRPr lang="en-US" dirty="0"/>
          </a:p>
          <a:p>
            <a:pPr algn="just" eaLnBrk="1" hangingPunct="1">
              <a:spcBef>
                <a:spcPct val="0"/>
              </a:spcBef>
            </a:pPr>
            <a:r>
              <a:rPr lang="en-US" dirty="0"/>
              <a:t>If you change anything at the premises, please call your alarm company to see if sensors need to be moved or adjusted.</a:t>
            </a:r>
          </a:p>
          <a:p>
            <a:pPr algn="just" eaLnBrk="1" hangingPunct="1">
              <a:spcBef>
                <a:spcPct val="0"/>
              </a:spcBef>
            </a:pPr>
            <a:endParaRPr lang="en-US" dirty="0"/>
          </a:p>
          <a:p>
            <a:pPr algn="just"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B304F02-D230-49C3-92D1-80B346D07F7C}" type="slidenum">
              <a:rPr lang="en-US" smtClean="0">
                <a:latin typeface="Calibri" pitchFamily="34" charset="0"/>
              </a:rPr>
              <a:pPr eaLnBrk="1" fontAlgn="base" hangingPunct="1">
                <a:spcBef>
                  <a:spcPct val="0"/>
                </a:spcBef>
                <a:spcAft>
                  <a:spcPct val="0"/>
                </a:spcAft>
              </a:pPr>
              <a:t>30</a:t>
            </a:fld>
            <a:endParaRPr lang="en-US" dirty="0">
              <a:latin typeface="Calibri" pitchFamily="34" charset="0"/>
            </a:endParaRPr>
          </a:p>
        </p:txBody>
      </p:sp>
      <p:sp>
        <p:nvSpPr>
          <p:cNvPr id="6656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gn="just" eaLnBrk="1" hangingPunct="1">
              <a:spcBef>
                <a:spcPct val="0"/>
              </a:spcBef>
              <a:defRPr/>
            </a:pPr>
            <a:r>
              <a:rPr lang="en-US" dirty="0"/>
              <a:t>Make sure everyone who has authorized access to the premises knows how to arm and disarm the alarm system and knows how to clear a false alarm with the monitoring company.  This includes baby-sitters, maids, realtors, relatives, teachers, janitors, cleaning crews, contractors, and employees.  Be sure that telephone repairmen, electricians, carpenters and other repairmen or servicemen are aware and careful of the alarm system.  Every person who uses the system should know their password or identification code for verification with the central station.</a:t>
            </a:r>
          </a:p>
          <a:p>
            <a:pPr eaLnBrk="1" hangingPunct="1">
              <a:spcBef>
                <a:spcPct val="0"/>
              </a:spcBef>
              <a:defRPr/>
            </a:pPr>
            <a:endParaRPr lang="en-US" dirty="0"/>
          </a:p>
          <a:p>
            <a:pPr eaLnBrk="1" hangingPunct="1">
              <a:spcBef>
                <a:spcPct val="0"/>
              </a:spcBef>
              <a:defRPr/>
            </a:pPr>
            <a:r>
              <a:rPr lang="en-US" dirty="0"/>
              <a:t>Entry/exit errors are the leading cause of false alarms:</a:t>
            </a:r>
          </a:p>
          <a:p>
            <a:pPr eaLnBrk="1" hangingPunct="1">
              <a:spcBef>
                <a:spcPct val="0"/>
              </a:spcBef>
              <a:defRPr/>
            </a:pPr>
            <a:endParaRPr lang="en-US" dirty="0"/>
          </a:p>
          <a:p>
            <a:pPr eaLnBrk="1" hangingPunct="1">
              <a:spcBef>
                <a:spcPct val="0"/>
              </a:spcBef>
              <a:defRPr/>
            </a:pPr>
            <a:r>
              <a:rPr lang="en-US" dirty="0"/>
              <a:t>•How much time users have to set the alarm and exit.</a:t>
            </a:r>
          </a:p>
          <a:p>
            <a:pPr eaLnBrk="1" hangingPunct="1">
              <a:spcBef>
                <a:spcPct val="0"/>
              </a:spcBef>
              <a:defRPr/>
            </a:pPr>
            <a:endParaRPr lang="en-US" dirty="0"/>
          </a:p>
          <a:p>
            <a:pPr eaLnBrk="1" hangingPunct="1">
              <a:spcBef>
                <a:spcPct val="0"/>
              </a:spcBef>
              <a:defRPr/>
            </a:pPr>
            <a:r>
              <a:rPr lang="en-US" dirty="0"/>
              <a:t>•Ensure users know how much time they have to enter a location and disarm</a:t>
            </a:r>
          </a:p>
          <a:p>
            <a:pPr eaLnBrk="1" hangingPunct="1">
              <a:spcBef>
                <a:spcPct val="0"/>
              </a:spcBef>
              <a:defRPr/>
            </a:pPr>
            <a:r>
              <a:rPr lang="en-US" dirty="0"/>
              <a:t>the alarm system.</a:t>
            </a:r>
          </a:p>
          <a:p>
            <a:pPr eaLnBrk="1" hangingPunct="1">
              <a:spcBef>
                <a:spcPct val="0"/>
              </a:spcBef>
              <a:defRPr/>
            </a:pPr>
            <a:endParaRPr lang="en-US" dirty="0"/>
          </a:p>
          <a:p>
            <a:pPr eaLnBrk="1" hangingPunct="1">
              <a:spcBef>
                <a:spcPct val="0"/>
              </a:spcBef>
              <a:defRPr/>
            </a:pPr>
            <a:r>
              <a:rPr lang="en-US" dirty="0"/>
              <a:t>•Identify special entry/exit delay time requirements.</a:t>
            </a:r>
          </a:p>
          <a:p>
            <a:pPr eaLnBrk="1" hangingPunct="1">
              <a:spcBef>
                <a:spcPct val="0"/>
              </a:spcBef>
              <a:defRPr/>
            </a:pPr>
            <a:endParaRPr lang="en-US" dirty="0"/>
          </a:p>
          <a:p>
            <a:pPr eaLnBrk="1" hangingPunct="1">
              <a:spcBef>
                <a:spcPct val="0"/>
              </a:spcBef>
              <a:defRPr/>
            </a:pPr>
            <a:r>
              <a:rPr lang="en-US" dirty="0"/>
              <a:t>•Ensure that they know what door(s) is to be used for exit and entry as well as</a:t>
            </a:r>
          </a:p>
          <a:p>
            <a:pPr eaLnBrk="1" hangingPunct="1">
              <a:spcBef>
                <a:spcPct val="0"/>
              </a:spcBef>
              <a:defRPr/>
            </a:pPr>
            <a:r>
              <a:rPr lang="en-US" dirty="0"/>
              <a:t>where all the other system components are installed (cleaning crews are especially important—they often will exit the building to take out the trash which may not be the entry or exit door).</a:t>
            </a:r>
          </a:p>
          <a:p>
            <a:pPr eaLnBrk="1" hangingPunct="1">
              <a:spcBef>
                <a:spcPct val="0"/>
              </a:spcBef>
              <a:defRPr/>
            </a:pPr>
            <a:endParaRPr lang="en-US" dirty="0"/>
          </a:p>
          <a:p>
            <a:pPr eaLnBrk="1" hangingPunct="1">
              <a:spcBef>
                <a:spcPct val="0"/>
              </a:spcBef>
              <a:defRPr/>
            </a:pPr>
            <a:r>
              <a:rPr lang="en-US" dirty="0"/>
              <a:t>•Adjust the system during training to eliminate customer errors.</a:t>
            </a:r>
          </a:p>
          <a:p>
            <a:pPr eaLnBrk="1" hangingPunct="1">
              <a:spcBef>
                <a:spcPct val="0"/>
              </a:spcBef>
              <a:defRPr/>
            </a:pPr>
            <a:endParaRPr lang="en-US" dirty="0"/>
          </a:p>
          <a:p>
            <a:pPr eaLnBrk="1" hangingPunct="1">
              <a:spcBef>
                <a:spcPct val="0"/>
              </a:spcBef>
              <a:defRPr/>
            </a:pPr>
            <a:r>
              <a:rPr lang="en-US" dirty="0"/>
              <a:t>•Ensure that users understand the difference between knowing their</a:t>
            </a:r>
          </a:p>
          <a:p>
            <a:pPr eaLnBrk="1" hangingPunct="1">
              <a:spcBef>
                <a:spcPct val="0"/>
              </a:spcBef>
              <a:defRPr/>
            </a:pPr>
            <a:r>
              <a:rPr lang="en-US" dirty="0"/>
              <a:t>numeric entry/exit code (a sequence of numbers used to arm or disarm the alarm)</a:t>
            </a:r>
          </a:p>
          <a:p>
            <a:pPr eaLnBrk="1" hangingPunct="1">
              <a:spcBef>
                <a:spcPct val="0"/>
              </a:spcBef>
              <a:defRPr/>
            </a:pPr>
            <a:r>
              <a:rPr lang="en-US" dirty="0"/>
              <a:t>and having a password (a code word used to identify the customer as an authorized</a:t>
            </a:r>
          </a:p>
          <a:p>
            <a:pPr eaLnBrk="1" hangingPunct="1">
              <a:spcBef>
                <a:spcPct val="0"/>
              </a:spcBef>
              <a:defRPr/>
            </a:pPr>
            <a:r>
              <a:rPr lang="en-US" dirty="0"/>
              <a:t>user).</a:t>
            </a:r>
          </a:p>
          <a:p>
            <a:pPr eaLnBrk="1" hangingPunct="1">
              <a:spcBef>
                <a:spcPct val="0"/>
              </a:spcBef>
              <a:defRPr/>
            </a:pPr>
            <a:endParaRPr lang="en-US" dirty="0"/>
          </a:p>
          <a:p>
            <a:pPr eaLnBrk="1" hangingPunct="1">
              <a:spcBef>
                <a:spcPct val="0"/>
              </a:spcBef>
              <a:defRPr/>
            </a:pPr>
            <a:r>
              <a:rPr lang="en-US" dirty="0"/>
              <a:t>•Spend the extra time going over how to cancel a false alarm response.</a:t>
            </a:r>
          </a:p>
          <a:p>
            <a:pPr eaLnBrk="1" hangingPunct="1">
              <a:spcBef>
                <a:spcPct val="0"/>
              </a:spcBef>
              <a:defRPr/>
            </a:pPr>
            <a:endParaRPr lang="en-US" dirty="0"/>
          </a:p>
          <a:p>
            <a:pPr eaLnBrk="1" hangingPunct="1">
              <a:spcBef>
                <a:spcPct val="0"/>
              </a:spcBef>
              <a:defRPr/>
            </a:pPr>
            <a:r>
              <a:rPr lang="en-US" dirty="0"/>
              <a:t>•Explain how answering machines or call waiting will affect a cancellation</a:t>
            </a:r>
          </a:p>
          <a:p>
            <a:pPr eaLnBrk="1" hangingPunct="1">
              <a:spcBef>
                <a:spcPct val="0"/>
              </a:spcBef>
              <a:defRPr/>
            </a:pPr>
            <a:r>
              <a:rPr lang="en-US" dirty="0"/>
              <a:t>verification.</a:t>
            </a:r>
          </a:p>
          <a:p>
            <a:pPr eaLnBrk="1" hangingPunct="1">
              <a:spcBef>
                <a:spcPct val="0"/>
              </a:spcBef>
              <a:defRPr/>
            </a:pPr>
            <a:endParaRPr lang="en-US" dirty="0"/>
          </a:p>
          <a:p>
            <a:pPr eaLnBrk="1" hangingPunct="1">
              <a:spcBef>
                <a:spcPct val="0"/>
              </a:spcBef>
              <a:defRPr/>
            </a:pPr>
            <a:r>
              <a:rPr lang="en-US" dirty="0"/>
              <a:t>•Always show the alarm user how to cancel an accidental alarm activation. Let</a:t>
            </a:r>
          </a:p>
          <a:p>
            <a:pPr eaLnBrk="1" hangingPunct="1">
              <a:spcBef>
                <a:spcPct val="0"/>
              </a:spcBef>
              <a:defRPr/>
            </a:pPr>
            <a:r>
              <a:rPr lang="en-US" dirty="0"/>
              <a:t>them know whether you expect them to call the central station or whether they</a:t>
            </a:r>
          </a:p>
          <a:p>
            <a:pPr eaLnBrk="1" hangingPunct="1">
              <a:spcBef>
                <a:spcPct val="0"/>
              </a:spcBef>
              <a:defRPr/>
            </a:pPr>
            <a:r>
              <a:rPr lang="en-US" dirty="0"/>
              <a:t>should stay at the premises until the central station calls them. Different alarm</a:t>
            </a:r>
          </a:p>
          <a:p>
            <a:pPr eaLnBrk="1" hangingPunct="1">
              <a:spcBef>
                <a:spcPct val="0"/>
              </a:spcBef>
              <a:defRPr/>
            </a:pPr>
            <a:r>
              <a:rPr lang="en-US" dirty="0"/>
              <a:t>companies have varying procedures.</a:t>
            </a:r>
          </a:p>
          <a:p>
            <a:pPr eaLnBrk="1" hangingPunct="1">
              <a:spcBef>
                <a:spcPct val="0"/>
              </a:spcBef>
              <a:defRPr/>
            </a:pPr>
            <a:endParaRPr lang="en-US" dirty="0"/>
          </a:p>
          <a:p>
            <a:pPr eaLnBrk="1" hangingPunct="1">
              <a:spcBef>
                <a:spcPct val="0"/>
              </a:spcBef>
              <a:defRPr/>
            </a:pPr>
            <a:r>
              <a:rPr lang="en-US" dirty="0"/>
              <a:t>•Make sure user is aware of jurisdictional requirements (permits/fines).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4</a:t>
            </a:fld>
            <a:endParaRPr lang="en-US"/>
          </a:p>
        </p:txBody>
      </p:sp>
    </p:spTree>
    <p:extLst>
      <p:ext uri="{BB962C8B-B14F-4D97-AF65-F5344CB8AC3E}">
        <p14:creationId xmlns:p14="http://schemas.microsoft.com/office/powerpoint/2010/main" val="240536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111455B-61BB-40A4-AF82-449F40CF5F7C}" type="slidenum">
              <a:rPr lang="en-US" smtClean="0">
                <a:latin typeface="Calibri" pitchFamily="34" charset="0"/>
              </a:rPr>
              <a:pPr eaLnBrk="1" fontAlgn="base" hangingPunct="1">
                <a:spcBef>
                  <a:spcPct val="0"/>
                </a:spcBef>
                <a:spcAft>
                  <a:spcPct val="0"/>
                </a:spcAft>
              </a:pPr>
              <a:t>31</a:t>
            </a:fld>
            <a:endParaRPr lang="en-US" dirty="0">
              <a:latin typeface="Calibri" pitchFamily="34" charset="0"/>
            </a:endParaRPr>
          </a:p>
        </p:txBody>
      </p:sp>
      <p:sp>
        <p:nvSpPr>
          <p:cNvPr id="6758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you re-enter the premises because you've forgotten something, turn off the alarm &amp; re-set it when you leave again.  Do this even if you think it will only be a few seconds!</a:t>
            </a:r>
          </a:p>
          <a:p>
            <a:pPr eaLnBrk="1" hangingPunct="1">
              <a:spcBef>
                <a:spcPct val="0"/>
              </a:spcBef>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2501BC1-4EC7-404B-8CC5-86090E8F750D}" type="slidenum">
              <a:rPr lang="en-US" smtClean="0">
                <a:latin typeface="Calibri" pitchFamily="34" charset="0"/>
              </a:rPr>
              <a:pPr eaLnBrk="1" fontAlgn="base" hangingPunct="1">
                <a:spcBef>
                  <a:spcPct val="0"/>
                </a:spcBef>
                <a:spcAft>
                  <a:spcPct val="0"/>
                </a:spcAft>
              </a:pPr>
              <a:t>32</a:t>
            </a:fld>
            <a:endParaRPr lang="en-US" dirty="0">
              <a:latin typeface="Calibri" pitchFamily="34" charset="0"/>
            </a:endParaRPr>
          </a:p>
        </p:txBody>
      </p:sp>
      <p:sp>
        <p:nvSpPr>
          <p:cNvPr id="6861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dirty="0"/>
              <a:t>When an alarm is activated, most systems will send a signal to a monitoring station. If the alarm is a mistake, it is important for the user to communicate with the monitoring station to make sure that no police dispatch request is made. Keep the monitoring company phone number in a convenient, easily visible place near the phone, enter it as a contact in your cell phone, and put the phone number on a label at the keypad.  </a:t>
            </a:r>
          </a:p>
          <a:p>
            <a:pPr eaLnBrk="1" hangingPunct="1">
              <a:spcBef>
                <a:spcPct val="0"/>
              </a:spcBef>
            </a:pPr>
            <a:endParaRPr lang="en-US" dirty="0"/>
          </a:p>
          <a:p>
            <a:pPr eaLnBrk="1" hangingPunct="1">
              <a:spcBef>
                <a:spcPct val="0"/>
              </a:spcBef>
            </a:pPr>
            <a:r>
              <a:rPr lang="en-US" dirty="0"/>
              <a:t>Many alarm companies instruct their customers to wait for a phone call. Unfortunately, the alarm system often uses the same phone line to send in the alarm signal that the user would use to call the monitoring station. This is why many alarm companies will instruct users to wait for them to call after the alarm. Some companies want users to call them as soon as the line clears. It is a common complaint that the alarm company never called.  What people don’t realize is that the operator may have tried to call while the phone line was still tied up with the alarm.  The operator has satisfied their requirement and they have moved on to the next alarm.  Users are the ones who will pay the bill for a false alarm, if you don’t hear from the monitoring center in a reasonable time, contact them.</a:t>
            </a:r>
          </a:p>
          <a:p>
            <a:pPr eaLnBrk="1" hangingPunct="1">
              <a:spcBef>
                <a:spcPct val="0"/>
              </a:spcBef>
            </a:pPr>
            <a:endParaRPr lang="en-US" dirty="0"/>
          </a:p>
          <a:p>
            <a:pPr eaLnBrk="1" hangingPunct="1">
              <a:spcBef>
                <a:spcPct val="0"/>
              </a:spcBef>
            </a:pPr>
            <a:r>
              <a:rPr lang="en-US" dirty="0"/>
              <a:t>The second thing that users should do when they have an alarm is to stay put!  Do not leave the alarm site until you have spoken with the monitoring station and assured them there is no emergency.  If law enforcement response was requested, users need to wait until they have confirmation that the response was cancelled.</a:t>
            </a:r>
          </a:p>
          <a:p>
            <a:pPr eaLnBrk="1" hangingPunct="1">
              <a:spcBef>
                <a:spcPct val="0"/>
              </a:spcBef>
            </a:pPr>
            <a:endParaRPr lang="en-US" dirty="0"/>
          </a:p>
          <a:p>
            <a:pPr eaLnBrk="1" hangingPunct="1">
              <a:spcBef>
                <a:spcPct val="0"/>
              </a:spcBef>
            </a:pPr>
            <a:r>
              <a:rPr lang="en-US" dirty="0"/>
              <a:t>When the user makes contact with the monitoring station, they will need to verify that they are an authorized user. All alarm users should be prepared for this and know how to identify themselves to the alarm company.</a:t>
            </a:r>
          </a:p>
          <a:p>
            <a:pPr eaLnBrk="1" hangingPunct="1">
              <a:spcBef>
                <a:spcPct val="0"/>
              </a:spcBef>
            </a:pPr>
            <a:endParaRPr lang="en-US" dirty="0"/>
          </a:p>
          <a:p>
            <a:pPr eaLnBrk="1" hangingPunct="1">
              <a:spcBef>
                <a:spcPct val="0"/>
              </a:spcBef>
            </a:pPr>
            <a:r>
              <a:rPr lang="en-US" dirty="0"/>
              <a:t>And remember, it May Not Be Too Late When The Alarm Sounds. If the disarm code is entered fast enough, some systems will stop the alarm signal before it is sent to the monitoring station. Other systems may change the type of signal that is sent, so that the monitoring station knows there is no emergency. In any case, turning off the system as fast as possible after a mistake is a good idea.</a:t>
            </a:r>
          </a:p>
          <a:p>
            <a:pPr eaLnBrk="1" hangingPunct="1">
              <a:spcBef>
                <a:spcPct val="0"/>
              </a:spcBef>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9CAA3F3-E7C0-450D-9ED6-EA8C16D7B3C3}" type="slidenum">
              <a:rPr lang="en-US" smtClean="0">
                <a:latin typeface="Calibri" pitchFamily="34" charset="0"/>
              </a:rPr>
              <a:pPr eaLnBrk="1" fontAlgn="base" hangingPunct="1">
                <a:spcBef>
                  <a:spcPct val="0"/>
                </a:spcBef>
                <a:spcAft>
                  <a:spcPct val="0"/>
                </a:spcAft>
              </a:pPr>
              <a:t>34</a:t>
            </a:fld>
            <a:endParaRPr lang="en-US" dirty="0">
              <a:latin typeface="Calibri" pitchFamily="34" charset="0"/>
            </a:endParaRPr>
          </a:p>
        </p:txBody>
      </p:sp>
      <p:sp>
        <p:nvSpPr>
          <p:cNvPr id="6963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Alarm users should know what activity is permitted if the system is going to be armed and someone will be moving around inside.</a:t>
            </a:r>
          </a:p>
          <a:p>
            <a:pPr eaLnBrk="1" hangingPunct="1">
              <a:spcBef>
                <a:spcPct val="0"/>
              </a:spcBef>
            </a:pPr>
            <a:endParaRPr lang="en-US" dirty="0"/>
          </a:p>
          <a:p>
            <a:pPr eaLnBrk="1" hangingPunct="1">
              <a:spcBef>
                <a:spcPct val="0"/>
              </a:spcBef>
            </a:pPr>
            <a:r>
              <a:rPr lang="en-US" dirty="0"/>
              <a:t>Many alarm systems will allow interior motion and/or glass break sensors to be bypassed or “ignored” by the system when the alarm is turned on. The idea behind this is to allow the rest of the system to be active while the user occupies the site. Sometimes, the way that the user tells the system to turn on all or just part of the system is very similar. If the interior sensors are activated by mistake while the user is on site, this will lead to an alarm.</a:t>
            </a:r>
          </a:p>
          <a:p>
            <a:pPr eaLnBrk="1" hangingPunct="1">
              <a:spcBef>
                <a:spcPct val="0"/>
              </a:spcBef>
            </a:pPr>
            <a:endParaRPr lang="en-US" dirty="0"/>
          </a:p>
          <a:p>
            <a:pPr eaLnBrk="1" hangingPunct="1">
              <a:spcBef>
                <a:spcPct val="0"/>
              </a:spcBef>
            </a:pPr>
            <a:r>
              <a:rPr lang="en-US" dirty="0"/>
              <a:t>Some systems are designed to rely on doors to be closed to keep pets or people from entering certain rooms. If one of these doors is left unlocked or a person goes through the door by mistake, it will lead to an alarm.  This happens frequently at local stores with cash rooms.</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0E36534-3B53-48C1-AFE5-2137E99AF81A}" type="slidenum">
              <a:rPr lang="en-US" smtClean="0">
                <a:latin typeface="Calibri" pitchFamily="34" charset="0"/>
              </a:rPr>
              <a:pPr eaLnBrk="1" fontAlgn="base" hangingPunct="1">
                <a:spcBef>
                  <a:spcPct val="0"/>
                </a:spcBef>
                <a:spcAft>
                  <a:spcPct val="0"/>
                </a:spcAft>
              </a:pPr>
              <a:t>35</a:t>
            </a:fld>
            <a:endParaRPr lang="en-US" dirty="0">
              <a:latin typeface="Calibri" pitchFamily="34" charset="0"/>
            </a:endParaRPr>
          </a:p>
        </p:txBody>
      </p:sp>
      <p:sp>
        <p:nvSpPr>
          <p:cNvPr id="70659" name="Rectangle 2"/>
          <p:cNvSpPr>
            <a:spLocks noGrp="1" noRot="1" noChangeAspect="1" noChangeArrowheads="1" noTextEdit="1"/>
          </p:cNvSpPr>
          <p:nvPr>
            <p:ph type="sldImg"/>
          </p:nvPr>
        </p:nvSpPr>
        <p:spPr bwMode="auto">
          <a:xfrm>
            <a:off x="449263" y="69056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a:xfrm>
            <a:off x="466725" y="4421188"/>
            <a:ext cx="6164263" cy="4187825"/>
          </a:xfrm>
          <a:ln/>
        </p:spPr>
        <p:txBody>
          <a:bodyPr>
            <a:normAutofit fontScale="92500" lnSpcReduction="10000"/>
          </a:bodyPr>
          <a:lstStyle/>
          <a:p>
            <a:pPr eaLnBrk="1" fontAlgn="auto" hangingPunct="1">
              <a:spcBef>
                <a:spcPts val="0"/>
              </a:spcBef>
              <a:spcAft>
                <a:spcPts val="0"/>
              </a:spcAft>
              <a:defRPr/>
            </a:pPr>
            <a:r>
              <a:rPr lang="en-US" dirty="0"/>
              <a:t>A good way to prevent false alarms is to make frequent inspections of the system.</a:t>
            </a:r>
          </a:p>
          <a:p>
            <a:pPr eaLnBrk="1" fontAlgn="auto" hangingPunct="1">
              <a:spcBef>
                <a:spcPts val="0"/>
              </a:spcBef>
              <a:spcAft>
                <a:spcPts val="0"/>
              </a:spcAft>
              <a:defRPr/>
            </a:pPr>
            <a:r>
              <a:rPr lang="en-US" dirty="0"/>
              <a:t>Almost all security systems have a rechargeable battery that powers the system in the event of a power outage. Low batteries are the most common equipment</a:t>
            </a:r>
            <a:r>
              <a:rPr lang="en-US" b="1" dirty="0"/>
              <a:t> </a:t>
            </a:r>
            <a:r>
              <a:rPr lang="en-US" dirty="0"/>
              <a:t>reason for false alarm activations. Even a short power failure of a second or less may be long enough to cause a false alarm if the battery is not charged. </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The battery’s life depends on how often power outages occur and how many accessories the system is driving (i.e., keypads, motion detectors, smoke detectors, etc.)  Most panels will send a low battery signal to the monitoring station when the battery’s voltage lowers to a certain level. </a:t>
            </a:r>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For battery backup to be successful, the alarm panel transformer must be plugged into a 24-hour outlet.  The alarm system must have AC power.  NEVER unplug the transformer,  because you may forget to plug it back in.  If you know your power must be off for more than 10 hours, please call your alarm company.  They can give instructions on how to preserve the battery life.  If you have a wireless system, you may have batteries in the sensors as well that will require maintenance.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Alarm users should test the system monthly &amp; have annual inspections by the alarm company.</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Always contact your alarm company before you test the system so that they won’t call the police.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At a minimum, have your system tested by a technician annually and any time you have an unexplained false activation.</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Your system battery should be checked during the annual inspection and after any storm-related false alarm.  It should be replaced when needed.</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E418E9C-A667-468C-87A0-812CB3D98242}" type="slidenum">
              <a:rPr lang="en-US" smtClean="0">
                <a:latin typeface="Calibri" pitchFamily="34" charset="0"/>
              </a:rPr>
              <a:pPr eaLnBrk="1" fontAlgn="base" hangingPunct="1">
                <a:spcBef>
                  <a:spcPct val="0"/>
                </a:spcBef>
                <a:spcAft>
                  <a:spcPct val="0"/>
                </a:spcAft>
              </a:pPr>
              <a:t>36</a:t>
            </a:fld>
            <a:endParaRPr lang="en-US" dirty="0">
              <a:latin typeface="Calibri" pitchFamily="34" charset="0"/>
            </a:endParaRPr>
          </a:p>
        </p:txBody>
      </p:sp>
      <p:sp>
        <p:nvSpPr>
          <p:cNvPr id="7168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a:xfrm>
            <a:off x="233363" y="4421188"/>
            <a:ext cx="6553200" cy="4187825"/>
          </a:xfrm>
          <a:ln/>
        </p:spPr>
        <p:txBody>
          <a:bodyPr>
            <a:noAutofit/>
          </a:bodyPr>
          <a:lstStyle/>
          <a:p>
            <a:pPr eaLnBrk="1" fontAlgn="auto" hangingPunct="1">
              <a:spcBef>
                <a:spcPts val="0"/>
              </a:spcBef>
              <a:spcAft>
                <a:spcPts val="0"/>
              </a:spcAft>
              <a:defRPr/>
            </a:pPr>
            <a:r>
              <a:rPr lang="en-US" dirty="0"/>
              <a:t>The features that we will be discussing next are particularly prone to false alarms if users are not adequately trained.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Duress, hold-up and panic alarms are designed to allow alarm users to activate the system under specific emergency situations. They generally result in a heightened response, sometimes with lights and sirens, due to a raised likelihood of a criminal event in progress. </a:t>
            </a:r>
            <a:br>
              <a:rPr lang="en-US" dirty="0"/>
            </a:br>
            <a:br>
              <a:rPr lang="en-US" dirty="0"/>
            </a:br>
            <a:r>
              <a:rPr lang="en-US" dirty="0"/>
              <a:t>It is very important that you understand that activation of these types of alarms in non-emergency or improper situations may place law enforcement officers, alarm users and the general public at increased risk.</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use of hold-up alarms is not recommended for the general public, and businesses should consider carefully if this option is needed. Hold-up alarms should be reserved for those alarm users who are at greater risk because they have custody of large amounts of money or highly valuable goods, or for those who can otherwise demonstrate an extreme need for a hold-up alarm. </a:t>
            </a:r>
            <a:br>
              <a:rPr lang="en-US" dirty="0"/>
            </a:br>
            <a:br>
              <a:rPr lang="en-US" dirty="0"/>
            </a:br>
            <a:r>
              <a:rPr lang="en-US" dirty="0"/>
              <a:t>If a hold-up or panic option is available with your alarm system, training is a must.</a:t>
            </a:r>
          </a:p>
          <a:p>
            <a:pPr eaLnBrk="1" fontAlgn="auto" hangingPunct="1">
              <a:spcBef>
                <a:spcPts val="0"/>
              </a:spcBef>
              <a:spcAft>
                <a:spcPts val="0"/>
              </a:spcAft>
              <a:buFont typeface="Arial" pitchFamily="34" charset="0"/>
              <a:buNone/>
              <a:defRPr/>
            </a:pPr>
            <a:r>
              <a:rPr lang="en-US" dirty="0"/>
              <a:t>These systems are usually activated by inconspicuous devices, such as a foot rail, money clip, or hidden button. Effective use of hold-up alarms requires special training and frequent drills to prevent false activations. Remember, nothing gets law enforcement response faster than placing a call to 9-1-1 --so do not use these except for what they are designed—to summon help without alerting the criminal.</a:t>
            </a:r>
            <a:br>
              <a:rPr lang="en-US" dirty="0"/>
            </a:br>
            <a:br>
              <a:rPr lang="en-US" dirty="0"/>
            </a:br>
            <a:r>
              <a:rPr lang="en-US" dirty="0"/>
              <a:t>The problem with hold-up devices is that they are used improperly which causes increased risk to law enforcement and the general public. The following instances are examples of when NOT to use the hold-up:</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 When you need fire or medical assistance.</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To check to see how long it takes law enforcement officers to respond.</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When someone has shoplifted merchandise.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To report a fight in a parking lot.</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Any other circumstances in which you are not in a life-threatening or emergency situation.</a:t>
            </a:r>
          </a:p>
          <a:p>
            <a:pPr eaLnBrk="1" fontAlgn="auto" hangingPunct="1">
              <a:spcBef>
                <a:spcPts val="0"/>
              </a:spcBef>
              <a:spcAft>
                <a:spcPts val="0"/>
              </a:spcAft>
              <a:buFontTx/>
              <a:buChar cha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077641-846D-F452-DBE7-BF9C7ED3E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434C57-4182-4A06-907C-62A25E9EA676}" type="slidenum">
              <a:rPr lang="en-US" altLang="en-US" sz="1200"/>
              <a:pPr/>
              <a:t>37</a:t>
            </a:fld>
            <a:endParaRPr lang="en-US" altLang="en-US" sz="1200"/>
          </a:p>
        </p:txBody>
      </p:sp>
      <p:sp>
        <p:nvSpPr>
          <p:cNvPr id="86019" name="Rectangle 2">
            <a:extLst>
              <a:ext uri="{FF2B5EF4-FFF2-40B4-BE49-F238E27FC236}">
                <a16:creationId xmlns:a16="http://schemas.microsoft.com/office/drawing/2014/main" id="{58C72BF7-A8C7-EEBF-C20D-DD9A4DBF7FB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4099A30-5F5B-9F8F-62C7-5CFA953D66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Fill in the blanks to explain your requirements</a:t>
            </a:r>
          </a:p>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C177250-BFAB-C40A-D0C0-5CDB3866D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E0D855-4CD2-49BC-B39B-2BE5015B3CA2}" type="slidenum">
              <a:rPr lang="en-US" altLang="en-US" sz="1200"/>
              <a:pPr/>
              <a:t>38</a:t>
            </a:fld>
            <a:endParaRPr lang="en-US" altLang="en-US" sz="1200"/>
          </a:p>
        </p:txBody>
      </p:sp>
      <p:sp>
        <p:nvSpPr>
          <p:cNvPr id="87043" name="Rectangle 2">
            <a:extLst>
              <a:ext uri="{FF2B5EF4-FFF2-40B4-BE49-F238E27FC236}">
                <a16:creationId xmlns:a16="http://schemas.microsoft.com/office/drawing/2014/main" id="{E4BF9877-79AF-DCBF-BB5B-E01918FAA73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CF0AE87-F7B5-37A0-0D82-401761339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Fill in the blanks to explain your requirements</a:t>
            </a:r>
          </a:p>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2D703D6-BB7A-11FA-06E1-08997214C6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5A09B7-228C-4127-91B2-E17E8EDC3EF4}" type="slidenum">
              <a:rPr lang="en-US" altLang="en-US" sz="1200"/>
              <a:pPr/>
              <a:t>39</a:t>
            </a:fld>
            <a:endParaRPr lang="en-US" altLang="en-US" sz="1200"/>
          </a:p>
        </p:txBody>
      </p:sp>
      <p:sp>
        <p:nvSpPr>
          <p:cNvPr id="88067" name="Rectangle 2">
            <a:extLst>
              <a:ext uri="{FF2B5EF4-FFF2-40B4-BE49-F238E27FC236}">
                <a16:creationId xmlns:a16="http://schemas.microsoft.com/office/drawing/2014/main" id="{7A2A977F-FC5F-19B0-2EA5-AE05A41F1D6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A1872EB0-8E00-8308-23B7-7414BED573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a:solidFill>
                  <a:srgbClr val="FF0000"/>
                </a:solidFill>
              </a:rPr>
              <a:t>Fill in the blanks to explain your requirements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F20E3FA-9FE5-34B7-2975-7AA396A6B7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B651A7-D9EE-4214-B418-FEBED2A1D7A7}" type="slidenum">
              <a:rPr lang="en-US" altLang="en-US" sz="1200"/>
              <a:pPr/>
              <a:t>40</a:t>
            </a:fld>
            <a:endParaRPr lang="en-US" altLang="en-US" sz="1200"/>
          </a:p>
        </p:txBody>
      </p:sp>
      <p:sp>
        <p:nvSpPr>
          <p:cNvPr id="89091" name="Rectangle 2">
            <a:extLst>
              <a:ext uri="{FF2B5EF4-FFF2-40B4-BE49-F238E27FC236}">
                <a16:creationId xmlns:a16="http://schemas.microsoft.com/office/drawing/2014/main" id="{545CA472-903C-7F5C-1E72-25CEF548EE4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FE77006-23AC-31F1-CC7B-72E1AF4FE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Fill in the blanks to explain your requirements</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5</a:t>
            </a:fld>
            <a:endParaRPr lang="en-US"/>
          </a:p>
        </p:txBody>
      </p:sp>
    </p:spTree>
    <p:extLst>
      <p:ext uri="{BB962C8B-B14F-4D97-AF65-F5344CB8AC3E}">
        <p14:creationId xmlns:p14="http://schemas.microsoft.com/office/powerpoint/2010/main" val="264580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6</a:t>
            </a:fld>
            <a:endParaRPr lang="en-US"/>
          </a:p>
        </p:txBody>
      </p:sp>
    </p:spTree>
    <p:extLst>
      <p:ext uri="{BB962C8B-B14F-4D97-AF65-F5344CB8AC3E}">
        <p14:creationId xmlns:p14="http://schemas.microsoft.com/office/powerpoint/2010/main" val="20046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https://youtu.be/sdOcyC1ueDg</a:t>
            </a:r>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7</a:t>
            </a:fld>
            <a:endParaRPr lang="en-US"/>
          </a:p>
        </p:txBody>
      </p:sp>
    </p:spTree>
    <p:extLst>
      <p:ext uri="{BB962C8B-B14F-4D97-AF65-F5344CB8AC3E}">
        <p14:creationId xmlns:p14="http://schemas.microsoft.com/office/powerpoint/2010/main" val="361651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p</a:t>
            </a:r>
            <a:r>
              <a:rPr lang="en-US" dirty="0"/>
              <a:t>ublic safety dispatch center may call the site before dispatching.</a:t>
            </a:r>
          </a:p>
          <a:p>
            <a:endParaRPr lang="en-US" dirty="0"/>
          </a:p>
          <a:p>
            <a:r>
              <a:rPr lang="en-US" dirty="0"/>
              <a:t>If the alarm is cancelled before the responder arrives, fines </a:t>
            </a:r>
            <a:r>
              <a:rPr lang="en-US" b="1" u="sng" dirty="0">
                <a:solidFill>
                  <a:schemeClr val="tx2"/>
                </a:solidFill>
              </a:rPr>
              <a:t>may not </a:t>
            </a:r>
            <a:r>
              <a:rPr lang="en-US" dirty="0"/>
              <a:t>apply depending on your local ordinance.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https://youtu.be/MgCpDy2bwqk</a:t>
            </a:r>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8</a:t>
            </a:fld>
            <a:endParaRPr lang="en-US"/>
          </a:p>
        </p:txBody>
      </p:sp>
    </p:spTree>
    <p:extLst>
      <p:ext uri="{BB962C8B-B14F-4D97-AF65-F5344CB8AC3E}">
        <p14:creationId xmlns:p14="http://schemas.microsoft.com/office/powerpoint/2010/main" val="326450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https://youtu.be/Fq7Hz5Q8P0g</a:t>
            </a:r>
          </a:p>
        </p:txBody>
      </p:sp>
      <p:sp>
        <p:nvSpPr>
          <p:cNvPr id="4" name="Slide Number Placeholder 3"/>
          <p:cNvSpPr>
            <a:spLocks noGrp="1"/>
          </p:cNvSpPr>
          <p:nvPr>
            <p:ph type="sldNum" sz="quarter" idx="5"/>
          </p:nvPr>
        </p:nvSpPr>
        <p:spPr/>
        <p:txBody>
          <a:bodyPr/>
          <a:lstStyle/>
          <a:p>
            <a:fld id="{D8A3C68C-65C8-4074-A84A-7EBEB31CD4C5}" type="slidenum">
              <a:rPr lang="en-US" smtClean="0"/>
              <a:pPr/>
              <a:t>9</a:t>
            </a:fld>
            <a:endParaRPr lang="en-US"/>
          </a:p>
        </p:txBody>
      </p:sp>
    </p:spTree>
    <p:extLst>
      <p:ext uri="{BB962C8B-B14F-4D97-AF65-F5344CB8AC3E}">
        <p14:creationId xmlns:p14="http://schemas.microsoft.com/office/powerpoint/2010/main" val="35880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 typeface="Arial" pitchFamily="34" charset="0"/>
              <a:buChar char="•"/>
            </a:pPr>
            <a:r>
              <a:rPr lang="en-US" dirty="0"/>
              <a:t>We have learned what a false alarm is and can now distinguish between an alarm dispatch request and a false alarm.  Now it is time to learn about various costs associated with false alarms.  </a:t>
            </a:r>
          </a:p>
          <a:p>
            <a:pPr marL="628650" lvl="1" indent="-171450">
              <a:buFont typeface="Arial" pitchFamily="34" charset="0"/>
              <a:buChar char="•"/>
            </a:pPr>
            <a:r>
              <a:rPr lang="en-US" dirty="0"/>
              <a:t>Every segment of our communities bear some cost for false alarms including the alarm industry, public safety, the alarm user and even the public at large who don’t even have an alarm system.  </a:t>
            </a:r>
          </a:p>
          <a:p>
            <a:pPr marL="628650" lvl="1" indent="-171450">
              <a:buFont typeface="Arial" pitchFamily="34" charset="0"/>
              <a:buChar char="•"/>
            </a:pPr>
            <a:r>
              <a:rPr lang="en-US" dirty="0"/>
              <a:t>We will now explore all of those costs.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8B6E-7D19-D5CB-B09D-4757167EA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B8333-0B50-E8F6-0864-EA44CB17B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CAAA9-F2E5-27EB-8F14-A663365A5564}"/>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D3A618AF-0599-CBAB-70B7-F479CEA7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0359C-9FA9-4E5E-6B82-AFF7AB39420D}"/>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86456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E849-4FAE-45C5-B242-1F106D7EF8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B3C6F-58A0-96BA-0C3D-C9DA9DB060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B2894-F30D-7101-9D5B-6C0A01462D97}"/>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A7B9C4E9-A10F-BD56-E688-22D8E1C83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60AF4-14C8-EED4-046A-3D4890BF99B2}"/>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55959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57CDE-4E91-BAA0-EAF8-A2B7B8FB8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82DCA-F580-E36E-1FDB-AA0284DC2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CDFEC-8D4A-F524-4194-092F785B8284}"/>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95C260F6-E5B5-5063-B869-09EF60AC3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11CFB-11B1-F26E-99D3-4CD74E311C1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56098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345A-BD58-3507-2CD0-7B5A2361A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B12F3-BBEE-349A-E9C7-199FEC94A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7E61C-F354-F00B-C1B9-4FA534AD5839}"/>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DE6A9FD7-75F6-B0C4-643F-6550C4CD1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9B4DA-C6BC-62E4-2DC3-9342D9D916CE}"/>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4146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CB0C-59D9-3AA8-8765-12855EB4D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DFA4B-C2A3-1F6F-7163-F81FB50F60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83CF02-5ECF-33B7-5FA1-9280DD32CFCE}"/>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3C8EF877-4116-5301-643F-7DCC503B1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63E83-E223-A42F-39C2-7F0A9801BDC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4411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26E-3895-12CC-E926-30E62DF24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60052-AEE3-09FA-4E02-6340A41D3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57A62-2681-54B9-569D-5726BC6C05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DA152-1563-5492-492F-AF231572C0D8}"/>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6" name="Footer Placeholder 5">
            <a:extLst>
              <a:ext uri="{FF2B5EF4-FFF2-40B4-BE49-F238E27FC236}">
                <a16:creationId xmlns:a16="http://schemas.microsoft.com/office/drawing/2014/main" id="{E2EDB16E-CC9D-2985-F8FD-F218975A4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69115-5F65-A857-CDF6-3FDDA5B09DD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42502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5BD1-0A53-CC2C-C8C3-26EF3AE77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8CB3A-4664-4AC9-24AC-0672DA86F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5CBFE-8916-0DBD-D1F8-2E881D6E0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D88D5-3A08-9BA5-3D3A-D543D1B85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80B94-07BC-D140-F9F3-8EECEAEE8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4163B-EAF0-F650-2DB7-923EB93B8403}"/>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8" name="Footer Placeholder 7">
            <a:extLst>
              <a:ext uri="{FF2B5EF4-FFF2-40B4-BE49-F238E27FC236}">
                <a16:creationId xmlns:a16="http://schemas.microsoft.com/office/drawing/2014/main" id="{6A76A70E-4665-6EAD-0FF9-94F60E6C4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EFF75-A869-7F0C-22BA-AA4BCA774011}"/>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5595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894A-AC55-B351-D077-5363B5591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21B1D-8649-F87C-EF12-B56563D76A31}"/>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4" name="Footer Placeholder 3">
            <a:extLst>
              <a:ext uri="{FF2B5EF4-FFF2-40B4-BE49-F238E27FC236}">
                <a16:creationId xmlns:a16="http://schemas.microsoft.com/office/drawing/2014/main" id="{FA048A02-4A7D-1D8A-69E9-8A9EFE627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99853-5FB4-A81F-59B8-823F0DB325E5}"/>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65139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107D8-0213-BD19-6A56-B09D4994C4CB}"/>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3" name="Footer Placeholder 2">
            <a:extLst>
              <a:ext uri="{FF2B5EF4-FFF2-40B4-BE49-F238E27FC236}">
                <a16:creationId xmlns:a16="http://schemas.microsoft.com/office/drawing/2014/main" id="{84BE4D11-7CAB-A6B0-F962-F8D12F297C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54C77A-5FAF-D7E9-7F17-1FE9E284C277}"/>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85729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308F-D7F8-FD1B-39F8-36FD4F8CA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B4127-5C4D-C097-C5CE-572AF59DF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05DC64-5128-724A-C794-34AE4835E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4176-4AAB-9D56-A3D4-A07316EE81F4}"/>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6" name="Footer Placeholder 5">
            <a:extLst>
              <a:ext uri="{FF2B5EF4-FFF2-40B4-BE49-F238E27FC236}">
                <a16:creationId xmlns:a16="http://schemas.microsoft.com/office/drawing/2014/main" id="{11AD3A47-3041-57DE-1B94-D81A31CA3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130CB-67AC-8B91-1843-B2A74375B1A3}"/>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404046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D377-871C-2DA8-E334-AF1037B1A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F7B995-ADC5-4CC9-3E5F-96742382B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1BDFE-05C7-0ACF-663C-E0B16EABC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ADDB4-2F5E-CD8B-B921-C6EDD7327D65}"/>
              </a:ext>
            </a:extLst>
          </p:cNvPr>
          <p:cNvSpPr>
            <a:spLocks noGrp="1"/>
          </p:cNvSpPr>
          <p:nvPr>
            <p:ph type="dt" sz="half" idx="10"/>
          </p:nvPr>
        </p:nvSpPr>
        <p:spPr/>
        <p:txBody>
          <a:bodyPr/>
          <a:lstStyle/>
          <a:p>
            <a:fld id="{32609B35-DB78-44F7-8F71-73D87ACE1A09}" type="datetimeFigureOut">
              <a:rPr lang="en-US" smtClean="0"/>
              <a:t>11/20/2024</a:t>
            </a:fld>
            <a:endParaRPr lang="en-US"/>
          </a:p>
        </p:txBody>
      </p:sp>
      <p:sp>
        <p:nvSpPr>
          <p:cNvPr id="6" name="Footer Placeholder 5">
            <a:extLst>
              <a:ext uri="{FF2B5EF4-FFF2-40B4-BE49-F238E27FC236}">
                <a16:creationId xmlns:a16="http://schemas.microsoft.com/office/drawing/2014/main" id="{DB6280AC-C603-4BAF-580F-B0AFF304F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D96A9-90EF-47CF-619F-D52CB78BE33C}"/>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77916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94AB1F-CF33-4B21-3B2E-A3F746CEC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2AC9C0-6F15-BBE4-D2C9-5D4B292EE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483F6-17CD-0A2A-F4B2-C2481B879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09B35-DB78-44F7-8F71-73D87ACE1A09}" type="datetimeFigureOut">
              <a:rPr lang="en-US" smtClean="0"/>
              <a:t>11/20/2024</a:t>
            </a:fld>
            <a:endParaRPr lang="en-US"/>
          </a:p>
        </p:txBody>
      </p:sp>
      <p:sp>
        <p:nvSpPr>
          <p:cNvPr id="5" name="Footer Placeholder 4">
            <a:extLst>
              <a:ext uri="{FF2B5EF4-FFF2-40B4-BE49-F238E27FC236}">
                <a16:creationId xmlns:a16="http://schemas.microsoft.com/office/drawing/2014/main" id="{FFD1A2B8-5C19-1C2F-BE45-1EF595204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1B30F8-169D-B5D3-8083-40F5B5B6D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41C824-88CA-45CA-B8BF-0827C398774C}" type="slidenum">
              <a:rPr lang="en-US" smtClean="0"/>
              <a:t>‹#›</a:t>
            </a:fld>
            <a:endParaRPr lang="en-US"/>
          </a:p>
        </p:txBody>
      </p:sp>
    </p:spTree>
    <p:extLst>
      <p:ext uri="{BB962C8B-B14F-4D97-AF65-F5344CB8AC3E}">
        <p14:creationId xmlns:p14="http://schemas.microsoft.com/office/powerpoint/2010/main" val="141778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Ez8-N3neu-g?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5PtMjlRN9Ss?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flickr.com/photos/nickfarnhill/3004747789/" TargetMode="External"/><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DMDln_l3PJY?feature=oembed"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exels.com/video/vibration-on-a-flat-surface-7859854/" TargetMode="External"/><Relationship Id="rId5" Type="http://schemas.openxmlformats.org/officeDocument/2006/relationships/image" Target="../media/image20.jpeg"/><Relationship Id="rId4" Type="http://schemas.openxmlformats.org/officeDocument/2006/relationships/hyperlink" Target="https://pixabay.com/en/thunderstorm-storm-rain-clouds-sky-35899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technofaq.org/posts/2016/09/why-do-you-need-to-install-the-alarm-system-in-your-home-and-offi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rawpixel.com/search/mov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en.wikipedia.org/wiki/File:Leaning_Tower_of_Pisa_(April_201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ixabay.com/photos/battery-energy-supply-means-19308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litfl.com/tag/speculu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26.xml"/><Relationship Id="rId7" Type="http://schemas.openxmlformats.org/officeDocument/2006/relationships/diagramQuickStyle" Target="../diagrams/quickStyle3.xml"/><Relationship Id="rId2" Type="http://schemas.openxmlformats.org/officeDocument/2006/relationships/slideLayout" Target="../slideLayouts/slideLayout4.xml"/><Relationship Id="rId1" Type="http://schemas.openxmlformats.org/officeDocument/2006/relationships/video" Target="https://www.youtube.com/embed/RLfS1ebGPoQ?feature=oembed" TargetMode="Externa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2.jpe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jpeg"/><Relationship Id="rId7" Type="http://schemas.openxmlformats.org/officeDocument/2006/relationships/diagramColors" Target="../diagrams/colors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Y0imTygoHA?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36.jpeg"/><Relationship Id="rId4" Type="http://schemas.openxmlformats.org/officeDocument/2006/relationships/hyperlink" Target="https://technofaq.org/posts/2020/01/8-reasons-why-you-should-have-security-alarms-at-hom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cafuego/2499110130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4.jpeg"/><Relationship Id="rId7" Type="http://schemas.openxmlformats.org/officeDocument/2006/relationships/diagramColors" Target="../diagrams/colors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angelsecurity.co.uk/blog/fake-burglar-alarms-really-deterrent/" TargetMode="Externa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gwash.org/view/61912/metros-rail-operations-control-center-splits-the-system-into-three-parts-soon-it-will-be-fou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sdOcyC1ueDg?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MgCpDy2bwqk?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MgCpDy2bwqk?feature=oembe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1C758F0-388C-0E0E-87B7-92486EF42AAD}"/>
              </a:ext>
            </a:extLst>
          </p:cNvPr>
          <p:cNvSpPr>
            <a:spLocks noGrp="1"/>
          </p:cNvSpPr>
          <p:nvPr>
            <p:ph type="ctrTitle"/>
          </p:nvPr>
        </p:nvSpPr>
        <p:spPr>
          <a:xfrm>
            <a:off x="1256275" y="3655371"/>
            <a:ext cx="9679449" cy="1463136"/>
          </a:xfrm>
        </p:spPr>
        <p:txBody>
          <a:bodyPr anchor="b">
            <a:normAutofit/>
          </a:bodyPr>
          <a:lstStyle/>
          <a:p>
            <a:pPr algn="l"/>
            <a:r>
              <a:rPr lang="en-US" sz="5600">
                <a:solidFill>
                  <a:srgbClr val="FFFFFF"/>
                </a:solidFill>
              </a:rPr>
              <a:t>Alarm User Awareness Class</a:t>
            </a:r>
          </a:p>
        </p:txBody>
      </p:sp>
      <p:pic>
        <p:nvPicPr>
          <p:cNvPr id="6" name="Picture 5" descr="A picture containing text&#10;&#10;Description automatically generated">
            <a:extLst>
              <a:ext uri="{FF2B5EF4-FFF2-40B4-BE49-F238E27FC236}">
                <a16:creationId xmlns:a16="http://schemas.microsoft.com/office/drawing/2014/main" id="{891FF1C8-E481-0A81-1BC8-DE36E9ABDD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006" y="1013797"/>
            <a:ext cx="11111988" cy="2222396"/>
          </a:xfrm>
          <a:prstGeom prst="rect">
            <a:avLst/>
          </a:prstGeom>
        </p:spPr>
      </p:pic>
    </p:spTree>
    <p:extLst>
      <p:ext uri="{BB962C8B-B14F-4D97-AF65-F5344CB8AC3E}">
        <p14:creationId xmlns:p14="http://schemas.microsoft.com/office/powerpoint/2010/main" val="31307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90" name="Rectangle 3278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00" name="Oval 3289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3011211"/>
            <a:ext cx="3474943" cy="347494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70" name="Title 1"/>
          <p:cNvSpPr>
            <a:spLocks noGrp="1"/>
          </p:cNvSpPr>
          <p:nvPr>
            <p:ph type="title"/>
          </p:nvPr>
        </p:nvSpPr>
        <p:spPr>
          <a:xfrm>
            <a:off x="803027" y="3579484"/>
            <a:ext cx="3267256" cy="2474102"/>
          </a:xfrm>
        </p:spPr>
        <p:txBody>
          <a:bodyPr>
            <a:normAutofit/>
          </a:bodyPr>
          <a:lstStyle/>
          <a:p>
            <a:pPr algn="ctr"/>
            <a:r>
              <a:rPr lang="en-US" sz="3600" dirty="0">
                <a:solidFill>
                  <a:schemeClr val="bg1"/>
                </a:solidFill>
              </a:rPr>
              <a:t>False Alarms Impact Everyone</a:t>
            </a:r>
          </a:p>
        </p:txBody>
      </p:sp>
      <p:pic>
        <p:nvPicPr>
          <p:cNvPr id="1028" name="Picture 4" descr="http://www.tritonaccess.co.uk/sitebuildercontent/sitebuilderpictures/Install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22667" y="735775"/>
            <a:ext cx="2040115" cy="2040115"/>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http://t3.gstatic.com/images?q=tbn:w1PjbY6p5P5LaM:http://www.caicca.ca/images/crowd1.gif&amp;t=1"/>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2367813" y="168131"/>
            <a:ext cx="1705963" cy="1705963"/>
          </a:xfrm>
          <a:custGeom>
            <a:avLst/>
            <a:gdLst/>
            <a:ahLst/>
            <a:cxnLst/>
            <a:rect l="l" t="t" r="r" b="b"/>
            <a:pathLst>
              <a:path w="2228656" h="2228656">
                <a:moveTo>
                  <a:pt x="1114328" y="0"/>
                </a:moveTo>
                <a:cubicBezTo>
                  <a:pt x="1729754" y="0"/>
                  <a:pt x="2228656" y="498902"/>
                  <a:pt x="2228656" y="1114328"/>
                </a:cubicBezTo>
                <a:cubicBezTo>
                  <a:pt x="2228656" y="1729754"/>
                  <a:pt x="1729754" y="2228656"/>
                  <a:pt x="1114328" y="2228656"/>
                </a:cubicBezTo>
                <a:cubicBezTo>
                  <a:pt x="498902" y="2228656"/>
                  <a:pt x="0" y="1729754"/>
                  <a:pt x="0" y="1114328"/>
                </a:cubicBezTo>
                <a:cubicBezTo>
                  <a:pt x="0" y="498902"/>
                  <a:pt x="498902" y="0"/>
                  <a:pt x="1114328" y="0"/>
                </a:cubicBezTo>
                <a:close/>
              </a:path>
            </a:pathLst>
          </a:custGeom>
          <a:noFill/>
          <a:extLst>
            <a:ext uri="{909E8E84-426E-40DD-AFC4-6F175D3DCCD1}">
              <a14:hiddenFill xmlns:a14="http://schemas.microsoft.com/office/drawing/2010/main">
                <a:solidFill>
                  <a:srgbClr val="FFFFFF"/>
                </a:solidFill>
              </a14:hiddenFill>
            </a:ext>
          </a:extLst>
        </p:spPr>
      </p:pic>
      <p:grpSp>
        <p:nvGrpSpPr>
          <p:cNvPr id="32901"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6976" y="3037805"/>
            <a:ext cx="1291642" cy="429215"/>
            <a:chOff x="2504802" y="1755501"/>
            <a:chExt cx="1598829" cy="531293"/>
          </a:xfrm>
          <a:solidFill>
            <a:schemeClr val="bg1"/>
          </a:solidFill>
        </p:grpSpPr>
        <p:sp>
          <p:nvSpPr>
            <p:cNvPr id="32788" name="Freeform: Shape 32787">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2789" name="Freeform: Shape 32788">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2" name="Picture 2" descr="C:\Users\Brad\Documents\FARA\Training &amp; Certification\Online Training\False Alarm Reduction 101\Images\alarm user 2.jpg"/>
          <p:cNvPicPr>
            <a:picLocks noChangeAspect="1" noChangeArrowheads="1"/>
          </p:cNvPicPr>
          <p:nvPr/>
        </p:nvPicPr>
        <p:blipFill>
          <a:blip r:embed="rId5" cstate="email">
            <a:extLst>
              <a:ext uri="{28A0092B-C50C-407E-A947-70E740481C1C}">
                <a14:useLocalDpi xmlns:a14="http://schemas.microsoft.com/office/drawing/2010/main"/>
              </a:ext>
            </a:extLst>
          </a:blip>
          <a:srcRect r="-8" b="-6"/>
          <a:stretch/>
        </p:blipFill>
        <p:spPr bwMode="auto">
          <a:xfrm>
            <a:off x="3897249" y="1682346"/>
            <a:ext cx="1897916" cy="1897916"/>
          </a:xfrm>
          <a:custGeom>
            <a:avLst/>
            <a:gdLst/>
            <a:ahLst/>
            <a:cxnLst/>
            <a:rect l="l" t="t" r="r" b="b"/>
            <a:pathLst>
              <a:path w="2479422" h="2479422">
                <a:moveTo>
                  <a:pt x="1239711" y="0"/>
                </a:moveTo>
                <a:cubicBezTo>
                  <a:pt x="1924384" y="0"/>
                  <a:pt x="2479422" y="555038"/>
                  <a:pt x="2479422" y="1239711"/>
                </a:cubicBezTo>
                <a:cubicBezTo>
                  <a:pt x="2479422" y="1924384"/>
                  <a:pt x="1924384" y="2479422"/>
                  <a:pt x="1239711" y="2479422"/>
                </a:cubicBezTo>
                <a:cubicBezTo>
                  <a:pt x="555038" y="2479422"/>
                  <a:pt x="0" y="1924384"/>
                  <a:pt x="0" y="1239711"/>
                </a:cubicBezTo>
                <a:cubicBezTo>
                  <a:pt x="0" y="555038"/>
                  <a:pt x="555038" y="0"/>
                  <a:pt x="1239711" y="0"/>
                </a:cubicBezTo>
                <a:close/>
              </a:path>
            </a:pathLst>
          </a:custGeom>
          <a:noFill/>
          <a:extLst>
            <a:ext uri="{909E8E84-426E-40DD-AFC4-6F175D3DCCD1}">
              <a14:hiddenFill xmlns:a14="http://schemas.microsoft.com/office/drawing/2010/main">
                <a:solidFill>
                  <a:srgbClr val="FFFFFF"/>
                </a:solidFill>
              </a14:hiddenFill>
            </a:ext>
          </a:extLst>
        </p:spPr>
      </p:pic>
      <p:grpSp>
        <p:nvGrpSpPr>
          <p:cNvPr id="32791"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08153" y="2074611"/>
            <a:ext cx="1330536" cy="1330521"/>
            <a:chOff x="5734037" y="3067039"/>
            <a:chExt cx="724483" cy="724489"/>
          </a:xfrm>
          <a:solidFill>
            <a:schemeClr val="bg1"/>
          </a:solidFill>
        </p:grpSpPr>
        <p:sp>
          <p:nvSpPr>
            <p:cNvPr id="32792" name="Freeform: Shape 32791">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2793" name="Freeform: Shape 32792">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794" name="Freeform: Shape 32793">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95" name="Freeform: Shape 32794">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96" name="Freeform: Shape 32795">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97" name="Freeform: Shape 32796">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798" name="Freeform: Shape 32797">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99" name="Freeform: Shape 32798">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2800" name="Freeform: Shape 32799">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01" name="Freeform: Shape 32800">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02" name="Freeform: Shape 32801">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03" name="Freeform: Shape 32802">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04" name="Freeform: Shape 32803">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05" name="Freeform: Shape 32804">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06" name="Freeform: Shape 32805">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07" name="Freeform: Shape 32806">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808" name="Freeform: Shape 32807">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09" name="Freeform: Shape 32808">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10" name="Freeform: Shape 32809">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11" name="Freeform: Shape 32810">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812" name="Freeform: Shape 32811">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13" name="Freeform: Shape 32812">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14" name="Freeform: Shape 32813">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15" name="Freeform: Shape 32814">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16" name="Freeform: Shape 32815">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17" name="Freeform: Shape 32816">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18" name="Freeform: Shape 32817">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19" name="Freeform: Shape 32818">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20" name="Freeform: Shape 32819">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21" name="Freeform: Shape 32820">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2" name="Freeform: Shape 32821">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3" name="Freeform: Shape 32822">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4" name="Freeform: Shape 32823">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5" name="Freeform: Shape 32824">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6" name="Freeform: Shape 32825">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27" name="Freeform: Shape 32826">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28" name="Freeform: Shape 32827">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29" name="Freeform: Shape 32828">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30" name="Freeform: Shape 32829">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31" name="Freeform: Shape 32830">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2" name="Freeform: Shape 3283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3" name="Freeform: Shape 3283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4" name="Freeform: Shape 3283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35" name="Freeform: Shape 3283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6" name="Freeform: Shape 3283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37" name="Freeform: Shape 3283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8" name="Freeform: Shape 3283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39" name="Freeform: Shape 3283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0" name="Freeform: Shape 3283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1" name="Freeform: Shape 3284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2" name="Freeform: Shape 3284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3" name="Freeform: Shape 3284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44" name="Freeform: Shape 3284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5" name="Freeform: Shape 3284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6" name="Freeform: Shape 3284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7" name="Freeform: Shape 3284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8" name="Freeform: Shape 3284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49" name="Freeform: Shape 3284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0" name="Freeform: Shape 3284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51" name="Freeform: Shape 3285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2" name="Freeform: Shape 3285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3" name="Freeform: Shape 3285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4" name="Freeform: Shape 3285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5" name="Freeform: Shape 3285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6" name="Freeform: Shape 3285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57" name="Freeform: Shape 3285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58" name="Freeform: Shape 3285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59" name="Freeform: Shape 3285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60" name="Freeform: Shape 3285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61" name="Freeform: Shape 3286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62" name="Freeform: Shape 3286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63" name="Freeform: Shape 3286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64" name="Freeform: Shape 3286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65" name="Freeform: Shape 3286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66" name="Freeform: Shape 3286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67" name="Freeform: Shape 3286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68" name="Freeform: Shape 3286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2869" name="Freeform: Shape 3286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870" name="Freeform: Shape 3286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71" name="Freeform: Shape 3287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72" name="Freeform: Shape 3287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73" name="Freeform: Shape 3287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74" name="Freeform: Shape 3287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875" name="Freeform: Shape 3287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76" name="Freeform: Shape 3287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77" name="Freeform: Shape 3287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78" name="Freeform: Shape 3287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79" name="Freeform: Shape 3287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0" name="Freeform: Shape 3287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881" name="Freeform: Shape 3288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2" name="Freeform: Shape 3288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3" name="Freeform: Shape 3288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4" name="Freeform: Shape 3288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85" name="Freeform: Shape 3288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6" name="Freeform: Shape 3288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887" name="Freeform: Shape 3288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8" name="Freeform: Shape 3288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89" name="Freeform: Shape 3288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90" name="Freeform: Shape 3288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91" name="Freeform: Shape 3289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92" name="Freeform: Shape 3289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893" name="Freeform: Shape 3289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94" name="Freeform: Shape 3289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95" name="Freeform: Shape 3289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96" name="Freeform: Shape 3289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2897" name="Freeform: Shape 3289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98" name="Freeform: Shape 3289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2899" name="Freeform: Shape 3289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1030" name="Picture 6" descr="http://www.escommunications.net/images/fire-police.gif"/>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4542412" y="3850995"/>
            <a:ext cx="2013902" cy="2013902"/>
          </a:xfrm>
          <a:custGeom>
            <a:avLst/>
            <a:gdLst/>
            <a:ahLst/>
            <a:cxnLst/>
            <a:rect l="l" t="t" r="r" b="b"/>
            <a:pathLst>
              <a:path w="2013902" h="2013902">
                <a:moveTo>
                  <a:pt x="1006951" y="0"/>
                </a:moveTo>
                <a:cubicBezTo>
                  <a:pt x="1563075" y="0"/>
                  <a:pt x="2013902" y="450827"/>
                  <a:pt x="2013902" y="1006951"/>
                </a:cubicBezTo>
                <a:cubicBezTo>
                  <a:pt x="2013902" y="1563075"/>
                  <a:pt x="1563075" y="2013902"/>
                  <a:pt x="1006951" y="2013902"/>
                </a:cubicBezTo>
                <a:cubicBezTo>
                  <a:pt x="450827" y="2013902"/>
                  <a:pt x="0" y="1563075"/>
                  <a:pt x="0" y="1006951"/>
                </a:cubicBezTo>
                <a:cubicBezTo>
                  <a:pt x="0" y="450827"/>
                  <a:pt x="450827" y="0"/>
                  <a:pt x="1006951" y="0"/>
                </a:cubicBezTo>
                <a:close/>
              </a:path>
            </a:pathLst>
          </a:custGeom>
          <a:noFill/>
          <a:extLst>
            <a:ext uri="{909E8E84-426E-40DD-AFC4-6F175D3DCCD1}">
              <a14:hiddenFill xmlns:a14="http://schemas.microsoft.com/office/drawing/2010/main">
                <a:solidFill>
                  <a:srgbClr val="FFFFFF"/>
                </a:solidFill>
              </a14:hiddenFill>
            </a:ext>
          </a:extLst>
        </p:spPr>
      </p:pic>
      <p:sp>
        <p:nvSpPr>
          <p:cNvPr id="32771" name="Content Placeholder 2"/>
          <p:cNvSpPr>
            <a:spLocks noGrp="1"/>
          </p:cNvSpPr>
          <p:nvPr>
            <p:ph idx="1"/>
          </p:nvPr>
        </p:nvSpPr>
        <p:spPr>
          <a:xfrm>
            <a:off x="6989776" y="674087"/>
            <a:ext cx="4427091" cy="5434793"/>
          </a:xfrm>
        </p:spPr>
        <p:txBody>
          <a:bodyPr anchor="ctr">
            <a:normAutofit/>
          </a:bodyPr>
          <a:lstStyle/>
          <a:p>
            <a:r>
              <a:rPr lang="en-US" sz="4000" dirty="0">
                <a:solidFill>
                  <a:schemeClr val="bg1"/>
                </a:solidFill>
              </a:rPr>
              <a:t>Alarm industry</a:t>
            </a:r>
          </a:p>
          <a:p>
            <a:r>
              <a:rPr lang="en-US" sz="4000" dirty="0">
                <a:solidFill>
                  <a:schemeClr val="bg1"/>
                </a:solidFill>
              </a:rPr>
              <a:t>Public safety</a:t>
            </a:r>
          </a:p>
          <a:p>
            <a:r>
              <a:rPr lang="en-US" sz="4000" dirty="0">
                <a:solidFill>
                  <a:schemeClr val="bg1"/>
                </a:solidFill>
              </a:rPr>
              <a:t>Alarm users</a:t>
            </a:r>
          </a:p>
          <a:p>
            <a:r>
              <a:rPr lang="en-US" sz="4000" dirty="0">
                <a:solidFill>
                  <a:schemeClr val="bg1"/>
                </a:solidFill>
              </a:rPr>
              <a:t>Public at large</a:t>
            </a:r>
          </a:p>
        </p:txBody>
      </p:sp>
    </p:spTree>
    <p:extLst>
      <p:ext uri="{BB962C8B-B14F-4D97-AF65-F5344CB8AC3E}">
        <p14:creationId xmlns:p14="http://schemas.microsoft.com/office/powerpoint/2010/main" val="72914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0" name="Rectangle 3994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p:cNvSpPr>
            <a:spLocks noGrp="1"/>
          </p:cNvSpPr>
          <p:nvPr>
            <p:ph type="title"/>
          </p:nvPr>
        </p:nvSpPr>
        <p:spPr>
          <a:xfrm>
            <a:off x="7239014" y="525982"/>
            <a:ext cx="4642752" cy="1200361"/>
          </a:xfrm>
        </p:spPr>
        <p:txBody>
          <a:bodyPr anchor="b">
            <a:normAutofit fontScale="90000"/>
          </a:bodyPr>
          <a:lstStyle/>
          <a:p>
            <a:r>
              <a:rPr lang="en-US" dirty="0"/>
              <a:t>False Alarm Impacts</a:t>
            </a:r>
          </a:p>
        </p:txBody>
      </p:sp>
      <p:sp>
        <p:nvSpPr>
          <p:cNvPr id="39952" name="Rectangle 3995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4" name="Rectangle 3995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Public Safety Availability">
            <a:hlinkClick r:id="" action="ppaction://media"/>
            <a:extLst>
              <a:ext uri="{FF2B5EF4-FFF2-40B4-BE49-F238E27FC236}">
                <a16:creationId xmlns:a16="http://schemas.microsoft.com/office/drawing/2014/main" id="{1CEEBB83-56C3-6A75-42CB-A1C5320F8615}"/>
              </a:ext>
            </a:extLst>
          </p:cNvPr>
          <p:cNvPicPr>
            <a:picLocks noRot="1" noChangeAspect="1"/>
          </p:cNvPicPr>
          <p:nvPr>
            <a:videoFile r:link="rId1"/>
          </p:nvPr>
        </p:nvPicPr>
        <p:blipFill>
          <a:blip r:embed="rId4"/>
          <a:stretch>
            <a:fillRect/>
          </a:stretch>
        </p:blipFill>
        <p:spPr>
          <a:xfrm>
            <a:off x="576244" y="1202059"/>
            <a:ext cx="5628018" cy="4221012"/>
          </a:xfrm>
          <a:prstGeom prst="rect">
            <a:avLst/>
          </a:prstGeom>
        </p:spPr>
      </p:pic>
      <p:sp>
        <p:nvSpPr>
          <p:cNvPr id="39956" name="Rectangle 3995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Content Placeholder 2"/>
          <p:cNvSpPr>
            <a:spLocks noGrp="1"/>
          </p:cNvSpPr>
          <p:nvPr>
            <p:ph idx="1"/>
          </p:nvPr>
        </p:nvSpPr>
        <p:spPr>
          <a:xfrm>
            <a:off x="7239012" y="2031101"/>
            <a:ext cx="4282984" cy="3511943"/>
          </a:xfrm>
        </p:spPr>
        <p:txBody>
          <a:bodyPr anchor="ctr">
            <a:normAutofit/>
          </a:bodyPr>
          <a:lstStyle/>
          <a:p>
            <a:r>
              <a:rPr lang="en-US" sz="3200" dirty="0"/>
              <a:t>Can reduce Public Safety Availability for real emergencies</a:t>
            </a:r>
          </a:p>
          <a:p>
            <a:r>
              <a:rPr lang="en-US" sz="3200" dirty="0"/>
              <a:t>Require Financial Support for more responders</a:t>
            </a:r>
          </a:p>
        </p:txBody>
      </p:sp>
      <p:sp>
        <p:nvSpPr>
          <p:cNvPr id="39958" name="Rectangle 3995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Title 1"/>
          <p:cNvSpPr>
            <a:spLocks noGrp="1"/>
          </p:cNvSpPr>
          <p:nvPr>
            <p:ph type="title"/>
          </p:nvPr>
        </p:nvSpPr>
        <p:spPr>
          <a:xfrm>
            <a:off x="630935" y="587561"/>
            <a:ext cx="3601095" cy="1771031"/>
          </a:xfrm>
        </p:spPr>
        <p:txBody>
          <a:bodyPr anchor="b">
            <a:normAutofit/>
          </a:bodyPr>
          <a:lstStyle/>
          <a:p>
            <a:r>
              <a:rPr lang="en-US" dirty="0">
                <a:solidFill>
                  <a:srgbClr val="FF0000"/>
                </a:solidFill>
              </a:rPr>
              <a:t>False Fire Alarm Impacts</a:t>
            </a:r>
          </a:p>
        </p:txBody>
      </p:sp>
      <p:sp>
        <p:nvSpPr>
          <p:cNvPr id="3584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Content Placeholder 2"/>
          <p:cNvSpPr>
            <a:spLocks noGrp="1"/>
          </p:cNvSpPr>
          <p:nvPr>
            <p:ph idx="1"/>
          </p:nvPr>
        </p:nvSpPr>
        <p:spPr>
          <a:xfrm>
            <a:off x="630936" y="2807208"/>
            <a:ext cx="3429000" cy="3410712"/>
          </a:xfrm>
        </p:spPr>
        <p:txBody>
          <a:bodyPr anchor="t">
            <a:normAutofit/>
          </a:bodyPr>
          <a:lstStyle/>
          <a:p>
            <a:r>
              <a:rPr lang="en-US" sz="4000" dirty="0"/>
              <a:t>Causes delays response to Actual Emergencies</a:t>
            </a:r>
          </a:p>
          <a:p>
            <a:pPr>
              <a:buFont typeface="Arial" charset="0"/>
              <a:buNone/>
            </a:pPr>
            <a:endParaRPr lang="en-US" sz="4000" dirty="0"/>
          </a:p>
        </p:txBody>
      </p:sp>
      <p:pic>
        <p:nvPicPr>
          <p:cNvPr id="2" name="Online Media 1" title="Delays response to Actual Crimes &amp; Fires">
            <a:hlinkClick r:id="" action="ppaction://media"/>
            <a:extLst>
              <a:ext uri="{FF2B5EF4-FFF2-40B4-BE49-F238E27FC236}">
                <a16:creationId xmlns:a16="http://schemas.microsoft.com/office/drawing/2014/main" id="{184F09D9-0643-28EF-24E4-A037FAFBAA58}"/>
              </a:ext>
            </a:extLst>
          </p:cNvPr>
          <p:cNvPicPr>
            <a:picLocks noRot="1" noChangeAspect="1"/>
          </p:cNvPicPr>
          <p:nvPr>
            <a:videoFile r:link="rId1"/>
          </p:nvPr>
        </p:nvPicPr>
        <p:blipFill>
          <a:blip r:embed="rId4"/>
          <a:stretch>
            <a:fillRect/>
          </a:stretch>
        </p:blipFill>
        <p:spPr>
          <a:xfrm>
            <a:off x="4654296" y="840105"/>
            <a:ext cx="6903720" cy="5177789"/>
          </a:xfrm>
          <a:prstGeom prst="rect">
            <a:avLst/>
          </a:prstGeom>
        </p:spPr>
      </p:pic>
    </p:spTree>
    <p:extLst>
      <p:ext uri="{BB962C8B-B14F-4D97-AF65-F5344CB8AC3E}">
        <p14:creationId xmlns:p14="http://schemas.microsoft.com/office/powerpoint/2010/main" val="3129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media.katu.com/images/patrol_car_crash4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9219" name="Title 1"/>
          <p:cNvSpPr>
            <a:spLocks noGrp="1"/>
          </p:cNvSpPr>
          <p:nvPr>
            <p:ph type="title"/>
          </p:nvPr>
        </p:nvSpPr>
        <p:spPr>
          <a:xfrm>
            <a:off x="6343650" y="3962400"/>
            <a:ext cx="5505814" cy="1488831"/>
          </a:xfrm>
        </p:spPr>
        <p:txBody>
          <a:bodyPr vert="horz" lIns="91440" tIns="45720" rIns="91440" bIns="45720" rtlCol="0" anchor="b">
            <a:normAutofit/>
          </a:bodyPr>
          <a:lstStyle/>
          <a:p>
            <a:r>
              <a:rPr lang="en-US" b="1" kern="1200" dirty="0">
                <a:solidFill>
                  <a:schemeClr val="tx1"/>
                </a:solidFill>
                <a:latin typeface="+mj-lt"/>
                <a:ea typeface="+mj-ea"/>
                <a:cs typeface="+mj-cs"/>
              </a:rPr>
              <a:t>Impacts of False  Alarms</a:t>
            </a:r>
          </a:p>
        </p:txBody>
      </p:sp>
      <p:sp>
        <p:nvSpPr>
          <p:cNvPr id="2" name="Content Placeholder 1">
            <a:extLst>
              <a:ext uri="{FF2B5EF4-FFF2-40B4-BE49-F238E27FC236}">
                <a16:creationId xmlns:a16="http://schemas.microsoft.com/office/drawing/2014/main" id="{BD877D79-B141-6679-E6E1-0E87691C2BFC}"/>
              </a:ext>
            </a:extLst>
          </p:cNvPr>
          <p:cNvSpPr>
            <a:spLocks noGrp="1"/>
          </p:cNvSpPr>
          <p:nvPr>
            <p:ph idx="1"/>
          </p:nvPr>
        </p:nvSpPr>
        <p:spPr>
          <a:xfrm>
            <a:off x="6343650" y="5451231"/>
            <a:ext cx="5613888" cy="1270244"/>
          </a:xfrm>
        </p:spPr>
        <p:txBody>
          <a:bodyPr vert="horz" lIns="91440" tIns="45720" rIns="91440" bIns="45720" rtlCol="0">
            <a:normAutofit fontScale="92500"/>
          </a:bodyPr>
          <a:lstStyle/>
          <a:p>
            <a:pPr marL="0" indent="0">
              <a:buNone/>
            </a:pPr>
            <a:r>
              <a:rPr lang="en-US" sz="3200" kern="1200" dirty="0">
                <a:solidFill>
                  <a:schemeClr val="tx1"/>
                </a:solidFill>
                <a:latin typeface="+mn-lt"/>
                <a:ea typeface="+mn-ea"/>
                <a:cs typeface="+mn-cs"/>
              </a:rPr>
              <a:t>Endanger responding authorities and everyone in the community</a:t>
            </a:r>
          </a:p>
        </p:txBody>
      </p:sp>
      <p:pic>
        <p:nvPicPr>
          <p:cNvPr id="1027" name="Picture 3" descr="C:\Users\Brad\Pictures\Photos\Fire\FireTruckCollision-0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575C93D-660E-77F9-58E3-777F726129AD}"/>
              </a:ext>
            </a:extLst>
          </p:cNvPr>
          <p:cNvSpPr>
            <a:spLocks noGrp="1"/>
          </p:cNvSpPr>
          <p:nvPr>
            <p:ph type="sldNum" sz="quarter" idx="12"/>
          </p:nvPr>
        </p:nvSpPr>
        <p:spPr>
          <a:xfrm>
            <a:off x="10455400" y="6356350"/>
            <a:ext cx="898400" cy="365125"/>
          </a:xfrm>
        </p:spPr>
        <p:txBody>
          <a:bodyPr vert="horz" lIns="91440" tIns="45720" rIns="91440" bIns="45720" rtlCol="0" anchor="ctr">
            <a:normAutofit/>
          </a:bodyPr>
          <a:lstStyle/>
          <a:p>
            <a:pPr>
              <a:spcAft>
                <a:spcPts val="600"/>
              </a:spcAft>
            </a:pPr>
            <a:fld id="{A5D3B997-F503-48FB-A8DF-43BFE5A9E602}" type="slidenum">
              <a:rPr lang="en-US" smtClean="0">
                <a:solidFill>
                  <a:schemeClr val="tx1">
                    <a:tint val="75000"/>
                  </a:schemeClr>
                </a:solidFill>
              </a:rPr>
              <a:pPr>
                <a:spcAft>
                  <a:spcPts val="600"/>
                </a:spcAft>
              </a:pPr>
              <a:t>13</a:t>
            </a:fld>
            <a:endParaRPr lang="en-US">
              <a:solidFill>
                <a:schemeClr val="tx1">
                  <a:tint val="75000"/>
                </a:schemeClr>
              </a:solidFill>
            </a:endParaRPr>
          </a:p>
        </p:txBody>
      </p:sp>
    </p:spTree>
    <p:extLst>
      <p:ext uri="{BB962C8B-B14F-4D97-AF65-F5344CB8AC3E}">
        <p14:creationId xmlns:p14="http://schemas.microsoft.com/office/powerpoint/2010/main" val="39611244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23" name="Rectangle 297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698" name="Title 1"/>
          <p:cNvSpPr>
            <a:spLocks noGrp="1"/>
          </p:cNvSpPr>
          <p:nvPr>
            <p:ph type="title"/>
          </p:nvPr>
        </p:nvSpPr>
        <p:spPr>
          <a:xfrm>
            <a:off x="838200" y="448721"/>
            <a:ext cx="4707671" cy="1225650"/>
          </a:xfrm>
        </p:spPr>
        <p:txBody>
          <a:bodyPr anchor="b">
            <a:normAutofit/>
          </a:bodyPr>
          <a:lstStyle/>
          <a:p>
            <a:pPr eaLnBrk="1" hangingPunct="1"/>
            <a:r>
              <a:rPr lang="en-US" sz="3800" b="1">
                <a:solidFill>
                  <a:schemeClr val="bg1"/>
                </a:solidFill>
              </a:rPr>
              <a:t>Another False Alarm</a:t>
            </a:r>
          </a:p>
        </p:txBody>
      </p:sp>
      <p:cxnSp>
        <p:nvCxnSpPr>
          <p:cNvPr id="29725" name="Straight Connector 2972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27" name="Straight Connector 297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Close-up of a fire and police sign&#10;&#10;Description automatically generated">
            <a:extLst>
              <a:ext uri="{FF2B5EF4-FFF2-40B4-BE49-F238E27FC236}">
                <a16:creationId xmlns:a16="http://schemas.microsoft.com/office/drawing/2014/main" id="{5C3B8EDB-D902-73DC-0DAC-B03F1DA34091}"/>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525453" y="1530707"/>
            <a:ext cx="5178867" cy="3647710"/>
          </a:xfrm>
          <a:prstGeom prst="rect">
            <a:avLst/>
          </a:prstGeom>
        </p:spPr>
      </p:pic>
      <p:sp>
        <p:nvSpPr>
          <p:cNvPr id="4" name="Slide Number Placeholder 3">
            <a:extLst>
              <a:ext uri="{FF2B5EF4-FFF2-40B4-BE49-F238E27FC236}">
                <a16:creationId xmlns:a16="http://schemas.microsoft.com/office/drawing/2014/main" id="{A63FD28A-F9E9-EADC-6ABC-0DF15C22794B}"/>
              </a:ext>
            </a:extLst>
          </p:cNvPr>
          <p:cNvSpPr>
            <a:spLocks noGrp="1"/>
          </p:cNvSpPr>
          <p:nvPr>
            <p:ph type="sldNum" sz="quarter" idx="12"/>
          </p:nvPr>
        </p:nvSpPr>
        <p:spPr>
          <a:xfrm>
            <a:off x="9303026" y="6356350"/>
            <a:ext cx="2050774" cy="365125"/>
          </a:xfrm>
        </p:spPr>
        <p:txBody>
          <a:bodyPr>
            <a:normAutofit/>
          </a:bodyPr>
          <a:lstStyle/>
          <a:p>
            <a:pPr>
              <a:spcAft>
                <a:spcPts val="600"/>
              </a:spcAft>
            </a:pPr>
            <a:fld id="{A5D3B997-F503-48FB-A8DF-43BFE5A9E602}" type="slidenum">
              <a:rPr lang="en-US" smtClean="0">
                <a:solidFill>
                  <a:srgbClr val="FFFFFF"/>
                </a:solidFill>
              </a:rPr>
              <a:pPr>
                <a:spcAft>
                  <a:spcPts val="600"/>
                </a:spcAft>
              </a:pPr>
              <a:t>14</a:t>
            </a:fld>
            <a:endParaRPr lang="en-US">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247564"/>
              </p:ext>
            </p:extLst>
          </p:nvPr>
        </p:nvGraphicFramePr>
        <p:xfrm>
          <a:off x="897769" y="1909192"/>
          <a:ext cx="4881708" cy="36477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14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60" name="Rectangle 3585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841" name="Title 1"/>
          <p:cNvSpPr>
            <a:spLocks noGrp="1"/>
          </p:cNvSpPr>
          <p:nvPr>
            <p:ph type="title"/>
          </p:nvPr>
        </p:nvSpPr>
        <p:spPr>
          <a:xfrm>
            <a:off x="838200" y="448721"/>
            <a:ext cx="4707671" cy="1225650"/>
          </a:xfrm>
        </p:spPr>
        <p:txBody>
          <a:bodyPr anchor="b">
            <a:normAutofit/>
          </a:bodyPr>
          <a:lstStyle/>
          <a:p>
            <a:r>
              <a:rPr lang="en-US" sz="3800">
                <a:solidFill>
                  <a:schemeClr val="bg1"/>
                </a:solidFill>
              </a:rPr>
              <a:t>False Alarm Impacts</a:t>
            </a:r>
            <a:endParaRPr lang="en-US" sz="3800" b="1">
              <a:solidFill>
                <a:schemeClr val="bg1"/>
              </a:solidFill>
            </a:endParaRPr>
          </a:p>
        </p:txBody>
      </p:sp>
      <p:cxnSp>
        <p:nvCxnSpPr>
          <p:cNvPr id="35862" name="Straight Connector 3586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842" name="Content Placeholder 2"/>
          <p:cNvSpPr>
            <a:spLocks noGrp="1"/>
          </p:cNvSpPr>
          <p:nvPr>
            <p:ph idx="1"/>
          </p:nvPr>
        </p:nvSpPr>
        <p:spPr>
          <a:xfrm>
            <a:off x="897769" y="1909192"/>
            <a:ext cx="4586513" cy="3647710"/>
          </a:xfrm>
        </p:spPr>
        <p:txBody>
          <a:bodyPr>
            <a:normAutofit/>
          </a:bodyPr>
          <a:lstStyle/>
          <a:p>
            <a:r>
              <a:rPr lang="en-US" sz="3200" dirty="0">
                <a:solidFill>
                  <a:schemeClr val="bg1"/>
                </a:solidFill>
              </a:rPr>
              <a:t>Cost billions of dollars in public safety resources</a:t>
            </a:r>
          </a:p>
          <a:p>
            <a:r>
              <a:rPr lang="en-US" sz="3200" dirty="0">
                <a:solidFill>
                  <a:schemeClr val="bg1"/>
                </a:solidFill>
              </a:rPr>
              <a:t>Leads to complacency</a:t>
            </a:r>
          </a:p>
          <a:p>
            <a:r>
              <a:rPr lang="en-US" sz="3200" dirty="0">
                <a:solidFill>
                  <a:schemeClr val="bg1"/>
                </a:solidFill>
              </a:rPr>
              <a:t>Increased 911 calls</a:t>
            </a:r>
          </a:p>
          <a:p>
            <a:r>
              <a:rPr lang="en-US" sz="3200" dirty="0">
                <a:solidFill>
                  <a:schemeClr val="bg1"/>
                </a:solidFill>
              </a:rPr>
              <a:t>False alarm fines &amp; service charges</a:t>
            </a:r>
          </a:p>
          <a:p>
            <a:endParaRPr lang="en-US" sz="2000" dirty="0">
              <a:solidFill>
                <a:schemeClr val="bg1"/>
              </a:solidFill>
            </a:endParaRPr>
          </a:p>
          <a:p>
            <a:pPr>
              <a:buFont typeface="Arial" charset="0"/>
              <a:buNone/>
            </a:pPr>
            <a:endParaRPr lang="en-US" sz="2000" dirty="0">
              <a:solidFill>
                <a:schemeClr val="bg1"/>
              </a:solidFill>
            </a:endParaRPr>
          </a:p>
        </p:txBody>
      </p:sp>
      <p:cxnSp>
        <p:nvCxnSpPr>
          <p:cNvPr id="35864" name="Straight Connector 3586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Online Media 1" title="Billions of Dollars">
            <a:hlinkClick r:id="" action="ppaction://media"/>
            <a:extLst>
              <a:ext uri="{FF2B5EF4-FFF2-40B4-BE49-F238E27FC236}">
                <a16:creationId xmlns:a16="http://schemas.microsoft.com/office/drawing/2014/main" id="{475A5F73-2DB1-AEE6-879F-2EFB58B4BA30}"/>
              </a:ext>
            </a:extLst>
          </p:cNvPr>
          <p:cNvPicPr>
            <a:picLocks noRot="1" noChangeAspect="1"/>
          </p:cNvPicPr>
          <p:nvPr>
            <a:videoFile r:link="rId1"/>
          </p:nvPr>
        </p:nvPicPr>
        <p:blipFill>
          <a:blip r:embed="rId4"/>
          <a:stretch>
            <a:fillRect/>
          </a:stretch>
        </p:blipFill>
        <p:spPr>
          <a:xfrm>
            <a:off x="6525453" y="1304045"/>
            <a:ext cx="5666547" cy="4249909"/>
          </a:xfrm>
          <a:prstGeom prst="rect">
            <a:avLst/>
          </a:prstGeom>
        </p:spPr>
      </p:pic>
    </p:spTree>
    <p:extLst>
      <p:ext uri="{BB962C8B-B14F-4D97-AF65-F5344CB8AC3E}">
        <p14:creationId xmlns:p14="http://schemas.microsoft.com/office/powerpoint/2010/main" val="363647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jumping_cats01[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6721368" cy="1124712"/>
          </a:xfrm>
        </p:spPr>
        <p:txBody>
          <a:bodyPr anchor="b">
            <a:normAutofit/>
          </a:bodyPr>
          <a:lstStyle/>
          <a:p>
            <a:r>
              <a:rPr lang="en-US" dirty="0">
                <a:solidFill>
                  <a:schemeClr val="bg1"/>
                </a:solidFill>
              </a:rPr>
              <a:t>Pets Cause False Alarms</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870452"/>
            <a:ext cx="5068414" cy="3624131"/>
          </a:xfrm>
        </p:spPr>
        <p:txBody>
          <a:bodyPr anchor="t">
            <a:normAutofit fontScale="92500" lnSpcReduction="10000"/>
          </a:bodyPr>
          <a:lstStyle/>
          <a:p>
            <a:r>
              <a:rPr lang="en-US" sz="3200" dirty="0">
                <a:solidFill>
                  <a:schemeClr val="bg1"/>
                </a:solidFill>
              </a:rPr>
              <a:t>Make sure pets will not interfere with the system now or in the future</a:t>
            </a:r>
          </a:p>
          <a:p>
            <a:r>
              <a:rPr lang="en-US" sz="3200" dirty="0">
                <a:solidFill>
                  <a:schemeClr val="bg1"/>
                </a:solidFill>
              </a:rPr>
              <a:t>Remember many pets will grow</a:t>
            </a:r>
          </a:p>
          <a:p>
            <a:r>
              <a:rPr lang="en-US" sz="3200" dirty="0">
                <a:solidFill>
                  <a:schemeClr val="bg1"/>
                </a:solidFill>
              </a:rPr>
              <a:t>Be sure your alarm technician is aware there are pets in your home </a:t>
            </a:r>
          </a:p>
        </p:txBody>
      </p:sp>
    </p:spTree>
    <p:extLst>
      <p:ext uri="{BB962C8B-B14F-4D97-AF65-F5344CB8AC3E}">
        <p14:creationId xmlns:p14="http://schemas.microsoft.com/office/powerpoint/2010/main" val="232519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1946" y="1005156"/>
            <a:ext cx="4394200" cy="1323439"/>
          </a:xfrm>
        </p:spPr>
        <p:txBody>
          <a:bodyPr anchor="t">
            <a:normAutofit fontScale="90000"/>
          </a:bodyPr>
          <a:lstStyle/>
          <a:p>
            <a:r>
              <a:rPr lang="en-US" dirty="0">
                <a:solidFill>
                  <a:schemeClr val="bg1"/>
                </a:solidFill>
              </a:rPr>
              <a:t>Vibration &amp; Sounds Cause False Alarms</a:t>
            </a:r>
          </a:p>
        </p:txBody>
      </p:sp>
      <p:sp>
        <p:nvSpPr>
          <p:cNvPr id="3" name="Content Placeholder 2"/>
          <p:cNvSpPr>
            <a:spLocks noGrp="1"/>
          </p:cNvSpPr>
          <p:nvPr>
            <p:ph idx="1"/>
          </p:nvPr>
        </p:nvSpPr>
        <p:spPr>
          <a:xfrm>
            <a:off x="304800" y="2579077"/>
            <a:ext cx="5228492" cy="4278923"/>
          </a:xfrm>
        </p:spPr>
        <p:txBody>
          <a:bodyPr>
            <a:normAutofit/>
          </a:bodyPr>
          <a:lstStyle/>
          <a:p>
            <a:r>
              <a:rPr lang="en-US" sz="3600" dirty="0">
                <a:solidFill>
                  <a:schemeClr val="bg1">
                    <a:alpha val="80000"/>
                  </a:schemeClr>
                </a:solidFill>
              </a:rPr>
              <a:t>Consider Possible sounds &amp; vibrations</a:t>
            </a:r>
          </a:p>
          <a:p>
            <a:pPr lvl="1"/>
            <a:r>
              <a:rPr lang="en-US" sz="3600" dirty="0">
                <a:solidFill>
                  <a:schemeClr val="bg1">
                    <a:alpha val="80000"/>
                  </a:schemeClr>
                </a:solidFill>
              </a:rPr>
              <a:t>Loud truck traffic</a:t>
            </a:r>
          </a:p>
          <a:p>
            <a:pPr lvl="1"/>
            <a:r>
              <a:rPr lang="en-US" sz="3600" dirty="0">
                <a:solidFill>
                  <a:schemeClr val="bg1">
                    <a:alpha val="80000"/>
                  </a:schemeClr>
                </a:solidFill>
              </a:rPr>
              <a:t>Passing trains</a:t>
            </a:r>
          </a:p>
          <a:p>
            <a:pPr lvl="1"/>
            <a:r>
              <a:rPr lang="en-US" sz="3600" dirty="0">
                <a:solidFill>
                  <a:schemeClr val="bg1">
                    <a:alpha val="80000"/>
                  </a:schemeClr>
                </a:solidFill>
              </a:rPr>
              <a:t>Thunderstorms</a:t>
            </a:r>
          </a:p>
          <a:p>
            <a:pPr lvl="1"/>
            <a:r>
              <a:rPr lang="en-US" sz="3600" dirty="0">
                <a:solidFill>
                  <a:schemeClr val="bg1">
                    <a:alpha val="80000"/>
                  </a:schemeClr>
                </a:solidFill>
              </a:rPr>
              <a:t>Birds flying into windows</a:t>
            </a:r>
          </a:p>
          <a:p>
            <a:pPr lvl="1"/>
            <a:endParaRPr lang="en-US" sz="3600" dirty="0">
              <a:solidFill>
                <a:schemeClr val="bg1">
                  <a:alpha val="80000"/>
                </a:schemeClr>
              </a:solidFill>
            </a:endParaRPr>
          </a:p>
        </p:txBody>
      </p:sp>
      <p:pic>
        <p:nvPicPr>
          <p:cNvPr id="6" name="Picture 5" descr="A tornado over a town&#10;&#10;Description automatically generated">
            <a:extLst>
              <a:ext uri="{FF2B5EF4-FFF2-40B4-BE49-F238E27FC236}">
                <a16:creationId xmlns:a16="http://schemas.microsoft.com/office/drawing/2014/main" id="{5C63562A-29E8-4247-C5BB-2236BF95EE5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p:spPr>
      </p:pic>
      <p:pic>
        <p:nvPicPr>
          <p:cNvPr id="8" name="Picture 7" descr="A hand on a square black surface">
            <a:extLst>
              <a:ext uri="{FF2B5EF4-FFF2-40B4-BE49-F238E27FC236}">
                <a16:creationId xmlns:a16="http://schemas.microsoft.com/office/drawing/2014/main" id="{AECD295B-0AC1-3ADB-CC24-C56E679AEBDF}"/>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25" name="Group 24">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6" name="Freeform: Shape 25">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7">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179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ressing a button on a wall&#10;&#10;Description automatically generated">
            <a:extLst>
              <a:ext uri="{FF2B5EF4-FFF2-40B4-BE49-F238E27FC236}">
                <a16:creationId xmlns:a16="http://schemas.microsoft.com/office/drawing/2014/main" id="{6546169C-C110-DD8F-C9A6-87D40F4F0B7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54125" y="406621"/>
            <a:ext cx="3822189" cy="1899912"/>
          </a:xfrm>
        </p:spPr>
        <p:txBody>
          <a:bodyPr>
            <a:normAutofit fontScale="90000"/>
          </a:bodyPr>
          <a:lstStyle/>
          <a:p>
            <a:pPr lvl="0"/>
            <a:r>
              <a:rPr lang="en-US" dirty="0"/>
              <a:t>Lack of training Causes False Alarms</a:t>
            </a:r>
          </a:p>
        </p:txBody>
      </p:sp>
      <p:sp>
        <p:nvSpPr>
          <p:cNvPr id="3" name="Content Placeholder 2"/>
          <p:cNvSpPr>
            <a:spLocks noGrp="1"/>
          </p:cNvSpPr>
          <p:nvPr>
            <p:ph idx="1"/>
          </p:nvPr>
        </p:nvSpPr>
        <p:spPr>
          <a:xfrm>
            <a:off x="8054125" y="2434201"/>
            <a:ext cx="3822189" cy="3742762"/>
          </a:xfrm>
        </p:spPr>
        <p:txBody>
          <a:bodyPr>
            <a:normAutofit/>
          </a:bodyPr>
          <a:lstStyle/>
          <a:p>
            <a:r>
              <a:rPr lang="en-US" sz="3200" dirty="0"/>
              <a:t>Learn how to use the system, what to do if the system activates and how to cancel a false alarm</a:t>
            </a:r>
          </a:p>
          <a:p>
            <a:r>
              <a:rPr lang="en-US" sz="3200" dirty="0"/>
              <a:t>Train new users</a:t>
            </a:r>
          </a:p>
          <a:p>
            <a:pPr marL="0" indent="0">
              <a:buNone/>
            </a:pPr>
            <a:endParaRPr lang="en-US" sz="2000" dirty="0"/>
          </a:p>
        </p:txBody>
      </p:sp>
    </p:spTree>
    <p:extLst>
      <p:ext uri="{BB962C8B-B14F-4D97-AF65-F5344CB8AC3E}">
        <p14:creationId xmlns:p14="http://schemas.microsoft.com/office/powerpoint/2010/main" val="40499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0338" y="640080"/>
            <a:ext cx="3734014" cy="3566160"/>
          </a:xfrm>
        </p:spPr>
        <p:txBody>
          <a:bodyPr vert="horz" lIns="91440" tIns="45720" rIns="91440" bIns="45720" rtlCol="0" anchor="b">
            <a:normAutofit/>
          </a:bodyPr>
          <a:lstStyle/>
          <a:p>
            <a:r>
              <a:rPr lang="en-US" sz="4600"/>
              <a:t>Temporary Users &amp; Guests Cause False Alarms</a:t>
            </a:r>
            <a:br>
              <a:rPr lang="en-US" sz="4600"/>
            </a:br>
            <a:endParaRPr lang="en-US" sz="4600"/>
          </a:p>
        </p:txBody>
      </p:sp>
      <p:sp>
        <p:nvSpPr>
          <p:cNvPr id="3" name="Content Placeholder 2"/>
          <p:cNvSpPr>
            <a:spLocks noGrp="1"/>
          </p:cNvSpPr>
          <p:nvPr>
            <p:ph idx="1"/>
          </p:nvPr>
        </p:nvSpPr>
        <p:spPr>
          <a:xfrm>
            <a:off x="457200" y="4636008"/>
            <a:ext cx="4852977" cy="2027858"/>
          </a:xfrm>
        </p:spPr>
        <p:txBody>
          <a:bodyPr vert="horz" lIns="91440" tIns="45720" rIns="91440" bIns="45720" rtlCol="0">
            <a:normAutofit fontScale="92500" lnSpcReduction="20000"/>
          </a:bodyPr>
          <a:lstStyle/>
          <a:p>
            <a:pPr marL="0" indent="0">
              <a:buNone/>
            </a:pPr>
            <a:r>
              <a:rPr lang="en-US" sz="3600" dirty="0"/>
              <a:t>Teach everyone who has a key to the alarm site how to use the system and how to cancel an alarm</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anding keys">
            <a:extLst>
              <a:ext uri="{FF2B5EF4-FFF2-40B4-BE49-F238E27FC236}">
                <a16:creationId xmlns:a16="http://schemas.microsoft.com/office/drawing/2014/main" id="{9099377D-A0E0-989B-6225-AD188ADC2BE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4811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206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78F2897-D574-3B45-3B2E-2CF97C0A81AB}"/>
              </a:ext>
            </a:extLst>
          </p:cNvPr>
          <p:cNvSpPr>
            <a:spLocks noGrp="1"/>
          </p:cNvSpPr>
          <p:nvPr>
            <p:ph type="title"/>
          </p:nvPr>
        </p:nvSpPr>
        <p:spPr>
          <a:xfrm>
            <a:off x="1014141" y="1450655"/>
            <a:ext cx="3932030" cy="3956690"/>
          </a:xfrm>
        </p:spPr>
        <p:txBody>
          <a:bodyPr anchor="ctr">
            <a:normAutofit/>
          </a:bodyPr>
          <a:lstStyle/>
          <a:p>
            <a:r>
              <a:rPr lang="en-US" altLang="en-US" sz="8000">
                <a:solidFill>
                  <a:schemeClr val="bg1"/>
                </a:solidFill>
              </a:rPr>
              <a:t>What We Will Cover</a:t>
            </a:r>
            <a:endParaRPr lang="en-US" sz="8000">
              <a:solidFill>
                <a:schemeClr val="bg1"/>
              </a:solidFill>
            </a:endParaRPr>
          </a:p>
        </p:txBody>
      </p:sp>
      <p:cxnSp>
        <p:nvCxnSpPr>
          <p:cNvPr id="2068" name="Straight Connector 2067">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1DF7E9-677A-CF14-C296-86B3C4AF6269}"/>
              </a:ext>
            </a:extLst>
          </p:cNvPr>
          <p:cNvSpPr>
            <a:spLocks noGrp="1"/>
          </p:cNvSpPr>
          <p:nvPr>
            <p:ph idx="1"/>
          </p:nvPr>
        </p:nvSpPr>
        <p:spPr>
          <a:xfrm>
            <a:off x="5345723" y="492369"/>
            <a:ext cx="6248399" cy="5791200"/>
          </a:xfrm>
        </p:spPr>
        <p:txBody>
          <a:bodyPr anchor="ctr">
            <a:normAutofit/>
          </a:bodyPr>
          <a:lstStyle/>
          <a:p>
            <a:r>
              <a:rPr lang="en-US" sz="3200" dirty="0">
                <a:solidFill>
                  <a:schemeClr val="bg1"/>
                </a:solidFill>
              </a:rPr>
              <a:t>What is an Alarm System?</a:t>
            </a:r>
          </a:p>
          <a:p>
            <a:r>
              <a:rPr lang="en-US" sz="3200" dirty="0">
                <a:solidFill>
                  <a:schemeClr val="bg1"/>
                </a:solidFill>
              </a:rPr>
              <a:t>What Happens when an Alarm is Activated? </a:t>
            </a:r>
            <a:endParaRPr lang="en-US" altLang="en-US" sz="3200" dirty="0">
              <a:solidFill>
                <a:schemeClr val="bg1"/>
              </a:solidFill>
            </a:endParaRPr>
          </a:p>
          <a:p>
            <a:r>
              <a:rPr lang="en-US" altLang="en-US" sz="3200" dirty="0">
                <a:solidFill>
                  <a:schemeClr val="bg1"/>
                </a:solidFill>
              </a:rPr>
              <a:t>What is a False Alarm</a:t>
            </a:r>
          </a:p>
          <a:p>
            <a:r>
              <a:rPr lang="en-US" altLang="en-US" sz="3200" dirty="0">
                <a:solidFill>
                  <a:schemeClr val="bg1"/>
                </a:solidFill>
              </a:rPr>
              <a:t>Causes &amp; impacts of false alarms</a:t>
            </a:r>
          </a:p>
          <a:p>
            <a:r>
              <a:rPr lang="en-US" altLang="en-US" sz="3200" dirty="0">
                <a:solidFill>
                  <a:schemeClr val="bg1"/>
                </a:solidFill>
              </a:rPr>
              <a:t>How to reduce &amp; eliminate false alarms</a:t>
            </a:r>
          </a:p>
          <a:p>
            <a:r>
              <a:rPr lang="en-US" altLang="en-US" sz="3200" dirty="0">
                <a:solidFill>
                  <a:schemeClr val="bg1"/>
                </a:solidFill>
              </a:rPr>
              <a:t>How Our Alarm Ordinance Impact You</a:t>
            </a:r>
          </a:p>
          <a:p>
            <a:r>
              <a:rPr lang="en-US" altLang="en-US" sz="3200" dirty="0">
                <a:solidFill>
                  <a:schemeClr val="bg1"/>
                </a:solidFill>
              </a:rPr>
              <a:t>And more….</a:t>
            </a:r>
          </a:p>
        </p:txBody>
      </p:sp>
    </p:spTree>
    <p:extLst>
      <p:ext uri="{BB962C8B-B14F-4D97-AF65-F5344CB8AC3E}">
        <p14:creationId xmlns:p14="http://schemas.microsoft.com/office/powerpoint/2010/main" val="361110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CE56A029-D803-47A2-B79C-4527891BE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9" name="Freeform: Shape 98">
            <a:extLst>
              <a:ext uri="{FF2B5EF4-FFF2-40B4-BE49-F238E27FC236}">
                <a16:creationId xmlns:a16="http://schemas.microsoft.com/office/drawing/2014/main" id="{51D96995-5226-4718-9475-B918D16C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63" y="1467136"/>
            <a:ext cx="4429266" cy="5404512"/>
          </a:xfrm>
          <a:custGeom>
            <a:avLst/>
            <a:gdLst>
              <a:gd name="connsiteX0" fmla="*/ 824338 w 4383631"/>
              <a:gd name="connsiteY0" fmla="*/ 881 h 5404513"/>
              <a:gd name="connsiteX1" fmla="*/ 988232 w 4383631"/>
              <a:gd name="connsiteY1" fmla="*/ 1512 h 5404513"/>
              <a:gd name="connsiteX2" fmla="*/ 2378019 w 4383631"/>
              <a:gd name="connsiteY2" fmla="*/ 394359 h 5404513"/>
              <a:gd name="connsiteX3" fmla="*/ 4005393 w 4383631"/>
              <a:gd name="connsiteY3" fmla="*/ 5010381 h 5404513"/>
              <a:gd name="connsiteX4" fmla="*/ 3668913 w 4383631"/>
              <a:gd name="connsiteY4" fmla="*/ 5403338 h 5404513"/>
              <a:gd name="connsiteX5" fmla="*/ 3667357 w 4383631"/>
              <a:gd name="connsiteY5" fmla="*/ 5404513 h 5404513"/>
              <a:gd name="connsiteX6" fmla="*/ 0 w 4383631"/>
              <a:gd name="connsiteY6" fmla="*/ 5404513 h 5404513"/>
              <a:gd name="connsiteX7" fmla="*/ 0 w 4383631"/>
              <a:gd name="connsiteY7" fmla="*/ 143051 h 5404513"/>
              <a:gd name="connsiteX8" fmla="*/ 193256 w 4383631"/>
              <a:gd name="connsiteY8" fmla="*/ 87176 h 5404513"/>
              <a:gd name="connsiteX9" fmla="*/ 824338 w 4383631"/>
              <a:gd name="connsiteY9" fmla="*/ 881 h 54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631" h="5404513">
                <a:moveTo>
                  <a:pt x="824338" y="881"/>
                </a:moveTo>
                <a:cubicBezTo>
                  <a:pt x="878770" y="-471"/>
                  <a:pt x="933413" y="-270"/>
                  <a:pt x="988232" y="1512"/>
                </a:cubicBezTo>
                <a:cubicBezTo>
                  <a:pt x="1445852" y="16389"/>
                  <a:pt x="1915763" y="141496"/>
                  <a:pt x="2378019" y="394359"/>
                </a:cubicBezTo>
                <a:cubicBezTo>
                  <a:pt x="4031265" y="1298718"/>
                  <a:pt x="4945843" y="3467048"/>
                  <a:pt x="4005393" y="5010381"/>
                </a:cubicBezTo>
                <a:cubicBezTo>
                  <a:pt x="3906203" y="5173158"/>
                  <a:pt x="3793241" y="5299621"/>
                  <a:pt x="3668913" y="5403338"/>
                </a:cubicBezTo>
                <a:lnTo>
                  <a:pt x="3667357" y="5404513"/>
                </a:lnTo>
                <a:lnTo>
                  <a:pt x="0" y="5404513"/>
                </a:lnTo>
                <a:lnTo>
                  <a:pt x="0" y="143051"/>
                </a:lnTo>
                <a:lnTo>
                  <a:pt x="193256" y="87176"/>
                </a:lnTo>
                <a:cubicBezTo>
                  <a:pt x="398954" y="35580"/>
                  <a:pt x="610013" y="6202"/>
                  <a:pt x="824338" y="88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1" name="Picture 10" descr="A leaning tower of pisa with Leaning Tower of Pisa in the background&#10;&#10;Description automatically generated">
            <a:extLst>
              <a:ext uri="{FF2B5EF4-FFF2-40B4-BE49-F238E27FC236}">
                <a16:creationId xmlns:a16="http://schemas.microsoft.com/office/drawing/2014/main" id="{D89163B2-D0AE-9123-D759-760310CF11F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 y="1676463"/>
            <a:ext cx="4211054" cy="5181530"/>
          </a:xfrm>
          <a:custGeom>
            <a:avLst/>
            <a:gdLst/>
            <a:ahLst/>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3" y="5181530"/>
                </a:lnTo>
                <a:lnTo>
                  <a:pt x="0" y="5181530"/>
                </a:lnTo>
                <a:lnTo>
                  <a:pt x="0" y="251609"/>
                </a:lnTo>
                <a:lnTo>
                  <a:pt x="158783" y="182603"/>
                </a:lnTo>
                <a:cubicBezTo>
                  <a:pt x="479801" y="54981"/>
                  <a:pt x="818871" y="-8854"/>
                  <a:pt x="1165310" y="990"/>
                </a:cubicBezTo>
                <a:close/>
              </a:path>
            </a:pathLst>
          </a:custGeom>
        </p:spPr>
      </p:pic>
      <p:sp>
        <p:nvSpPr>
          <p:cNvPr id="101" name="Freeform: Shape 100">
            <a:extLst>
              <a:ext uri="{FF2B5EF4-FFF2-40B4-BE49-F238E27FC236}">
                <a16:creationId xmlns:a16="http://schemas.microsoft.com/office/drawing/2014/main" id="{3D7B82C1-B831-4DDE-BDF4-2C767EB4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65310 w 4211054"/>
              <a:gd name="connsiteY0" fmla="*/ 990 h 5181530"/>
              <a:gd name="connsiteX1" fmla="*/ 2418078 w 4211054"/>
              <a:gd name="connsiteY1" fmla="*/ 367333 h 5181530"/>
              <a:gd name="connsiteX2" fmla="*/ 3861693 w 4211054"/>
              <a:gd name="connsiteY2" fmla="*/ 4749397 h 5181530"/>
              <a:gd name="connsiteX3" fmla="*/ 3592887 w 4211054"/>
              <a:gd name="connsiteY3" fmla="*/ 5091022 h 5181530"/>
              <a:gd name="connsiteX4" fmla="*/ 3483152 w 4211054"/>
              <a:gd name="connsiteY4" fmla="*/ 5181530 h 5181530"/>
              <a:gd name="connsiteX5" fmla="*/ 0 w 4211054"/>
              <a:gd name="connsiteY5" fmla="*/ 5181530 h 5181530"/>
              <a:gd name="connsiteX6" fmla="*/ 0 w 4211054"/>
              <a:gd name="connsiteY6" fmla="*/ 5181528 h 5181530"/>
              <a:gd name="connsiteX7" fmla="*/ 2981677 w 4211054"/>
              <a:gd name="connsiteY7" fmla="*/ 5181528 h 5181530"/>
              <a:gd name="connsiteX8" fmla="*/ 3028606 w 4211054"/>
              <a:gd name="connsiteY8" fmla="*/ 5160626 h 5181530"/>
              <a:gd name="connsiteX9" fmla="*/ 3747110 w 4211054"/>
              <a:gd name="connsiteY9" fmla="*/ 4553549 h 5181530"/>
              <a:gd name="connsiteX10" fmla="*/ 2353269 w 4211054"/>
              <a:gd name="connsiteY10" fmla="*/ 527791 h 5181530"/>
              <a:gd name="connsiteX11" fmla="*/ 1162923 w 4211054"/>
              <a:gd name="connsiteY11" fmla="*/ 185179 h 5181530"/>
              <a:gd name="connsiteX12" fmla="*/ 80119 w 4211054"/>
              <a:gd name="connsiteY12" fmla="*/ 399295 h 5181530"/>
              <a:gd name="connsiteX13" fmla="*/ 0 w 4211054"/>
              <a:gd name="connsiteY13" fmla="*/ 438059 h 5181530"/>
              <a:gd name="connsiteX14" fmla="*/ 0 w 4211054"/>
              <a:gd name="connsiteY14" fmla="*/ 251609 h 5181530"/>
              <a:gd name="connsiteX15" fmla="*/ 158783 w 4211054"/>
              <a:gd name="connsiteY15" fmla="*/ 182603 h 5181530"/>
              <a:gd name="connsiteX16" fmla="*/ 1165310 w 4211054"/>
              <a:gd name="connsiteY16" fmla="*/ 990 h 518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2" y="5181530"/>
                </a:lnTo>
                <a:lnTo>
                  <a:pt x="0" y="5181530"/>
                </a:lnTo>
                <a:lnTo>
                  <a:pt x="0" y="5181528"/>
                </a:lnTo>
                <a:lnTo>
                  <a:pt x="2981677" y="5181528"/>
                </a:lnTo>
                <a:lnTo>
                  <a:pt x="3028606" y="5160626"/>
                </a:lnTo>
                <a:cubicBezTo>
                  <a:pt x="3311277" y="5028098"/>
                  <a:pt x="3558318" y="4869020"/>
                  <a:pt x="3747110" y="4553549"/>
                </a:cubicBezTo>
                <a:cubicBezTo>
                  <a:pt x="4552598" y="3207566"/>
                  <a:pt x="3769268" y="1316508"/>
                  <a:pt x="2353269" y="527791"/>
                </a:cubicBezTo>
                <a:cubicBezTo>
                  <a:pt x="1957349" y="307263"/>
                  <a:pt x="1554872" y="198154"/>
                  <a:pt x="1162923" y="185179"/>
                </a:cubicBezTo>
                <a:cubicBezTo>
                  <a:pt x="787306" y="172747"/>
                  <a:pt x="421359" y="248602"/>
                  <a:pt x="80119" y="399295"/>
                </a:cubicBezTo>
                <a:lnTo>
                  <a:pt x="0" y="438059"/>
                </a:lnTo>
                <a:lnTo>
                  <a:pt x="0" y="251609"/>
                </a:lnTo>
                <a:lnTo>
                  <a:pt x="158783" y="182603"/>
                </a:lnTo>
                <a:cubicBezTo>
                  <a:pt x="479801" y="54981"/>
                  <a:pt x="818871" y="-8854"/>
                  <a:pt x="1165310" y="99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3" name="Freeform: Shape 102">
            <a:extLst>
              <a:ext uri="{FF2B5EF4-FFF2-40B4-BE49-F238E27FC236}">
                <a16:creationId xmlns:a16="http://schemas.microsoft.com/office/drawing/2014/main" id="{22EB6291-5B14-4134-B234-BE224349E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9458" y="-13648"/>
            <a:ext cx="4289727"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5" name="Freeform: Shape 104">
            <a:extLst>
              <a:ext uri="{FF2B5EF4-FFF2-40B4-BE49-F238E27FC236}">
                <a16:creationId xmlns:a16="http://schemas.microsoft.com/office/drawing/2014/main" id="{97A57860-4E75-47A2-A2FB-36FAA89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4429259" y="2724949"/>
            <a:ext cx="5729985" cy="1038979"/>
          </a:xfrm>
        </p:spPr>
        <p:txBody>
          <a:bodyPr anchor="b">
            <a:normAutofit/>
          </a:bodyPr>
          <a:lstStyle/>
          <a:p>
            <a:r>
              <a:rPr lang="en-US" sz="3300" b="1" dirty="0"/>
              <a:t>Environmental Changes</a:t>
            </a:r>
            <a:br>
              <a:rPr lang="en-US" sz="3300" b="1" dirty="0"/>
            </a:br>
            <a:r>
              <a:rPr lang="en-US" sz="3300" b="1" dirty="0"/>
              <a:t>Cause False Alarms</a:t>
            </a:r>
          </a:p>
        </p:txBody>
      </p:sp>
      <p:pic>
        <p:nvPicPr>
          <p:cNvPr id="20" name="Picture 19" descr="Person working on a table">
            <a:extLst>
              <a:ext uri="{FF2B5EF4-FFF2-40B4-BE49-F238E27FC236}">
                <a16:creationId xmlns:a16="http://schemas.microsoft.com/office/drawing/2014/main" id="{DFA53DAB-FAEA-D3B7-2FEA-A52C111EAB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332189" y="1"/>
            <a:ext cx="4116996" cy="2726053"/>
          </a:xfrm>
          <a:custGeom>
            <a:avLst/>
            <a:gdLst/>
            <a:ahLst/>
            <a:cxnLst/>
            <a:rect l="l" t="t" r="r" b="b"/>
            <a:pathLst>
              <a:path w="3997527" h="2646947">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1" y="2646947"/>
                </a:cubicBezTo>
                <a:cubicBezTo>
                  <a:pt x="1310863" y="2646947"/>
                  <a:pt x="873195" y="2394813"/>
                  <a:pt x="465463" y="1803828"/>
                </a:cubicBezTo>
                <a:cubicBezTo>
                  <a:pt x="412107" y="1726474"/>
                  <a:pt x="359949" y="1656124"/>
                  <a:pt x="309509" y="1588134"/>
                </a:cubicBezTo>
                <a:cubicBezTo>
                  <a:pt x="100453" y="1306222"/>
                  <a:pt x="0" y="1159615"/>
                  <a:pt x="0" y="908578"/>
                </a:cubicBezTo>
                <a:cubicBezTo>
                  <a:pt x="0" y="659312"/>
                  <a:pt x="62965" y="413080"/>
                  <a:pt x="187010" y="176721"/>
                </a:cubicBezTo>
                <a:cubicBezTo>
                  <a:pt x="217356" y="118918"/>
                  <a:pt x="250961" y="62336"/>
                  <a:pt x="287751" y="7075"/>
                </a:cubicBezTo>
                <a:close/>
              </a:path>
            </a:pathLst>
          </a:custGeom>
        </p:spPr>
      </p:pic>
      <p:sp>
        <p:nvSpPr>
          <p:cNvPr id="107" name="Freeform: Shape 106">
            <a:extLst>
              <a:ext uri="{FF2B5EF4-FFF2-40B4-BE49-F238E27FC236}">
                <a16:creationId xmlns:a16="http://schemas.microsoft.com/office/drawing/2014/main" id="{FADADC7F-B4F8-4013-B67D-463D600E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2189" y="1"/>
            <a:ext cx="3997527" cy="2646947"/>
          </a:xfrm>
          <a:custGeom>
            <a:avLst/>
            <a:gdLst>
              <a:gd name="connsiteX0" fmla="*/ 478501 w 3997527"/>
              <a:gd name="connsiteY0" fmla="*/ 2 h 2646947"/>
              <a:gd name="connsiteX1" fmla="*/ 382993 w 3997527"/>
              <a:gd name="connsiteY1" fmla="*/ 123929 h 2646947"/>
              <a:gd name="connsiteX2" fmla="*/ 290041 w 3997527"/>
              <a:gd name="connsiteY2" fmla="*/ 274421 h 2646947"/>
              <a:gd name="connsiteX3" fmla="*/ 117491 w 3997527"/>
              <a:gd name="connsiteY3" fmla="*/ 923641 h 2646947"/>
              <a:gd name="connsiteX4" fmla="*/ 403069 w 3997527"/>
              <a:gd name="connsiteY4" fmla="*/ 1526467 h 2646947"/>
              <a:gd name="connsiteX5" fmla="*/ 546966 w 3997527"/>
              <a:gd name="connsiteY5" fmla="*/ 1717806 h 2646947"/>
              <a:gd name="connsiteX6" fmla="*/ 1897207 w 3997527"/>
              <a:gd name="connsiteY6" fmla="*/ 2465727 h 2646947"/>
              <a:gd name="connsiteX7" fmla="*/ 2922217 w 3997527"/>
              <a:gd name="connsiteY7" fmla="*/ 2005601 h 2646947"/>
              <a:gd name="connsiteX8" fmla="*/ 3046959 w 3997527"/>
              <a:gd name="connsiteY8" fmla="*/ 1914233 h 2646947"/>
              <a:gd name="connsiteX9" fmla="*/ 3614314 w 3997527"/>
              <a:gd name="connsiteY9" fmla="*/ 1436596 h 2646947"/>
              <a:gd name="connsiteX10" fmla="*/ 3805939 w 3997527"/>
              <a:gd name="connsiteY10" fmla="*/ 923641 h 2646947"/>
              <a:gd name="connsiteX11" fmla="*/ 3633781 w 3997527"/>
              <a:gd name="connsiteY11" fmla="*/ 75714 h 2646947"/>
              <a:gd name="connsiteX12" fmla="*/ 3595267 w 3997527"/>
              <a:gd name="connsiteY12" fmla="*/ 2 h 2646947"/>
              <a:gd name="connsiteX13" fmla="*/ 292993 w 3997527"/>
              <a:gd name="connsiteY13" fmla="*/ 0 h 2646947"/>
              <a:gd name="connsiteX14" fmla="*/ 3828920 w 3997527"/>
              <a:gd name="connsiteY14" fmla="*/ 0 h 2646947"/>
              <a:gd name="connsiteX15" fmla="*/ 3877162 w 3997527"/>
              <a:gd name="connsiteY15" fmla="*/ 126877 h 2646947"/>
              <a:gd name="connsiteX16" fmla="*/ 3997527 w 3997527"/>
              <a:gd name="connsiteY16" fmla="*/ 908578 h 2646947"/>
              <a:gd name="connsiteX17" fmla="*/ 3789844 w 3997527"/>
              <a:gd name="connsiteY17" fmla="*/ 1486825 h 2646947"/>
              <a:gd name="connsiteX18" fmla="*/ 3174946 w 3997527"/>
              <a:gd name="connsiteY18" fmla="*/ 2025257 h 2646947"/>
              <a:gd name="connsiteX19" fmla="*/ 3039752 w 3997527"/>
              <a:gd name="connsiteY19" fmla="*/ 2128254 h 2646947"/>
              <a:gd name="connsiteX20" fmla="*/ 1928850 w 3997527"/>
              <a:gd name="connsiteY20" fmla="*/ 2646947 h 2646947"/>
              <a:gd name="connsiteX21" fmla="*/ 465463 w 3997527"/>
              <a:gd name="connsiteY21" fmla="*/ 1803828 h 2646947"/>
              <a:gd name="connsiteX22" fmla="*/ 309508 w 3997527"/>
              <a:gd name="connsiteY22" fmla="*/ 1588134 h 2646947"/>
              <a:gd name="connsiteX23" fmla="*/ 0 w 3997527"/>
              <a:gd name="connsiteY23" fmla="*/ 908578 h 2646947"/>
              <a:gd name="connsiteX24" fmla="*/ 187010 w 3997527"/>
              <a:gd name="connsiteY24" fmla="*/ 176721 h 2646947"/>
              <a:gd name="connsiteX25" fmla="*/ 287750 w 3997527"/>
              <a:gd name="connsiteY25"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7527" h="2646947">
                <a:moveTo>
                  <a:pt x="478501" y="2"/>
                </a:moveTo>
                <a:lnTo>
                  <a:pt x="382993" y="123929"/>
                </a:lnTo>
                <a:cubicBezTo>
                  <a:pt x="349048" y="172951"/>
                  <a:pt x="318041" y="223144"/>
                  <a:pt x="290041" y="274421"/>
                </a:cubicBezTo>
                <a:cubicBezTo>
                  <a:pt x="175588" y="484093"/>
                  <a:pt x="117491" y="702521"/>
                  <a:pt x="117491" y="923641"/>
                </a:cubicBezTo>
                <a:cubicBezTo>
                  <a:pt x="117491" y="1146334"/>
                  <a:pt x="210177" y="1276386"/>
                  <a:pt x="403069" y="1526467"/>
                </a:cubicBezTo>
                <a:cubicBezTo>
                  <a:pt x="449609" y="1586781"/>
                  <a:pt x="497735" y="1649187"/>
                  <a:pt x="546966" y="1717806"/>
                </a:cubicBezTo>
                <a:cubicBezTo>
                  <a:pt x="923173" y="2242063"/>
                  <a:pt x="1327000" y="2465727"/>
                  <a:pt x="1897207" y="2465727"/>
                </a:cubicBezTo>
                <a:cubicBezTo>
                  <a:pt x="2271434" y="2465727"/>
                  <a:pt x="2546010" y="2283518"/>
                  <a:pt x="2922217" y="2005601"/>
                </a:cubicBezTo>
                <a:cubicBezTo>
                  <a:pt x="2964245" y="1974547"/>
                  <a:pt x="3006275" y="1943867"/>
                  <a:pt x="3046959" y="1914233"/>
                </a:cubicBezTo>
                <a:cubicBezTo>
                  <a:pt x="3267474" y="1753426"/>
                  <a:pt x="3475721" y="1601521"/>
                  <a:pt x="3614314" y="1436596"/>
                </a:cubicBezTo>
                <a:cubicBezTo>
                  <a:pt x="3746813" y="1278931"/>
                  <a:pt x="3805939" y="1120743"/>
                  <a:pt x="3805939" y="923641"/>
                </a:cubicBezTo>
                <a:cubicBezTo>
                  <a:pt x="3805939" y="614875"/>
                  <a:pt x="3746267" y="325578"/>
                  <a:pt x="3633781" y="75714"/>
                </a:cubicBezTo>
                <a:lnTo>
                  <a:pt x="3595267" y="2"/>
                </a:lnTo>
                <a:close/>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0" y="2646947"/>
                </a:cubicBezTo>
                <a:cubicBezTo>
                  <a:pt x="1310863" y="2646947"/>
                  <a:pt x="873195" y="2394813"/>
                  <a:pt x="465463" y="1803828"/>
                </a:cubicBezTo>
                <a:cubicBezTo>
                  <a:pt x="412107" y="1726474"/>
                  <a:pt x="359949" y="1656124"/>
                  <a:pt x="309508" y="1588134"/>
                </a:cubicBezTo>
                <a:cubicBezTo>
                  <a:pt x="100453" y="1306222"/>
                  <a:pt x="0" y="1159615"/>
                  <a:pt x="0" y="908578"/>
                </a:cubicBezTo>
                <a:cubicBezTo>
                  <a:pt x="0" y="659312"/>
                  <a:pt x="62965" y="413080"/>
                  <a:pt x="187010" y="176721"/>
                </a:cubicBezTo>
                <a:cubicBezTo>
                  <a:pt x="217356" y="118918"/>
                  <a:pt x="250961" y="62336"/>
                  <a:pt x="287750"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A group of people holding a box&#10;&#10;Description automatically generated">
            <a:extLst>
              <a:ext uri="{FF2B5EF4-FFF2-40B4-BE49-F238E27FC236}">
                <a16:creationId xmlns:a16="http://schemas.microsoft.com/office/drawing/2014/main" id="{CEDEA103-95F6-5AEC-C544-67B3DE3B27D0}"/>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8253666" y="2"/>
            <a:ext cx="3938337" cy="332159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p:spPr>
      </p:pic>
      <p:sp>
        <p:nvSpPr>
          <p:cNvPr id="109" name="Freeform: Shape 108">
            <a:extLst>
              <a:ext uri="{FF2B5EF4-FFF2-40B4-BE49-F238E27FC236}">
                <a16:creationId xmlns:a16="http://schemas.microsoft.com/office/drawing/2014/main" id="{3A8657D3-FF5C-4E4D-BF2D-FA413B67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4476411" y="3841929"/>
            <a:ext cx="7551465" cy="2769885"/>
          </a:xfrm>
        </p:spPr>
        <p:txBody>
          <a:bodyPr>
            <a:normAutofit lnSpcReduction="10000"/>
          </a:bodyPr>
          <a:lstStyle/>
          <a:p>
            <a:r>
              <a:rPr lang="en-US" dirty="0"/>
              <a:t>New occupants or employees move in</a:t>
            </a:r>
          </a:p>
          <a:p>
            <a:r>
              <a:rPr lang="en-US" dirty="0"/>
              <a:t>Buildings settle on their foundations</a:t>
            </a:r>
          </a:p>
          <a:p>
            <a:r>
              <a:rPr lang="en-US" dirty="0"/>
              <a:t>Doors and windows get loose in their frames</a:t>
            </a:r>
          </a:p>
          <a:p>
            <a:r>
              <a:rPr lang="en-US" dirty="0"/>
              <a:t>Sites are remodeled </a:t>
            </a:r>
          </a:p>
          <a:p>
            <a:r>
              <a:rPr lang="en-US" dirty="0"/>
              <a:t>Occupants acquire new furniture, new window coverings pets or hang new displays</a:t>
            </a:r>
          </a:p>
        </p:txBody>
      </p:sp>
    </p:spTree>
    <p:extLst>
      <p:ext uri="{BB962C8B-B14F-4D97-AF65-F5344CB8AC3E}">
        <p14:creationId xmlns:p14="http://schemas.microsoft.com/office/powerpoint/2010/main" val="398062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veral batteries in a row&#10;&#10;Description automatically generated">
            <a:extLst>
              <a:ext uri="{FF2B5EF4-FFF2-40B4-BE49-F238E27FC236}">
                <a16:creationId xmlns:a16="http://schemas.microsoft.com/office/drawing/2014/main" id="{2C0746D5-FCB0-80E1-C76F-62AD0BC63C4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22468" y="10"/>
            <a:ext cx="8669532" cy="6857990"/>
          </a:xfrm>
          <a:prstGeom prst="rect">
            <a:avLst/>
          </a:prstGeom>
        </p:spPr>
      </p:pic>
      <p:sp>
        <p:nvSpPr>
          <p:cNvPr id="28" name="Rectangle 2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3" y="953263"/>
            <a:ext cx="5103583" cy="1332737"/>
          </a:xfrm>
        </p:spPr>
        <p:txBody>
          <a:bodyPr anchor="b">
            <a:normAutofit/>
          </a:bodyPr>
          <a:lstStyle/>
          <a:p>
            <a:pPr lvl="0"/>
            <a:r>
              <a:rPr lang="en-US" sz="4000" dirty="0">
                <a:solidFill>
                  <a:schemeClr val="bg1"/>
                </a:solidFill>
              </a:rPr>
              <a:t>Lack of Maintenance Causes False Alarms</a:t>
            </a:r>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5244260" cy="3553792"/>
          </a:xfrm>
        </p:spPr>
        <p:txBody>
          <a:bodyPr anchor="t">
            <a:normAutofit lnSpcReduction="10000"/>
          </a:bodyPr>
          <a:lstStyle/>
          <a:p>
            <a:r>
              <a:rPr lang="en-US" sz="3200" dirty="0">
                <a:solidFill>
                  <a:schemeClr val="bg1"/>
                </a:solidFill>
              </a:rPr>
              <a:t>Sensors need to be cleaned and settings need be checked. </a:t>
            </a:r>
          </a:p>
          <a:p>
            <a:r>
              <a:rPr lang="en-US" sz="3200" dirty="0">
                <a:solidFill>
                  <a:schemeClr val="bg1"/>
                </a:solidFill>
              </a:rPr>
              <a:t>Know battery life expectancy</a:t>
            </a:r>
          </a:p>
          <a:p>
            <a:r>
              <a:rPr lang="en-US" sz="3200" dirty="0">
                <a:solidFill>
                  <a:schemeClr val="bg1"/>
                </a:solidFill>
              </a:rPr>
              <a:t>Doors and windows need to be checked to ensure they close properly</a:t>
            </a:r>
          </a:p>
          <a:p>
            <a:pPr marL="0" indent="0">
              <a:buNone/>
            </a:pPr>
            <a:endParaRPr lang="en-US" sz="1800" dirty="0">
              <a:solidFill>
                <a:schemeClr val="bg1"/>
              </a:solidFill>
            </a:endParaRPr>
          </a:p>
        </p:txBody>
      </p:sp>
    </p:spTree>
    <p:extLst>
      <p:ext uri="{BB962C8B-B14F-4D97-AF65-F5344CB8AC3E}">
        <p14:creationId xmlns:p14="http://schemas.microsoft.com/office/powerpoint/2010/main" val="100860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dirty="0"/>
              <a:t>Confusing Procedures Cause False Alarms </a:t>
            </a:r>
          </a:p>
        </p:txBody>
      </p:sp>
      <p:sp>
        <p:nvSpPr>
          <p:cNvPr id="29" name="Rectangle 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2737" y="2391508"/>
            <a:ext cx="7376076" cy="3847451"/>
          </a:xfrm>
        </p:spPr>
        <p:txBody>
          <a:bodyPr anchor="ctr">
            <a:normAutofit/>
          </a:bodyPr>
          <a:lstStyle/>
          <a:p>
            <a:r>
              <a:rPr lang="en-US" sz="3200" dirty="0"/>
              <a:t>Sometimes people fail to follow procedures because they are set in their ways, but often it is because the procedure is unclear or has not been properly communicated to them</a:t>
            </a:r>
          </a:p>
          <a:p>
            <a:r>
              <a:rPr lang="en-US" sz="3200" dirty="0"/>
              <a:t>Make sure you understand your alarm company’s procedures so you can do your part to reduce false alarms</a:t>
            </a:r>
          </a:p>
        </p:txBody>
      </p:sp>
      <p:pic>
        <p:nvPicPr>
          <p:cNvPr id="6" name="Picture 5" descr="A hand holding a phone&#10;&#10;Description automatically generated">
            <a:extLst>
              <a:ext uri="{FF2B5EF4-FFF2-40B4-BE49-F238E27FC236}">
                <a16:creationId xmlns:a16="http://schemas.microsoft.com/office/drawing/2014/main" id="{D0B05B86-0637-309E-467E-E1A6F0311AC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758150" y="2507701"/>
            <a:ext cx="3477809" cy="3189714"/>
          </a:xfrm>
          <a:prstGeom prst="rect">
            <a:avLst/>
          </a:prstGeom>
        </p:spPr>
      </p:pic>
      <p:sp>
        <p:nvSpPr>
          <p:cNvPr id="33" name="Rectangle 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p:cNvSpPr>
            <a:spLocks noGrp="1"/>
          </p:cNvSpPr>
          <p:nvPr>
            <p:ph type="title"/>
          </p:nvPr>
        </p:nvSpPr>
        <p:spPr>
          <a:xfrm>
            <a:off x="1932903" y="949325"/>
            <a:ext cx="8071706" cy="2387600"/>
          </a:xfrm>
        </p:spPr>
        <p:txBody>
          <a:bodyPr vert="horz" lIns="91440" tIns="45720" rIns="91440" bIns="45720" rtlCol="0" anchor="b">
            <a:normAutofit/>
          </a:bodyPr>
          <a:lstStyle/>
          <a:p>
            <a:r>
              <a:rPr lang="en-US" sz="5100" kern="1200">
                <a:solidFill>
                  <a:schemeClr val="bg1"/>
                </a:solidFill>
                <a:latin typeface="+mj-lt"/>
                <a:ea typeface="+mj-ea"/>
                <a:cs typeface="+mj-cs"/>
              </a:rPr>
              <a:t>Outdated information Causes False Alarms </a:t>
            </a:r>
            <a:br>
              <a:rPr lang="en-US" sz="5100" kern="1200">
                <a:solidFill>
                  <a:schemeClr val="bg1"/>
                </a:solidFill>
                <a:latin typeface="+mj-lt"/>
                <a:ea typeface="+mj-ea"/>
                <a:cs typeface="+mj-cs"/>
              </a:rPr>
            </a:br>
            <a:endParaRPr lang="en-US" sz="5100" kern="1200">
              <a:solidFill>
                <a:schemeClr val="bg1"/>
              </a:solidFill>
              <a:latin typeface="+mj-lt"/>
              <a:ea typeface="+mj-ea"/>
              <a:cs typeface="+mj-cs"/>
            </a:endParaRPr>
          </a:p>
        </p:txBody>
      </p:sp>
      <p:sp>
        <p:nvSpPr>
          <p:cNvPr id="3" name="Content Placeholder 2"/>
          <p:cNvSpPr>
            <a:spLocks noGrp="1"/>
          </p:cNvSpPr>
          <p:nvPr>
            <p:ph idx="1"/>
          </p:nvPr>
        </p:nvSpPr>
        <p:spPr>
          <a:xfrm>
            <a:off x="1932902" y="3429000"/>
            <a:ext cx="9063343" cy="1655762"/>
          </a:xfrm>
        </p:spPr>
        <p:txBody>
          <a:bodyPr vert="horz" lIns="91440" tIns="45720" rIns="91440" bIns="45720" rtlCol="0">
            <a:normAutofit/>
          </a:bodyPr>
          <a:lstStyle/>
          <a:p>
            <a:pPr marL="0" indent="0">
              <a:buNone/>
            </a:pPr>
            <a:r>
              <a:rPr lang="en-US" sz="3200" kern="1200" dirty="0">
                <a:solidFill>
                  <a:schemeClr val="bg1"/>
                </a:solidFill>
                <a:latin typeface="+mn-lt"/>
                <a:ea typeface="+mn-ea"/>
                <a:cs typeface="+mn-cs"/>
              </a:rPr>
              <a:t>If the alarm company has the wrong phone number, you may not be able to cancel a false alarm </a:t>
            </a:r>
          </a:p>
          <a:p>
            <a:pPr marL="0" indent="0">
              <a:buNone/>
            </a:pPr>
            <a:endParaRPr lang="en-US" sz="3200" kern="1200" dirty="0">
              <a:solidFill>
                <a:schemeClr val="bg1"/>
              </a:solidFill>
              <a:latin typeface="+mn-lt"/>
              <a:ea typeface="+mn-ea"/>
              <a:cs typeface="+mn-cs"/>
            </a:endParaRPr>
          </a:p>
        </p:txBody>
      </p:sp>
      <p:cxnSp>
        <p:nvCxnSpPr>
          <p:cNvPr id="33" name="Straight Connector 3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6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ghtning-bolt-hits-home.jpg"/>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a:t>Storms Should Not Cause False Alarms</a:t>
            </a:r>
          </a:p>
        </p:txBody>
      </p:sp>
      <p:sp>
        <p:nvSpPr>
          <p:cNvPr id="3" name="Content Placeholder 2"/>
          <p:cNvSpPr>
            <a:spLocks noGrp="1"/>
          </p:cNvSpPr>
          <p:nvPr>
            <p:ph idx="1"/>
          </p:nvPr>
        </p:nvSpPr>
        <p:spPr>
          <a:xfrm>
            <a:off x="7531610" y="2434201"/>
            <a:ext cx="4250082" cy="4212784"/>
          </a:xfrm>
        </p:spPr>
        <p:txBody>
          <a:bodyPr>
            <a:normAutofit fontScale="92500"/>
          </a:bodyPr>
          <a:lstStyle/>
          <a:p>
            <a:pPr marL="285750" indent="-285750"/>
            <a:r>
              <a:rPr lang="en-US" sz="3200" dirty="0"/>
              <a:t>An alarm system should not activate during a thunderstorm unless the alarm site takes a direct hit. </a:t>
            </a:r>
          </a:p>
          <a:p>
            <a:pPr marL="285750" indent="-285750"/>
            <a:r>
              <a:rPr lang="en-US" sz="3200" dirty="0"/>
              <a:t>Reach out to your alarm company if you are experiencing false alarms during storms.</a:t>
            </a:r>
          </a:p>
        </p:txBody>
      </p:sp>
    </p:spTree>
    <p:extLst>
      <p:ext uri="{BB962C8B-B14F-4D97-AF65-F5344CB8AC3E}">
        <p14:creationId xmlns:p14="http://schemas.microsoft.com/office/powerpoint/2010/main" val="24577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trong Winds | Keep Your Home Safe | The Hartford">
            <a:extLst>
              <a:ext uri="{FF2B5EF4-FFF2-40B4-BE49-F238E27FC236}">
                <a16:creationId xmlns:a16="http://schemas.microsoft.com/office/drawing/2014/main" id="{A8ED4E2C-F519-E116-C9F0-66452FEF6F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6" name="Rectangle 10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3700"/>
              <a:t>High Winds Should Not Cause False Alarms</a:t>
            </a:r>
          </a:p>
        </p:txBody>
      </p:sp>
      <p:sp>
        <p:nvSpPr>
          <p:cNvPr id="3" name="Content Placeholder 2"/>
          <p:cNvSpPr>
            <a:spLocks noGrp="1"/>
          </p:cNvSpPr>
          <p:nvPr>
            <p:ph idx="1"/>
          </p:nvPr>
        </p:nvSpPr>
        <p:spPr>
          <a:xfrm>
            <a:off x="7531610" y="2434201"/>
            <a:ext cx="4214913" cy="4212784"/>
          </a:xfrm>
        </p:spPr>
        <p:txBody>
          <a:bodyPr>
            <a:normAutofit/>
          </a:bodyPr>
          <a:lstStyle/>
          <a:p>
            <a:pPr marL="285750" indent="-285750"/>
            <a:r>
              <a:rPr lang="en-US" dirty="0"/>
              <a:t>High winds will shake and rattle the walls, doors and windows of your site. </a:t>
            </a:r>
          </a:p>
          <a:p>
            <a:pPr marL="285750" indent="-285750"/>
            <a:r>
              <a:rPr lang="en-US" dirty="0"/>
              <a:t>Ensure all sensors are secure and windows are closed.</a:t>
            </a:r>
          </a:p>
          <a:p>
            <a:pPr marL="285750" indent="-285750"/>
            <a:r>
              <a:rPr lang="en-US" dirty="0"/>
              <a:t>Utilize wide-gap sensors to decrease false alarms.</a:t>
            </a:r>
          </a:p>
        </p:txBody>
      </p:sp>
    </p:spTree>
    <p:extLst>
      <p:ext uri="{BB962C8B-B14F-4D97-AF65-F5344CB8AC3E}">
        <p14:creationId xmlns:p14="http://schemas.microsoft.com/office/powerpoint/2010/main" val="209993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0466" y="609600"/>
            <a:ext cx="4140014" cy="1330839"/>
          </a:xfrm>
        </p:spPr>
        <p:txBody>
          <a:bodyPr>
            <a:normAutofit/>
          </a:bodyPr>
          <a:lstStyle/>
          <a:p>
            <a:r>
              <a:rPr lang="en-US" sz="3700"/>
              <a:t>Weather Can Cause Power Failures</a:t>
            </a:r>
          </a:p>
        </p:txBody>
      </p:sp>
      <p:pic>
        <p:nvPicPr>
          <p:cNvPr id="11" name="Picture 10" descr="Power Failure.jpg">
            <a:extLst>
              <a:ext uri="{FF2B5EF4-FFF2-40B4-BE49-F238E27FC236}">
                <a16:creationId xmlns:a16="http://schemas.microsoft.com/office/drawing/2014/main" id="{4FC0FD47-027E-4D1F-9781-08E0ABFA47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1"/>
          </p:nvPr>
        </p:nvSpPr>
        <p:spPr>
          <a:xfrm>
            <a:off x="7320465" y="2194101"/>
            <a:ext cx="4352028" cy="4476329"/>
          </a:xfrm>
        </p:spPr>
        <p:txBody>
          <a:bodyPr>
            <a:normAutofit lnSpcReduction="10000"/>
          </a:bodyPr>
          <a:lstStyle/>
          <a:p>
            <a:r>
              <a:rPr lang="en-US" dirty="0"/>
              <a:t>Power failures can drain batteries to below operating levels – especially if the battery is old or the system has more devices than the battery can handle.</a:t>
            </a:r>
          </a:p>
          <a:p>
            <a:r>
              <a:rPr lang="en-US" dirty="0"/>
              <a:t>Ensure your system is plugged into a surge protector</a:t>
            </a:r>
          </a:p>
          <a:p>
            <a:r>
              <a:rPr lang="en-US" dirty="0"/>
              <a:t>Change batteries when low</a:t>
            </a:r>
          </a:p>
          <a:p>
            <a:pPr lvl="1"/>
            <a:endParaRPr lang="en-US" sz="2000" dirty="0"/>
          </a:p>
        </p:txBody>
      </p:sp>
    </p:spTree>
    <p:extLst>
      <p:ext uri="{BB962C8B-B14F-4D97-AF65-F5344CB8AC3E}">
        <p14:creationId xmlns:p14="http://schemas.microsoft.com/office/powerpoint/2010/main" val="367526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24111" y="539263"/>
            <a:ext cx="4256874" cy="1430214"/>
          </a:xfrm>
        </p:spPr>
        <p:txBody>
          <a:bodyPr vert="horz" lIns="91440" tIns="45720" rIns="91440" bIns="45720" rtlCol="0" anchor="b">
            <a:normAutofit fontScale="90000"/>
          </a:bodyPr>
          <a:lstStyle/>
          <a:p>
            <a:r>
              <a:rPr lang="en-US" kern="1200" dirty="0">
                <a:solidFill>
                  <a:srgbClr val="C00000"/>
                </a:solidFill>
                <a:latin typeface="+mj-lt"/>
                <a:ea typeface="+mj-ea"/>
                <a:cs typeface="+mj-cs"/>
              </a:rPr>
              <a:t>Common Causes of False Fire Alarms</a:t>
            </a:r>
          </a:p>
        </p:txBody>
      </p:sp>
      <p:pic>
        <p:nvPicPr>
          <p:cNvPr id="5" name="Online Media 4" title="False Fire Alarm">
            <a:hlinkClick r:id="" action="ppaction://media"/>
            <a:extLst>
              <a:ext uri="{FF2B5EF4-FFF2-40B4-BE49-F238E27FC236}">
                <a16:creationId xmlns:a16="http://schemas.microsoft.com/office/drawing/2014/main" id="{DE1A142D-2600-B26E-A115-DD9511F662C0}"/>
              </a:ext>
            </a:extLst>
          </p:cNvPr>
          <p:cNvPicPr>
            <a:picLocks noRot="1" noChangeAspect="1"/>
          </p:cNvPicPr>
          <p:nvPr>
            <a:videoFile r:link="rId1"/>
          </p:nvPr>
        </p:nvPicPr>
        <p:blipFill>
          <a:blip r:embed="rId4"/>
          <a:stretch>
            <a:fillRect/>
          </a:stretch>
        </p:blipFill>
        <p:spPr>
          <a:xfrm>
            <a:off x="787114" y="975098"/>
            <a:ext cx="6449549" cy="4837161"/>
          </a:xfrm>
          <a:prstGeom prst="rect">
            <a:avLst/>
          </a:prstGeom>
        </p:spPr>
      </p:pic>
      <p:graphicFrame>
        <p:nvGraphicFramePr>
          <p:cNvPr id="15" name="Content Placeholder 5">
            <a:extLst>
              <a:ext uri="{FF2B5EF4-FFF2-40B4-BE49-F238E27FC236}">
                <a16:creationId xmlns:a16="http://schemas.microsoft.com/office/drawing/2014/main" id="{21A5EDAA-F71F-315B-44A5-78CB41C1B18F}"/>
              </a:ext>
            </a:extLst>
          </p:cNvPr>
          <p:cNvGraphicFramePr>
            <a:graphicFrameLocks noGrp="1"/>
          </p:cNvGraphicFramePr>
          <p:nvPr>
            <p:ph sz="half" idx="2"/>
            <p:extLst>
              <p:ext uri="{D42A27DB-BD31-4B8C-83A1-F6EECF244321}">
                <p14:modId xmlns:p14="http://schemas.microsoft.com/office/powerpoint/2010/main" val="2987395040"/>
              </p:ext>
            </p:extLst>
          </p:nvPr>
        </p:nvGraphicFramePr>
        <p:xfrm>
          <a:off x="7724111" y="2153745"/>
          <a:ext cx="4163089" cy="4207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4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2881" name="Rectangle 3288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2" name="Rectangle 3288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3" name="Rectangle 3288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7" name="Rectangle 328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ChangeArrowheads="1"/>
          </p:cNvSpPr>
          <p:nvPr>
            <p:ph type="title"/>
          </p:nvPr>
        </p:nvSpPr>
        <p:spPr>
          <a:xfrm>
            <a:off x="1371597" y="348865"/>
            <a:ext cx="10044023" cy="877729"/>
          </a:xfrm>
        </p:spPr>
        <p:txBody>
          <a:bodyPr anchor="ctr">
            <a:normAutofit/>
          </a:bodyPr>
          <a:lstStyle/>
          <a:p>
            <a:pPr eaLnBrk="1" fontAlgn="auto" hangingPunct="1">
              <a:spcAft>
                <a:spcPts val="0"/>
              </a:spcAft>
              <a:defRPr/>
            </a:pPr>
            <a:r>
              <a:rPr lang="en-US" b="1" dirty="0">
                <a:solidFill>
                  <a:srgbClr val="FFFFFF"/>
                </a:solidFill>
                <a:effectLst>
                  <a:outerShdw blurRad="38100" dist="38100" dir="2700000" algn="tl">
                    <a:srgbClr val="C0C0C0"/>
                  </a:outerShdw>
                </a:effectLst>
              </a:rPr>
              <a:t>What can YOU do?</a:t>
            </a:r>
          </a:p>
        </p:txBody>
      </p:sp>
      <p:graphicFrame>
        <p:nvGraphicFramePr>
          <p:cNvPr id="32824" name="Rectangle 3">
            <a:extLst>
              <a:ext uri="{FF2B5EF4-FFF2-40B4-BE49-F238E27FC236}">
                <a16:creationId xmlns:a16="http://schemas.microsoft.com/office/drawing/2014/main" id="{DB019811-A786-9A0A-5B2F-D3AB0D520A08}"/>
              </a:ext>
            </a:extLst>
          </p:cNvPr>
          <p:cNvGraphicFramePr>
            <a:graphicFrameLocks noGrp="1"/>
          </p:cNvGraphicFramePr>
          <p:nvPr>
            <p:ph idx="1"/>
            <p:extLst>
              <p:ext uri="{D42A27DB-BD31-4B8C-83A1-F6EECF244321}">
                <p14:modId xmlns:p14="http://schemas.microsoft.com/office/powerpoint/2010/main" val="3103938406"/>
              </p:ext>
            </p:extLst>
          </p:nvPr>
        </p:nvGraphicFramePr>
        <p:xfrm>
          <a:off x="644056" y="1924821"/>
          <a:ext cx="10927829" cy="4380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3845" name="Rectangle 338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72493" y="238539"/>
            <a:ext cx="11018520" cy="1434415"/>
          </a:xfrm>
        </p:spPr>
        <p:txBody>
          <a:bodyPr anchor="b">
            <a:normAutofit/>
          </a:bodyPr>
          <a:lstStyle/>
          <a:p>
            <a:pPr eaLnBrk="1" hangingPunct="1">
              <a:defRPr/>
            </a:pPr>
            <a:r>
              <a:rPr lang="en-US" sz="5400" b="1"/>
              <a:t>Inform your alarm company…. </a:t>
            </a:r>
          </a:p>
        </p:txBody>
      </p:sp>
      <p:sp>
        <p:nvSpPr>
          <p:cNvPr id="338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Young woman using mobile phone">
            <a:extLst>
              <a:ext uri="{FF2B5EF4-FFF2-40B4-BE49-F238E27FC236}">
                <a16:creationId xmlns:a16="http://schemas.microsoft.com/office/drawing/2014/main" id="{AA730157-A2CF-46A1-D45F-D0B0B63D30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82200" y="2093976"/>
            <a:ext cx="3634522" cy="3777879"/>
          </a:xfrm>
          <a:prstGeom prst="rect">
            <a:avLst/>
          </a:prstGeom>
        </p:spPr>
      </p:pic>
      <p:sp>
        <p:nvSpPr>
          <p:cNvPr id="33796" name="Slide Number Placeholder 4"/>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160E416A-B292-441A-AD5E-543F3C4E5889}" type="slidenum">
              <a:rPr lang="en-US" smtClean="0"/>
              <a:pPr eaLnBrk="1" fontAlgn="base" hangingPunct="1">
                <a:spcBef>
                  <a:spcPct val="0"/>
                </a:spcBef>
                <a:spcAft>
                  <a:spcPts val="600"/>
                </a:spcAft>
              </a:pPr>
              <a:t>29</a:t>
            </a:fld>
            <a:endParaRPr lang="en-US"/>
          </a:p>
        </p:txBody>
      </p:sp>
      <p:graphicFrame>
        <p:nvGraphicFramePr>
          <p:cNvPr id="33799" name="Rectangle 3">
            <a:extLst>
              <a:ext uri="{FF2B5EF4-FFF2-40B4-BE49-F238E27FC236}">
                <a16:creationId xmlns:a16="http://schemas.microsoft.com/office/drawing/2014/main" id="{39FD32EF-2E5E-4450-D4C7-C5CCD3CA250D}"/>
              </a:ext>
            </a:extLst>
          </p:cNvPr>
          <p:cNvGraphicFramePr>
            <a:graphicFrameLocks noGrp="1"/>
          </p:cNvGraphicFramePr>
          <p:nvPr>
            <p:ph idx="1"/>
            <p:extLst>
              <p:ext uri="{D42A27DB-BD31-4B8C-83A1-F6EECF244321}">
                <p14:modId xmlns:p14="http://schemas.microsoft.com/office/powerpoint/2010/main" val="1033685068"/>
              </p:ext>
            </p:extLst>
          </p:nvPr>
        </p:nvGraphicFramePr>
        <p:xfrm>
          <a:off x="572492" y="1726710"/>
          <a:ext cx="7202956" cy="4892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Autofit/>
          </a:bodyPr>
          <a:lstStyle/>
          <a:p>
            <a:r>
              <a:rPr lang="en-US" dirty="0">
                <a:solidFill>
                  <a:srgbClr val="FFFFFF"/>
                </a:solidFill>
              </a:rPr>
              <a:t>What is a </a:t>
            </a:r>
            <a:br>
              <a:rPr lang="en-US" dirty="0">
                <a:solidFill>
                  <a:srgbClr val="FFFFFF"/>
                </a:solidFill>
              </a:rPr>
            </a:br>
            <a:r>
              <a:rPr lang="en-US" dirty="0">
                <a:solidFill>
                  <a:srgbClr val="FFFFFF"/>
                </a:solidFill>
              </a:rPr>
              <a:t>False Alarm? </a:t>
            </a:r>
          </a:p>
        </p:txBody>
      </p:sp>
      <p:sp>
        <p:nvSpPr>
          <p:cNvPr id="5" name="Content Placeholder 4"/>
          <p:cNvSpPr>
            <a:spLocks/>
          </p:cNvSpPr>
          <p:nvPr/>
        </p:nvSpPr>
        <p:spPr>
          <a:xfrm>
            <a:off x="762000" y="1924821"/>
            <a:ext cx="4182661" cy="4380564"/>
          </a:xfrm>
          <a:prstGeom prst="rect">
            <a:avLst/>
          </a:prstGeom>
        </p:spPr>
        <p:txBody>
          <a:bodyPr>
            <a:normAutofit lnSpcReduction="10000"/>
          </a:bodyPr>
          <a:lstStyle/>
          <a:p>
            <a:pPr defTabSz="640080">
              <a:spcAft>
                <a:spcPts val="600"/>
              </a:spcAft>
            </a:pPr>
            <a:r>
              <a:rPr lang="en-US" sz="3600" kern="1200" dirty="0">
                <a:solidFill>
                  <a:schemeClr val="tx1"/>
                </a:solidFill>
                <a:latin typeface="+mn-lt"/>
                <a:ea typeface="+mn-ea"/>
                <a:cs typeface="+mn-cs"/>
              </a:rPr>
              <a:t>When an alarm is reported and the responding Police or Fire agency investigates but finds no evidence of criminal activity or fire related event.</a:t>
            </a:r>
            <a:endParaRPr lang="en-US" sz="4800" dirty="0"/>
          </a:p>
        </p:txBody>
      </p:sp>
      <p:sp>
        <p:nvSpPr>
          <p:cNvPr id="6" name="TextBox 5"/>
          <p:cNvSpPr txBox="1"/>
          <p:nvPr/>
        </p:nvSpPr>
        <p:spPr>
          <a:xfrm>
            <a:off x="3981223" y="6109584"/>
            <a:ext cx="7889631" cy="523220"/>
          </a:xfrm>
          <a:prstGeom prst="rect">
            <a:avLst/>
          </a:prstGeom>
          <a:noFill/>
        </p:spPr>
        <p:txBody>
          <a:bodyPr wrap="square" rtlCol="0">
            <a:spAutoFit/>
          </a:bodyPr>
          <a:lstStyle/>
          <a:p>
            <a:pPr defTabSz="640080">
              <a:spcAft>
                <a:spcPts val="600"/>
              </a:spcAft>
            </a:pPr>
            <a:r>
              <a:rPr lang="en-US" sz="2800" b="1" kern="1200" dirty="0">
                <a:solidFill>
                  <a:srgbClr val="B30000"/>
                </a:solidFill>
                <a:latin typeface="+mn-lt"/>
                <a:ea typeface="+mn-ea"/>
                <a:cs typeface="+mn-cs"/>
              </a:rPr>
              <a:t>But it takes several steps to get to a False Alarm</a:t>
            </a:r>
            <a:endParaRPr lang="en-US" sz="4000" b="1" dirty="0">
              <a:solidFill>
                <a:srgbClr val="FF0000"/>
              </a:solidFill>
            </a:endParaRPr>
          </a:p>
        </p:txBody>
      </p:sp>
      <p:pic>
        <p:nvPicPr>
          <p:cNvPr id="4" name="Online Media 3" title="What is a false alarm">
            <a:hlinkClick r:id="" action="ppaction://media"/>
            <a:extLst>
              <a:ext uri="{FF2B5EF4-FFF2-40B4-BE49-F238E27FC236}">
                <a16:creationId xmlns:a16="http://schemas.microsoft.com/office/drawing/2014/main" id="{1DED4E15-15BA-3FF7-AB1C-1B03F5AE7A4C}"/>
              </a:ext>
            </a:extLst>
          </p:cNvPr>
          <p:cNvPicPr>
            <a:picLocks noRot="1" noChangeAspect="1"/>
          </p:cNvPicPr>
          <p:nvPr>
            <a:videoFile r:link="rId1"/>
          </p:nvPr>
        </p:nvPicPr>
        <p:blipFill>
          <a:blip r:embed="rId4"/>
          <a:stretch>
            <a:fillRect/>
          </a:stretch>
        </p:blipFill>
        <p:spPr>
          <a:xfrm>
            <a:off x="5216769" y="1061266"/>
            <a:ext cx="6485152" cy="4859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483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handing over keys">
            <a:extLst>
              <a:ext uri="{FF2B5EF4-FFF2-40B4-BE49-F238E27FC236}">
                <a16:creationId xmlns:a16="http://schemas.microsoft.com/office/drawing/2014/main" id="{E9778F5A-8396-8189-740D-3634E0B3B748}"/>
              </a:ext>
            </a:extLst>
          </p:cNvPr>
          <p:cNvPicPr>
            <a:picLocks noChangeAspect="1"/>
          </p:cNvPicPr>
          <p:nvPr/>
        </p:nvPicPr>
        <p:blipFill>
          <a:blip r:embed="rId3" cstate="email">
            <a:extLst>
              <a:ext uri="{28A0092B-C50C-407E-A947-70E740481C1C}">
                <a14:useLocalDpi xmlns:a14="http://schemas.microsoft.com/office/drawing/2010/main"/>
              </a:ext>
            </a:extLst>
          </a:blip>
          <a:srcRect b="-2"/>
          <a:stretch/>
        </p:blipFill>
        <p:spPr>
          <a:xfrm>
            <a:off x="-1" y="-2"/>
            <a:ext cx="5410198" cy="6858002"/>
          </a:xfrm>
          <a:prstGeom prst="rect">
            <a:avLst/>
          </a:prstGeom>
        </p:spPr>
      </p:pic>
      <p:sp useBgFill="1">
        <p:nvSpPr>
          <p:cNvPr id="34841" name="Rectangle 3484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115317" y="405685"/>
            <a:ext cx="5464968" cy="1559301"/>
          </a:xfrm>
        </p:spPr>
        <p:txBody>
          <a:bodyPr>
            <a:normAutofit/>
          </a:bodyPr>
          <a:lstStyle/>
          <a:p>
            <a:pPr eaLnBrk="1" hangingPunct="1">
              <a:defRPr/>
            </a:pPr>
            <a:br>
              <a:rPr lang="en-US" sz="3400" b="1" i="1" u="sng" dirty="0"/>
            </a:br>
            <a:r>
              <a:rPr lang="en-US" sz="4000" b="1" dirty="0"/>
              <a:t>Train ALL Alarm Users !</a:t>
            </a:r>
            <a:endParaRPr lang="en-US" sz="3400" b="1" dirty="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5673969" y="2555631"/>
            <a:ext cx="5906316" cy="3800719"/>
          </a:xfrm>
        </p:spPr>
        <p:txBody>
          <a:bodyPr anchor="ctr">
            <a:normAutofit/>
          </a:bodyPr>
          <a:lstStyle/>
          <a:p>
            <a:pPr marL="457200" lvl="1" indent="0" eaLnBrk="1" hangingPunct="1">
              <a:buNone/>
              <a:defRPr/>
            </a:pPr>
            <a:r>
              <a:rPr lang="en-US" sz="3200" dirty="0"/>
              <a:t>Everyone who has a key needs to know how to arm and disarm your system. </a:t>
            </a:r>
          </a:p>
          <a:p>
            <a:pPr marL="457200" lvl="1" indent="0" eaLnBrk="1" hangingPunct="1">
              <a:buNone/>
              <a:defRPr/>
            </a:pPr>
            <a:endParaRPr lang="en-US" sz="3200" dirty="0"/>
          </a:p>
          <a:p>
            <a:pPr marL="457200" lvl="1" indent="0" eaLnBrk="1" hangingPunct="1">
              <a:buNone/>
              <a:defRPr/>
            </a:pPr>
            <a:r>
              <a:rPr lang="en-US" sz="3200" dirty="0"/>
              <a:t>It is wise to add them to your keyholder list and ensure they know their passcode.</a:t>
            </a:r>
          </a:p>
          <a:p>
            <a:pPr lvl="1" eaLnBrk="1" hangingPunct="1">
              <a:defRPr/>
            </a:pPr>
            <a:endParaRPr lang="en-US" sz="2000" dirty="0"/>
          </a:p>
        </p:txBody>
      </p:sp>
      <p:sp>
        <p:nvSpPr>
          <p:cNvPr id="34820" name="Slide Number Placeholder 5"/>
          <p:cNvSpPr>
            <a:spLocks noGrp="1"/>
          </p:cNvSpPr>
          <p:nvPr>
            <p:ph type="sldNum" sz="quarter" idx="12"/>
          </p:nvPr>
        </p:nvSpPr>
        <p:spPr>
          <a:xfrm>
            <a:off x="8732520" y="6356350"/>
            <a:ext cx="320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E3EC7678-2FF1-4580-8570-FD0C54747C6F}" type="slidenum">
              <a:rPr lang="en-US"/>
              <a:pPr eaLnBrk="1" fontAlgn="base" hangingPunct="1">
                <a:spcBef>
                  <a:spcPct val="0"/>
                </a:spcBef>
                <a:spcAft>
                  <a:spcPts val="600"/>
                </a:spcAft>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5857" name="Slide Background">
            <a:extLst>
              <a:ext uri="{FF2B5EF4-FFF2-40B4-BE49-F238E27FC236}">
                <a16:creationId xmlns:a16="http://schemas.microsoft.com/office/drawing/2014/main" id="{AC40FFA8-CDA2-4745-9D0A-854FC4DBE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94" name="Rectangle 2"/>
          <p:cNvSpPr>
            <a:spLocks noGrp="1" noChangeArrowheads="1"/>
          </p:cNvSpPr>
          <p:nvPr>
            <p:ph type="title"/>
          </p:nvPr>
        </p:nvSpPr>
        <p:spPr>
          <a:xfrm>
            <a:off x="765612" y="3940584"/>
            <a:ext cx="4648051" cy="2405833"/>
          </a:xfrm>
        </p:spPr>
        <p:txBody>
          <a:bodyPr anchor="ctr">
            <a:normAutofit/>
          </a:bodyPr>
          <a:lstStyle/>
          <a:p>
            <a:pPr eaLnBrk="1" hangingPunct="1">
              <a:defRPr/>
            </a:pPr>
            <a:r>
              <a:rPr lang="en-US" sz="5400" b="1" dirty="0"/>
              <a:t> Re-Entering</a:t>
            </a:r>
            <a:r>
              <a:rPr lang="en-US" sz="5400" dirty="0"/>
              <a:t> </a:t>
            </a:r>
          </a:p>
        </p:txBody>
      </p:sp>
      <p:sp useBgFill="1">
        <p:nvSpPr>
          <p:cNvPr id="35859" name="Rectangle 35858">
            <a:extLst>
              <a:ext uri="{FF2B5EF4-FFF2-40B4-BE49-F238E27FC236}">
                <a16:creationId xmlns:a16="http://schemas.microsoft.com/office/drawing/2014/main" id="{A031F918-6C2A-4C3F-8785-651FF613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7999"/>
          </a:xfrm>
          <a:prstGeom prst="rect">
            <a:avLst/>
          </a:prstGeom>
          <a:ln>
            <a:noFill/>
          </a:ln>
          <a:effectLst>
            <a:outerShdw blurRad="228600" dist="190500" dir="726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ressing a keypad on a wall&#10;&#10;Description automatically generated">
            <a:extLst>
              <a:ext uri="{FF2B5EF4-FFF2-40B4-BE49-F238E27FC236}">
                <a16:creationId xmlns:a16="http://schemas.microsoft.com/office/drawing/2014/main" id="{87BD0557-78C5-D503-0DEB-CE4BF3B70C4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 y="-2"/>
            <a:ext cx="6096000" cy="3429001"/>
          </a:xfrm>
          <a:prstGeom prst="rect">
            <a:avLst/>
          </a:prstGeom>
        </p:spPr>
      </p:pic>
      <p:pic>
        <p:nvPicPr>
          <p:cNvPr id="4" name="Picture 3" descr="Stopwatch">
            <a:extLst>
              <a:ext uri="{FF2B5EF4-FFF2-40B4-BE49-F238E27FC236}">
                <a16:creationId xmlns:a16="http://schemas.microsoft.com/office/drawing/2014/main" id="{61E3955E-DB4C-8B38-1188-06BAC1B5046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96000" y="-2"/>
            <a:ext cx="6096000" cy="3429001"/>
          </a:xfrm>
          <a:prstGeom prst="rect">
            <a:avLst/>
          </a:prstGeom>
        </p:spPr>
      </p:pic>
      <p:sp>
        <p:nvSpPr>
          <p:cNvPr id="8195" name="Rectangle 3"/>
          <p:cNvSpPr>
            <a:spLocks noGrp="1" noChangeArrowheads="1"/>
          </p:cNvSpPr>
          <p:nvPr>
            <p:ph idx="1"/>
          </p:nvPr>
        </p:nvSpPr>
        <p:spPr>
          <a:xfrm>
            <a:off x="6803408" y="3886767"/>
            <a:ext cx="4617965" cy="2513466"/>
          </a:xfrm>
        </p:spPr>
        <p:txBody>
          <a:bodyPr anchor="ctr">
            <a:normAutofit/>
          </a:bodyPr>
          <a:lstStyle/>
          <a:p>
            <a:pPr marL="0" indent="0" eaLnBrk="1" hangingPunct="1">
              <a:buNone/>
            </a:pPr>
            <a:r>
              <a:rPr lang="en-US" sz="3200" dirty="0"/>
              <a:t>If you  re-enter the alarmed location, turn off the alarm. </a:t>
            </a:r>
          </a:p>
          <a:p>
            <a:pPr marL="0" indent="0" eaLnBrk="1" hangingPunct="1">
              <a:buNone/>
            </a:pPr>
            <a:r>
              <a:rPr lang="en-US" sz="3200" dirty="0"/>
              <a:t>Don’t play beat the clock.  </a:t>
            </a:r>
          </a:p>
        </p:txBody>
      </p:sp>
      <p:sp>
        <p:nvSpPr>
          <p:cNvPr id="35844" name="Slide Number Placeholder 4"/>
          <p:cNvSpPr>
            <a:spLocks noGrp="1"/>
          </p:cNvSpPr>
          <p:nvPr>
            <p:ph type="sldNum" sz="quarter" idx="12"/>
          </p:nvPr>
        </p:nvSpPr>
        <p:spPr>
          <a:xfrm>
            <a:off x="8732520" y="6356350"/>
            <a:ext cx="31993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F7940584-5E9E-4DB8-8294-3F82B006213C}" type="slidenum">
              <a:rPr lang="en-US"/>
              <a:pPr eaLnBrk="1" fontAlgn="base" hangingPunct="1">
                <a:spcBef>
                  <a:spcPct val="0"/>
                </a:spcBef>
                <a:spcAft>
                  <a:spcPts val="600"/>
                </a:spcAft>
              </a:pPr>
              <a:t>31</a:t>
            </a:fld>
            <a:endParaRPr lang="en-US"/>
          </a:p>
        </p:txBody>
      </p:sp>
      <p:sp>
        <p:nvSpPr>
          <p:cNvPr id="7" name="TextBox 6">
            <a:extLst>
              <a:ext uri="{FF2B5EF4-FFF2-40B4-BE49-F238E27FC236}">
                <a16:creationId xmlns:a16="http://schemas.microsoft.com/office/drawing/2014/main" id="{31E97FAE-146E-668A-0D13-9DCCA891A3CA}"/>
              </a:ext>
            </a:extLst>
          </p:cNvPr>
          <p:cNvSpPr txBox="1"/>
          <p:nvPr/>
        </p:nvSpPr>
        <p:spPr>
          <a:xfrm>
            <a:off x="3506831" y="3228944"/>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20/01/8-reasons-why-you-should-have-security-alarms-at-hom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84" name="Rectangle 3688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using smartphone">
            <a:extLst>
              <a:ext uri="{FF2B5EF4-FFF2-40B4-BE49-F238E27FC236}">
                <a16:creationId xmlns:a16="http://schemas.microsoft.com/office/drawing/2014/main" id="{201B10A4-B2FC-0044-8744-82B6D6F09D3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37334" y="10"/>
            <a:ext cx="6954664" cy="6857990"/>
          </a:xfrm>
          <a:prstGeom prst="rect">
            <a:avLst/>
          </a:prstGeom>
        </p:spPr>
      </p:pic>
      <p:sp>
        <p:nvSpPr>
          <p:cNvPr id="36885" name="Rectangle 3688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bwMode="auto">
          <a:xfrm>
            <a:off x="838200" y="365125"/>
            <a:ext cx="3822189" cy="1899912"/>
          </a:xfrm>
          <a:prstGeom prst="rect">
            <a:avLst/>
          </a:prstGeom>
        </p:spPr>
        <p:txBody>
          <a:bodyPr vert="horz" lIns="91440" tIns="45720" rIns="91440" bIns="45720" rtlCol="0" anchor="ctr">
            <a:normAutofit/>
          </a:bodyPr>
          <a:lstStyle/>
          <a:p>
            <a:pPr fontAlgn="auto">
              <a:lnSpc>
                <a:spcPct val="90000"/>
              </a:lnSpc>
              <a:spcBef>
                <a:spcPct val="0"/>
              </a:spcBef>
              <a:spcAft>
                <a:spcPts val="600"/>
              </a:spcAft>
              <a:defRPr/>
            </a:pPr>
            <a:r>
              <a:rPr lang="en-US" sz="4800" b="1" dirty="0">
                <a:latin typeface="+mj-lt"/>
                <a:ea typeface="+mj-ea"/>
                <a:cs typeface="+mj-cs"/>
              </a:rPr>
              <a:t>Canceling Alarms </a:t>
            </a:r>
          </a:p>
        </p:txBody>
      </p:sp>
      <p:sp>
        <p:nvSpPr>
          <p:cNvPr id="36866" name="Rectangle 3"/>
          <p:cNvSpPr>
            <a:spLocks noGrp="1" noChangeArrowheads="1"/>
          </p:cNvSpPr>
          <p:nvPr>
            <p:ph idx="1"/>
          </p:nvPr>
        </p:nvSpPr>
        <p:spPr>
          <a:xfrm>
            <a:off x="435595" y="2434201"/>
            <a:ext cx="4699113" cy="4058674"/>
          </a:xfrm>
        </p:spPr>
        <p:txBody>
          <a:bodyPr vert="horz" lIns="91440" tIns="45720" rIns="91440" bIns="45720" rtlCol="0">
            <a:normAutofit fontScale="92500" lnSpcReduction="10000"/>
          </a:bodyPr>
          <a:lstStyle/>
          <a:p>
            <a:r>
              <a:rPr lang="en-US" sz="3200" dirty="0"/>
              <a:t>Answer the phone</a:t>
            </a:r>
          </a:p>
          <a:p>
            <a:r>
              <a:rPr lang="en-US" sz="3200" dirty="0"/>
              <a:t>Save your alarm company’s phone number as a favorited contact</a:t>
            </a:r>
          </a:p>
          <a:p>
            <a:r>
              <a:rPr lang="en-US" sz="3200" dirty="0"/>
              <a:t>Stay put</a:t>
            </a:r>
          </a:p>
          <a:p>
            <a:r>
              <a:rPr lang="en-US" sz="3200" dirty="0"/>
              <a:t>Be prepared</a:t>
            </a:r>
          </a:p>
          <a:p>
            <a:r>
              <a:rPr lang="en-US" sz="3200" dirty="0"/>
              <a:t>Follow your alarm company's instruction</a:t>
            </a:r>
          </a:p>
        </p:txBody>
      </p:sp>
      <p:sp>
        <p:nvSpPr>
          <p:cNvPr id="36868"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2B0F3222-D221-4385-8887-3F17B484C194}" type="slidenum">
              <a:rPr lang="en-US">
                <a:solidFill>
                  <a:srgbClr val="FFFFFF"/>
                </a:solidFill>
                <a:latin typeface="Calibri" panose="020F0502020204030204"/>
              </a:rPr>
              <a:pPr eaLnBrk="1" hangingPunct="1">
                <a:spcAft>
                  <a:spcPts val="600"/>
                </a:spcAft>
                <a:defRPr/>
              </a:pPr>
              <a:t>32</a:t>
            </a:fld>
            <a:endParaRPr lang="en-US">
              <a:solidFill>
                <a:srgbClr val="FFFFFF"/>
              </a:solidFill>
              <a:latin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33</a:t>
            </a:fld>
            <a:endParaRPr lang="en-US">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r>
              <a:rPr lang="en-US" sz="3000" dirty="0">
                <a:latin typeface="+mj-lt"/>
              </a:rPr>
              <a:t>Tell your monitoring company to use Enhanced Call Verification (ECV)</a:t>
            </a:r>
          </a:p>
        </p:txBody>
      </p:sp>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pic>
        <p:nvPicPr>
          <p:cNvPr id="3" name="Picture 2" descr="Smiling man talking on cell phone">
            <a:extLst>
              <a:ext uri="{FF2B5EF4-FFF2-40B4-BE49-F238E27FC236}">
                <a16:creationId xmlns:a16="http://schemas.microsoft.com/office/drawing/2014/main" id="{9D9A753F-B73D-4A8B-F9A1-CE97D4DC6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538" y="4191802"/>
            <a:ext cx="3242863" cy="2164548"/>
          </a:xfrm>
          <a:prstGeom prst="rect">
            <a:avLst/>
          </a:prstGeom>
        </p:spPr>
      </p:pic>
      <p:pic>
        <p:nvPicPr>
          <p:cNvPr id="5" name="Picture 4" descr="Woman wearing headphones">
            <a:extLst>
              <a:ext uri="{FF2B5EF4-FFF2-40B4-BE49-F238E27FC236}">
                <a16:creationId xmlns:a16="http://schemas.microsoft.com/office/drawing/2014/main" id="{8DE76667-6C95-5C90-5457-868EAB9C9B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747" y="1765428"/>
            <a:ext cx="3045853" cy="2030389"/>
          </a:xfrm>
          <a:prstGeom prst="rect">
            <a:avLst/>
          </a:prstGeom>
        </p:spPr>
      </p:pic>
      <p:pic>
        <p:nvPicPr>
          <p:cNvPr id="10" name="Picture 9" descr="Person using smartphone">
            <a:extLst>
              <a:ext uri="{FF2B5EF4-FFF2-40B4-BE49-F238E27FC236}">
                <a16:creationId xmlns:a16="http://schemas.microsoft.com/office/drawing/2014/main" id="{FD17B2CB-E84C-8DBC-C738-CE38076B67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7968" y="4021880"/>
            <a:ext cx="3242863" cy="2162648"/>
          </a:xfrm>
          <a:prstGeom prst="rect">
            <a:avLst/>
          </a:prstGeom>
        </p:spPr>
      </p:pic>
    </p:spTree>
    <p:extLst>
      <p:ext uri="{BB962C8B-B14F-4D97-AF65-F5344CB8AC3E}">
        <p14:creationId xmlns:p14="http://schemas.microsoft.com/office/powerpoint/2010/main" val="4099012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9" name="Rectangle 3789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3" name="Rectangle 3790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EAA1D3C-D275-FC07-2425-AC634DB7E5CC}"/>
              </a:ext>
            </a:extLst>
          </p:cNvPr>
          <p:cNvSpPr>
            <a:spLocks noGrp="1"/>
          </p:cNvSpPr>
          <p:nvPr>
            <p:ph type="title"/>
          </p:nvPr>
        </p:nvSpPr>
        <p:spPr>
          <a:xfrm>
            <a:off x="1371597" y="348865"/>
            <a:ext cx="10044023" cy="877729"/>
          </a:xfrm>
        </p:spPr>
        <p:txBody>
          <a:bodyPr anchor="ctr">
            <a:normAutofit/>
          </a:bodyPr>
          <a:lstStyle/>
          <a:p>
            <a:r>
              <a:rPr lang="en-US" dirty="0">
                <a:solidFill>
                  <a:srgbClr val="FFFFFF"/>
                </a:solidFill>
              </a:rPr>
              <a:t>Bypassing Zones</a:t>
            </a:r>
          </a:p>
        </p:txBody>
      </p:sp>
      <p:sp>
        <p:nvSpPr>
          <p:cNvPr id="37890" name="Rectangle 3"/>
          <p:cNvSpPr>
            <a:spLocks noChangeArrowheads="1"/>
          </p:cNvSpPr>
          <p:nvPr/>
        </p:nvSpPr>
        <p:spPr>
          <a:xfrm>
            <a:off x="888407" y="2112579"/>
            <a:ext cx="6883993" cy="3550819"/>
          </a:xfrm>
          <a:prstGeom prst="rect">
            <a:avLst/>
          </a:prstGeom>
        </p:spPr>
        <p:txBody>
          <a:bodyPr anchor="ctr">
            <a:normAutofit/>
          </a:bodyPr>
          <a:lstStyle/>
          <a:p>
            <a:pPr defTabSz="905256">
              <a:spcAft>
                <a:spcPts val="600"/>
              </a:spcAft>
            </a:pPr>
            <a:r>
              <a:rPr lang="en-US" sz="4356" kern="1200" dirty="0">
                <a:solidFill>
                  <a:schemeClr val="tx1"/>
                </a:solidFill>
                <a:latin typeface="+mn-lt"/>
                <a:ea typeface="+mn-ea"/>
                <a:cs typeface="+mn-cs"/>
              </a:rPr>
              <a:t>Learn </a:t>
            </a:r>
            <a:r>
              <a:rPr lang="en-US" sz="4356" dirty="0"/>
              <a:t>how to b</a:t>
            </a:r>
            <a:r>
              <a:rPr lang="en-US" sz="4356" kern="1200" dirty="0">
                <a:solidFill>
                  <a:schemeClr val="tx1"/>
                </a:solidFill>
                <a:latin typeface="+mn-lt"/>
                <a:ea typeface="+mn-ea"/>
                <a:cs typeface="+mn-cs"/>
              </a:rPr>
              <a:t>y-pass or </a:t>
            </a:r>
            <a:r>
              <a:rPr lang="en-US" sz="4356" dirty="0"/>
              <a:t>t</a:t>
            </a:r>
            <a:r>
              <a:rPr lang="en-US" sz="4356" kern="1200" dirty="0">
                <a:solidFill>
                  <a:schemeClr val="tx1"/>
                </a:solidFill>
                <a:latin typeface="+mn-lt"/>
                <a:ea typeface="+mn-ea"/>
                <a:cs typeface="+mn-cs"/>
              </a:rPr>
              <a:t>urn off </a:t>
            </a:r>
            <a:r>
              <a:rPr lang="en-US" sz="4356" dirty="0"/>
              <a:t>sensors if you plan to remain when your alarm is on</a:t>
            </a:r>
            <a:endParaRPr lang="en-US" sz="4400" dirty="0"/>
          </a:p>
        </p:txBody>
      </p:sp>
      <p:sp>
        <p:nvSpPr>
          <p:cNvPr id="37892" name="Slide Number Placeholder 4"/>
          <p:cNvSpPr>
            <a:spLocks/>
          </p:cNvSpPr>
          <p:nvPr/>
        </p:nvSpPr>
        <p:spPr>
          <a:xfrm>
            <a:off x="10185587" y="5986811"/>
            <a:ext cx="682656" cy="318573"/>
          </a:xfrm>
          <a:prstGeom prst="rect">
            <a:avLst/>
          </a:prstGeo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5256">
              <a:spcAft>
                <a:spcPts val="594"/>
              </a:spcAft>
            </a:pPr>
            <a:fld id="{49911892-D7CE-44F9-BE51-F0D37EC7902E}" type="slidenum">
              <a:rPr lang="en-US" sz="990" kern="1200">
                <a:solidFill>
                  <a:schemeClr val="tx1"/>
                </a:solidFill>
                <a:latin typeface="Arial" pitchFamily="34" charset="0"/>
                <a:ea typeface="+mn-ea"/>
                <a:cs typeface="+mn-cs"/>
              </a:rPr>
              <a:pPr defTabSz="905256">
                <a:spcAft>
                  <a:spcPts val="594"/>
                </a:spcAft>
              </a:pPr>
              <a:t>34</a:t>
            </a:fld>
            <a:endParaRPr lang="en-US" sz="1000"/>
          </a:p>
        </p:txBody>
      </p:sp>
      <p:sp>
        <p:nvSpPr>
          <p:cNvPr id="12" name="UTurnArrow">
            <a:extLst>
              <a:ext uri="{FF2B5EF4-FFF2-40B4-BE49-F238E27FC236}">
                <a16:creationId xmlns:a16="http://schemas.microsoft.com/office/drawing/2014/main" id="{049B19A1-59A8-2967-BCF4-EFDD9BE29169}"/>
              </a:ext>
            </a:extLst>
          </p:cNvPr>
          <p:cNvSpPr>
            <a:spLocks noEditPoints="1" noChangeArrowheads="1"/>
          </p:cNvSpPr>
          <p:nvPr/>
        </p:nvSpPr>
        <p:spPr bwMode="auto">
          <a:xfrm>
            <a:off x="8785240" y="2112579"/>
            <a:ext cx="3151894" cy="2932381"/>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dirty="0">
              <a:latin typeface="+mn-lt"/>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8938" name="Rectangle 3893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d pin is pinned on a calendar date">
            <a:extLst>
              <a:ext uri="{FF2B5EF4-FFF2-40B4-BE49-F238E27FC236}">
                <a16:creationId xmlns:a16="http://schemas.microsoft.com/office/drawing/2014/main" id="{20D858F4-5752-32BB-2448-E54CC13574D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38939" name="Rectangle 3893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bwMode="auto">
          <a:xfrm>
            <a:off x="371094" y="932688"/>
            <a:ext cx="3438144" cy="1353312"/>
          </a:xfrm>
          <a:prstGeom prst="rect">
            <a:avLst/>
          </a:prstGeom>
        </p:spPr>
        <p:txBody>
          <a:bodyPr vert="horz" lIns="91440" tIns="45720" rIns="91440" bIns="45720" rtlCol="0" anchor="b">
            <a:normAutofit/>
          </a:bodyPr>
          <a:lstStyle/>
          <a:p>
            <a:pPr fontAlgn="auto">
              <a:lnSpc>
                <a:spcPct val="90000"/>
              </a:lnSpc>
              <a:spcBef>
                <a:spcPct val="0"/>
              </a:spcBef>
              <a:spcAft>
                <a:spcPts val="600"/>
              </a:spcAft>
              <a:defRPr/>
            </a:pPr>
            <a:r>
              <a:rPr lang="en-US" sz="4000" b="1" dirty="0">
                <a:solidFill>
                  <a:schemeClr val="bg1"/>
                </a:solidFill>
                <a:latin typeface="+mj-lt"/>
                <a:ea typeface="+mj-ea"/>
                <a:cs typeface="+mj-cs"/>
              </a:rPr>
              <a:t>Inspect the System</a:t>
            </a:r>
          </a:p>
        </p:txBody>
      </p:sp>
      <p:sp>
        <p:nvSpPr>
          <p:cNvPr id="38940" name="Rectangle 389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937" name="Rectangle 389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5" name="Rectangle 3"/>
          <p:cNvSpPr>
            <a:spLocks noGrp="1" noChangeArrowheads="1"/>
          </p:cNvSpPr>
          <p:nvPr>
            <p:ph idx="1"/>
          </p:nvPr>
        </p:nvSpPr>
        <p:spPr>
          <a:xfrm>
            <a:off x="371094" y="2718054"/>
            <a:ext cx="4728444" cy="3207258"/>
          </a:xfrm>
        </p:spPr>
        <p:txBody>
          <a:bodyPr vert="horz" lIns="91440" tIns="45720" rIns="91440" bIns="45720" rtlCol="0" anchor="t">
            <a:normAutofit/>
          </a:bodyPr>
          <a:lstStyle/>
          <a:p>
            <a:pPr marL="457200">
              <a:buClr>
                <a:schemeClr val="bg1"/>
              </a:buClr>
              <a:buSzPct val="46000"/>
              <a:defRPr/>
            </a:pPr>
            <a:r>
              <a:rPr lang="en-US" sz="4000" dirty="0">
                <a:solidFill>
                  <a:schemeClr val="bg1"/>
                </a:solidFill>
              </a:rPr>
              <a:t>Check the battery </a:t>
            </a:r>
          </a:p>
          <a:p>
            <a:pPr marL="457200">
              <a:buClr>
                <a:schemeClr val="bg1"/>
              </a:buClr>
              <a:buSzPct val="46000"/>
              <a:defRPr/>
            </a:pPr>
            <a:r>
              <a:rPr lang="en-US" sz="4000" dirty="0">
                <a:solidFill>
                  <a:schemeClr val="bg1"/>
                </a:solidFill>
              </a:rPr>
              <a:t>Test your system</a:t>
            </a:r>
          </a:p>
          <a:p>
            <a:pPr marL="457200">
              <a:buClr>
                <a:schemeClr val="bg1"/>
              </a:buClr>
              <a:buSzPct val="46000"/>
              <a:defRPr/>
            </a:pPr>
            <a:r>
              <a:rPr lang="en-US" sz="4000" dirty="0">
                <a:solidFill>
                  <a:schemeClr val="bg1"/>
                </a:solidFill>
              </a:rPr>
              <a:t>Schedule yearly system inspections</a:t>
            </a:r>
          </a:p>
        </p:txBody>
      </p:sp>
      <p:sp>
        <p:nvSpPr>
          <p:cNvPr id="38916" name="Slide Number Placeholder 3"/>
          <p:cNvSpPr>
            <a:spLocks noGrp="1"/>
          </p:cNvSpPr>
          <p:nvPr>
            <p:ph type="sldNum" sz="quarter" idx="12"/>
          </p:nvPr>
        </p:nvSpPr>
        <p:spPr>
          <a:xfrm>
            <a:off x="907770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DFF35154-D391-4D3D-9C6F-64EE40F236D8}" type="slidenum">
              <a:rPr lang="en-US">
                <a:solidFill>
                  <a:schemeClr val="bg1"/>
                </a:solidFill>
                <a:latin typeface="Calibri" panose="020F0502020204030204"/>
              </a:rPr>
              <a:pPr eaLnBrk="1" hangingPunct="1">
                <a:spcAft>
                  <a:spcPts val="600"/>
                </a:spcAft>
                <a:defRPr/>
              </a:pPr>
              <a:t>35</a:t>
            </a:fld>
            <a:endParaRPr lang="en-US">
              <a:solidFill>
                <a:schemeClr val="bg1"/>
              </a:solidFill>
              <a:latin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9946" name="Rectangle 3994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8" name="Rectangle 3994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0" name="Rectangle 3994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2" name="Rectangle 3995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bwMode="auto">
          <a:xfrm>
            <a:off x="8003910" y="801117"/>
            <a:ext cx="3441161" cy="1128471"/>
          </a:xfrm>
          <a:prstGeom prst="rect">
            <a:avLst/>
          </a:prstGeom>
        </p:spPr>
        <p:txBody>
          <a:bodyPr vert="horz" lIns="91440" tIns="45720" rIns="91440" bIns="45720" rtlCol="0" anchor="b">
            <a:noAutofit/>
          </a:bodyPr>
          <a:lstStyle/>
          <a:p>
            <a:pPr defTabSz="969264">
              <a:lnSpc>
                <a:spcPct val="90000"/>
              </a:lnSpc>
              <a:spcBef>
                <a:spcPct val="0"/>
              </a:spcBef>
              <a:spcAft>
                <a:spcPts val="636"/>
              </a:spcAft>
              <a:defRPr/>
            </a:pPr>
            <a:r>
              <a:rPr lang="en-US" sz="4664" b="1" kern="1200">
                <a:solidFill>
                  <a:srgbClr val="FFFFFF"/>
                </a:solidFill>
                <a:effectLst>
                  <a:outerShdw blurRad="38100" dist="38100" dir="2700000" algn="tl">
                    <a:srgbClr val="000000">
                      <a:alpha val="43137"/>
                    </a:srgbClr>
                  </a:outerShdw>
                </a:effectLst>
                <a:latin typeface="+mj-lt"/>
                <a:ea typeface="+mj-ea"/>
                <a:cs typeface="+mj-cs"/>
              </a:rPr>
              <a:t>Holdup Buttons</a:t>
            </a:r>
            <a:endParaRPr lang="en-US" sz="4400" b="1" kern="1200">
              <a:solidFill>
                <a:srgbClr val="FFFFFF"/>
              </a:solidFill>
              <a:effectLst>
                <a:outerShdw blurRad="38100" dist="38100" dir="2700000" algn="tl">
                  <a:srgbClr val="000000">
                    <a:alpha val="43137"/>
                  </a:srgbClr>
                </a:outerShdw>
              </a:effectLst>
              <a:latin typeface="+mj-lt"/>
              <a:ea typeface="+mj-ea"/>
              <a:cs typeface="+mj-cs"/>
            </a:endParaRPr>
          </a:p>
        </p:txBody>
      </p:sp>
      <p:sp>
        <p:nvSpPr>
          <p:cNvPr id="5122" name="Rectangle 3"/>
          <p:cNvSpPr>
            <a:spLocks noChangeArrowheads="1"/>
          </p:cNvSpPr>
          <p:nvPr/>
        </p:nvSpPr>
        <p:spPr>
          <a:xfrm>
            <a:off x="8024288" y="2346457"/>
            <a:ext cx="3489025" cy="2843317"/>
          </a:xfrm>
          <a:prstGeom prst="rect">
            <a:avLst/>
          </a:prstGeom>
        </p:spPr>
        <p:txBody>
          <a:bodyPr vert="horz" lIns="91440" tIns="45720" rIns="91440" bIns="45720" rtlCol="0" anchor="t">
            <a:noAutofit/>
          </a:bodyPr>
          <a:lstStyle/>
          <a:p>
            <a:pPr defTabSz="969264">
              <a:spcAft>
                <a:spcPts val="600"/>
              </a:spcAft>
            </a:pPr>
            <a:r>
              <a:rPr lang="en-US" sz="3816" kern="1200" dirty="0">
                <a:solidFill>
                  <a:srgbClr val="FFFFFF"/>
                </a:solidFill>
                <a:latin typeface="+mn-lt"/>
                <a:ea typeface="+mn-ea"/>
                <a:cs typeface="+mn-cs"/>
              </a:rPr>
              <a:t>Is this needed? </a:t>
            </a:r>
          </a:p>
          <a:p>
            <a:pPr defTabSz="969264">
              <a:spcAft>
                <a:spcPts val="600"/>
              </a:spcAft>
            </a:pPr>
            <a:r>
              <a:rPr lang="en-US" sz="3816" kern="1200" dirty="0">
                <a:solidFill>
                  <a:srgbClr val="FFFFFF"/>
                </a:solidFill>
                <a:latin typeface="+mn-lt"/>
                <a:ea typeface="+mn-ea"/>
                <a:cs typeface="+mn-cs"/>
              </a:rPr>
              <a:t>Proper training on When to activate </a:t>
            </a:r>
          </a:p>
        </p:txBody>
      </p:sp>
      <p:sp>
        <p:nvSpPr>
          <p:cNvPr id="39940" name="Slide Number Placeholder 3"/>
          <p:cNvSpPr>
            <a:spLocks/>
          </p:cNvSpPr>
          <p:nvPr/>
        </p:nvSpPr>
        <p:spPr>
          <a:xfrm>
            <a:off x="10937150" y="6063183"/>
            <a:ext cx="729146" cy="3376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69264" eaLnBrk="1" fontAlgn="base" hangingPunct="1">
              <a:lnSpc>
                <a:spcPct val="90000"/>
              </a:lnSpc>
              <a:spcBef>
                <a:spcPct val="0"/>
              </a:spcBef>
              <a:spcAft>
                <a:spcPts val="636"/>
              </a:spcAft>
            </a:pPr>
            <a:fld id="{218767A8-E5CC-4EBC-A443-53483D40A84A}" type="slidenum">
              <a:rPr lang="en-US" sz="1500" kern="1200">
                <a:solidFill>
                  <a:schemeClr val="tx1">
                    <a:tint val="75000"/>
                  </a:schemeClr>
                </a:solidFill>
                <a:latin typeface="+mn-lt"/>
                <a:ea typeface="+mn-ea"/>
                <a:cs typeface="+mn-cs"/>
              </a:rPr>
              <a:pPr defTabSz="969264" eaLnBrk="1" fontAlgn="base" hangingPunct="1">
                <a:lnSpc>
                  <a:spcPct val="90000"/>
                </a:lnSpc>
                <a:spcBef>
                  <a:spcPct val="0"/>
                </a:spcBef>
                <a:spcAft>
                  <a:spcPts val="636"/>
                </a:spcAft>
              </a:pPr>
              <a:t>36</a:t>
            </a:fld>
            <a:endParaRPr lang="en-US" sz="1500" dirty="0">
              <a:solidFill>
                <a:schemeClr val="tx1">
                  <a:tint val="75000"/>
                </a:schemeClr>
              </a:solidFill>
              <a:latin typeface="+mn-lt"/>
            </a:endParaRPr>
          </a:p>
        </p:txBody>
      </p:sp>
      <p:pic>
        <p:nvPicPr>
          <p:cNvPr id="3" name="Picture 2">
            <a:extLst>
              <a:ext uri="{FF2B5EF4-FFF2-40B4-BE49-F238E27FC236}">
                <a16:creationId xmlns:a16="http://schemas.microsoft.com/office/drawing/2014/main" id="{FEAE4A86-E29F-324A-6523-71B7A4D06C1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58797" y="814258"/>
            <a:ext cx="6673814" cy="3844117"/>
          </a:xfrm>
          <a:prstGeom prst="rect">
            <a:avLst/>
          </a:prstGeom>
        </p:spPr>
      </p:pic>
      <p:sp>
        <p:nvSpPr>
          <p:cNvPr id="4" name="TextBox 3">
            <a:extLst>
              <a:ext uri="{FF2B5EF4-FFF2-40B4-BE49-F238E27FC236}">
                <a16:creationId xmlns:a16="http://schemas.microsoft.com/office/drawing/2014/main" id="{C2D9D1A2-9CF1-252F-8D32-74530F2EA87F}"/>
              </a:ext>
            </a:extLst>
          </p:cNvPr>
          <p:cNvSpPr txBox="1"/>
          <p:nvPr/>
        </p:nvSpPr>
        <p:spPr>
          <a:xfrm>
            <a:off x="3714750" y="4800600"/>
            <a:ext cx="4762500" cy="230832"/>
          </a:xfrm>
          <a:prstGeom prst="rect">
            <a:avLst/>
          </a:prstGeom>
          <a:noFill/>
        </p:spPr>
        <p:txBody>
          <a:bodyPr wrap="square" rtlCol="0">
            <a:spAutoFit/>
          </a:bodyPr>
          <a:lstStyle/>
          <a:p>
            <a:r>
              <a:rPr lang="en-US" sz="900">
                <a:hlinkClick r:id="rId4" tooltip="https://www.flickr.com/photos/cafuego/24991101305/"/>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8" name="Rectangle 3790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larm Ordinance | Greenwich, CT">
            <a:extLst>
              <a:ext uri="{FF2B5EF4-FFF2-40B4-BE49-F238E27FC236}">
                <a16:creationId xmlns:a16="http://schemas.microsoft.com/office/drawing/2014/main" id="{69B619CB-DECB-7CD7-1898-C9A6077FF3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981824" y="911909"/>
            <a:ext cx="4448175" cy="2468737"/>
          </a:xfrm>
          <a:prstGeom prst="rect">
            <a:avLst/>
          </a:prstGeom>
          <a:noFill/>
          <a:extLst>
            <a:ext uri="{909E8E84-426E-40DD-AFC4-6F175D3DCCD1}">
              <a14:hiddenFill xmlns:a14="http://schemas.microsoft.com/office/drawing/2010/main">
                <a:solidFill>
                  <a:srgbClr val="FFFFFF"/>
                </a:solidFill>
              </a14:hiddenFill>
            </a:ext>
          </a:extLst>
        </p:spPr>
      </p:pic>
      <p:grpSp>
        <p:nvGrpSpPr>
          <p:cNvPr id="37910" name="Group 37909">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37911" name="Group 37910">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37915" name="Freeform: Shape 37914">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916" name="Freeform: Shape 37915">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7912" name="Group 37911">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37913" name="Freeform: Shape 37912">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914" name="Freeform: Shape 37913">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7891" name="Rectangle 5">
            <a:extLst>
              <a:ext uri="{FF2B5EF4-FFF2-40B4-BE49-F238E27FC236}">
                <a16:creationId xmlns:a16="http://schemas.microsoft.com/office/drawing/2014/main" id="{95253EE5-E370-EE5F-5C88-1FA4790463CB}"/>
              </a:ext>
            </a:extLst>
          </p:cNvPr>
          <p:cNvSpPr>
            <a:spLocks noGrp="1" noChangeArrowheads="1"/>
          </p:cNvSpPr>
          <p:nvPr>
            <p:ph type="title"/>
          </p:nvPr>
        </p:nvSpPr>
        <p:spPr>
          <a:xfrm>
            <a:off x="838199" y="1120676"/>
            <a:ext cx="5257801" cy="2308324"/>
          </a:xfrm>
        </p:spPr>
        <p:txBody>
          <a:bodyPr vert="horz" lIns="91440" tIns="45720" rIns="91440" bIns="45720" rtlCol="0" anchor="b">
            <a:normAutofit/>
          </a:bodyPr>
          <a:lstStyle/>
          <a:p>
            <a:r>
              <a:rPr lang="en-US" altLang="en-US" sz="5600" kern="1200" dirty="0">
                <a:solidFill>
                  <a:schemeClr val="bg1"/>
                </a:solidFill>
                <a:latin typeface="+mj-lt"/>
                <a:ea typeface="+mj-ea"/>
                <a:cs typeface="+mj-cs"/>
              </a:rPr>
              <a:t>The Alarm Ordinance/Bylaw</a:t>
            </a:r>
          </a:p>
        </p:txBody>
      </p:sp>
      <p:sp>
        <p:nvSpPr>
          <p:cNvPr id="37892" name="Rectangle 6">
            <a:extLst>
              <a:ext uri="{FF2B5EF4-FFF2-40B4-BE49-F238E27FC236}">
                <a16:creationId xmlns:a16="http://schemas.microsoft.com/office/drawing/2014/main" id="{7671BDAD-4100-5DC8-92DE-5A6BFC9E112E}"/>
              </a:ext>
            </a:extLst>
          </p:cNvPr>
          <p:cNvSpPr>
            <a:spLocks noGrp="1" noChangeArrowheads="1"/>
          </p:cNvSpPr>
          <p:nvPr>
            <p:ph type="body" idx="1"/>
          </p:nvPr>
        </p:nvSpPr>
        <p:spPr>
          <a:xfrm>
            <a:off x="835024" y="3809998"/>
            <a:ext cx="7025753" cy="1395047"/>
          </a:xfrm>
        </p:spPr>
        <p:txBody>
          <a:bodyPr vert="horz" lIns="91440" tIns="45720" rIns="91440" bIns="45720" rtlCol="0">
            <a:normAutofit fontScale="92500" lnSpcReduction="10000"/>
          </a:bodyPr>
          <a:lstStyle/>
          <a:p>
            <a:pPr marL="0" indent="0">
              <a:buNone/>
            </a:pPr>
            <a:r>
              <a:rPr lang="en-US" altLang="en-US" sz="3600" kern="1200" dirty="0">
                <a:solidFill>
                  <a:schemeClr val="bg1"/>
                </a:solidFill>
                <a:latin typeface="+mn-lt"/>
                <a:ea typeface="+mn-ea"/>
                <a:cs typeface="+mn-cs"/>
              </a:rPr>
              <a:t>Your local government may require each alarm system must be registered</a:t>
            </a: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4" name="Rectangle 389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20" name="Picture 38919">
            <a:extLst>
              <a:ext uri="{FF2B5EF4-FFF2-40B4-BE49-F238E27FC236}">
                <a16:creationId xmlns:a16="http://schemas.microsoft.com/office/drawing/2014/main" id="{E356B337-0689-243D-4C8B-CB5FFE49C21F}"/>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8915" name="Rectangle 3">
            <a:extLst>
              <a:ext uri="{FF2B5EF4-FFF2-40B4-BE49-F238E27FC236}">
                <a16:creationId xmlns:a16="http://schemas.microsoft.com/office/drawing/2014/main" id="{25644BF3-CA07-3C56-D756-AFCBB020A89D}"/>
              </a:ext>
            </a:extLst>
          </p:cNvPr>
          <p:cNvSpPr>
            <a:spLocks noGrp="1" noChangeArrowheads="1"/>
          </p:cNvSpPr>
          <p:nvPr>
            <p:ph type="title"/>
          </p:nvPr>
        </p:nvSpPr>
        <p:spPr>
          <a:xfrm>
            <a:off x="838200" y="365125"/>
            <a:ext cx="10515600" cy="1325563"/>
          </a:xfrm>
        </p:spPr>
        <p:txBody>
          <a:bodyPr>
            <a:normAutofit/>
          </a:bodyPr>
          <a:lstStyle/>
          <a:p>
            <a:r>
              <a:rPr lang="en-US" altLang="en-US" dirty="0">
                <a:solidFill>
                  <a:srgbClr val="FFFFFF"/>
                </a:solidFill>
              </a:rPr>
              <a:t>The Alarm Ordinance</a:t>
            </a:r>
          </a:p>
        </p:txBody>
      </p:sp>
      <p:graphicFrame>
        <p:nvGraphicFramePr>
          <p:cNvPr id="38918" name="Rectangle 4">
            <a:extLst>
              <a:ext uri="{FF2B5EF4-FFF2-40B4-BE49-F238E27FC236}">
                <a16:creationId xmlns:a16="http://schemas.microsoft.com/office/drawing/2014/main" id="{DD24BDE2-FE2E-0DDB-0340-44BCDD7E9124}"/>
              </a:ext>
            </a:extLst>
          </p:cNvPr>
          <p:cNvGraphicFramePr/>
          <p:nvPr>
            <p:extLst>
              <p:ext uri="{D42A27DB-BD31-4B8C-83A1-F6EECF244321}">
                <p14:modId xmlns:p14="http://schemas.microsoft.com/office/powerpoint/2010/main" val="7178657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7" name="Rectangle 39956">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59" name="Group 39958">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9960" name="Rectangle 39959">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61" name="Rectangle 39960">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39" name="Rectangle 3">
            <a:extLst>
              <a:ext uri="{FF2B5EF4-FFF2-40B4-BE49-F238E27FC236}">
                <a16:creationId xmlns:a16="http://schemas.microsoft.com/office/drawing/2014/main" id="{556DE3EA-5C23-94B2-7FD6-EAAFA7C552AE}"/>
              </a:ext>
            </a:extLst>
          </p:cNvPr>
          <p:cNvSpPr>
            <a:spLocks noGrp="1" noChangeArrowheads="1"/>
          </p:cNvSpPr>
          <p:nvPr>
            <p:ph type="title"/>
          </p:nvPr>
        </p:nvSpPr>
        <p:spPr>
          <a:xfrm>
            <a:off x="550863" y="365125"/>
            <a:ext cx="11090274" cy="1325563"/>
          </a:xfrm>
        </p:spPr>
        <p:txBody>
          <a:bodyPr>
            <a:normAutofit/>
          </a:bodyPr>
          <a:lstStyle/>
          <a:p>
            <a:r>
              <a:rPr lang="en-US" altLang="en-US" sz="4000" dirty="0"/>
              <a:t>The Alarm Ordinance</a:t>
            </a:r>
          </a:p>
        </p:txBody>
      </p:sp>
      <p:graphicFrame>
        <p:nvGraphicFramePr>
          <p:cNvPr id="39955" name="Rectangle 4">
            <a:extLst>
              <a:ext uri="{FF2B5EF4-FFF2-40B4-BE49-F238E27FC236}">
                <a16:creationId xmlns:a16="http://schemas.microsoft.com/office/drawing/2014/main" id="{13507CCA-7756-05D5-FC6E-40B8D9AFC73B}"/>
              </a:ext>
            </a:extLst>
          </p:cNvPr>
          <p:cNvGraphicFramePr/>
          <p:nvPr>
            <p:extLst>
              <p:ext uri="{D42A27DB-BD31-4B8C-83A1-F6EECF244321}">
                <p14:modId xmlns:p14="http://schemas.microsoft.com/office/powerpoint/2010/main" val="3169719154"/>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1295400" y="669925"/>
            <a:ext cx="4800600" cy="1325563"/>
          </a:xfrm>
        </p:spPr>
        <p:txBody>
          <a:bodyPr anchor="b">
            <a:normAutofit/>
          </a:bodyPr>
          <a:lstStyle/>
          <a:p>
            <a:r>
              <a:rPr lang="en-US">
                <a:solidFill>
                  <a:schemeClr val="bg1"/>
                </a:solidFill>
              </a:rPr>
              <a:t>Step 1- An Alarm Activation</a:t>
            </a:r>
          </a:p>
        </p:txBody>
      </p:sp>
      <p:cxnSp>
        <p:nvCxnSpPr>
          <p:cNvPr id="1040" name="Straight Connector 103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Close-up of a digital display">
            <a:extLst>
              <a:ext uri="{FF2B5EF4-FFF2-40B4-BE49-F238E27FC236}">
                <a16:creationId xmlns:a16="http://schemas.microsoft.com/office/drawing/2014/main" id="{F7263761-B356-4885-3B8B-78E7D9D07A3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29727" y="1683928"/>
            <a:ext cx="4562263" cy="3490131"/>
          </a:xfrm>
          <a:prstGeom prst="rect">
            <a:avLst/>
          </a:prstGeom>
        </p:spPr>
      </p:pic>
      <p:cxnSp>
        <p:nvCxnSpPr>
          <p:cNvPr id="1042" name="Straight Connector 1041">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33" name="Content Placeholder 2">
            <a:extLst>
              <a:ext uri="{FF2B5EF4-FFF2-40B4-BE49-F238E27FC236}">
                <a16:creationId xmlns:a16="http://schemas.microsoft.com/office/drawing/2014/main" id="{D8602D5E-225E-471E-100E-4CFDB1CDCCD9}"/>
              </a:ext>
            </a:extLst>
          </p:cNvPr>
          <p:cNvGraphicFramePr>
            <a:graphicFrameLocks noGrp="1"/>
          </p:cNvGraphicFramePr>
          <p:nvPr>
            <p:ph idx="1"/>
            <p:extLst>
              <p:ext uri="{D42A27DB-BD31-4B8C-83A1-F6EECF244321}">
                <p14:modId xmlns:p14="http://schemas.microsoft.com/office/powerpoint/2010/main" val="1791176389"/>
              </p:ext>
            </p:extLst>
          </p:nvPr>
        </p:nvGraphicFramePr>
        <p:xfrm>
          <a:off x="961293" y="2288833"/>
          <a:ext cx="6430102" cy="3899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EB145A18-B7EB-D3EC-5521-3AADCFED1EF0}"/>
              </a:ext>
            </a:extLst>
          </p:cNvPr>
          <p:cNvSpPr>
            <a:spLocks noGrp="1" noChangeArrowheads="1"/>
          </p:cNvSpPr>
          <p:nvPr>
            <p:ph type="title"/>
          </p:nvPr>
        </p:nvSpPr>
        <p:spPr>
          <a:xfrm>
            <a:off x="5868557" y="1138036"/>
            <a:ext cx="5444382" cy="1402470"/>
          </a:xfrm>
        </p:spPr>
        <p:txBody>
          <a:bodyPr anchor="t">
            <a:normAutofit/>
          </a:bodyPr>
          <a:lstStyle/>
          <a:p>
            <a:r>
              <a:rPr lang="en-US" altLang="en-US" sz="3200" dirty="0"/>
              <a:t>The Alarm Ordinance</a:t>
            </a:r>
          </a:p>
        </p:txBody>
      </p:sp>
      <p:pic>
        <p:nvPicPr>
          <p:cNvPr id="40981" name="Picture 40980" descr="Red alarm light with people on the background">
            <a:extLst>
              <a:ext uri="{FF2B5EF4-FFF2-40B4-BE49-F238E27FC236}">
                <a16:creationId xmlns:a16="http://schemas.microsoft.com/office/drawing/2014/main" id="{07BF5765-E82F-6F0A-1224-8CB84CF9A4B9}"/>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1" y="10"/>
            <a:ext cx="5151179" cy="6857990"/>
          </a:xfrm>
          <a:prstGeom prst="rect">
            <a:avLst/>
          </a:prstGeom>
        </p:spPr>
      </p:pic>
      <p:cxnSp>
        <p:nvCxnSpPr>
          <p:cNvPr id="40985" name="Straight Connector 4098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964" name="Rectangle 4">
            <a:extLst>
              <a:ext uri="{FF2B5EF4-FFF2-40B4-BE49-F238E27FC236}">
                <a16:creationId xmlns:a16="http://schemas.microsoft.com/office/drawing/2014/main" id="{02E09258-FD6B-BA1C-9BE5-584C2282FFD4}"/>
              </a:ext>
            </a:extLst>
          </p:cNvPr>
          <p:cNvSpPr>
            <a:spLocks noGrp="1" noChangeArrowheads="1"/>
          </p:cNvSpPr>
          <p:nvPr>
            <p:ph type="body" idx="1"/>
          </p:nvPr>
        </p:nvSpPr>
        <p:spPr>
          <a:xfrm>
            <a:off x="5868557" y="2551176"/>
            <a:ext cx="5444382" cy="3884793"/>
          </a:xfrm>
        </p:spPr>
        <p:txBody>
          <a:bodyPr>
            <a:normAutofit fontScale="92500" lnSpcReduction="10000"/>
          </a:bodyPr>
          <a:lstStyle/>
          <a:p>
            <a:pPr>
              <a:buFontTx/>
              <a:buNone/>
            </a:pPr>
            <a:r>
              <a:rPr lang="en-US" altLang="en-US" sz="3900" b="1" i="1" u="sng" dirty="0"/>
              <a:t>Suspension:</a:t>
            </a:r>
            <a:endParaRPr lang="en-US" altLang="en-US" sz="3900" dirty="0"/>
          </a:p>
          <a:p>
            <a:endParaRPr lang="en-US" altLang="en-US" sz="2400" dirty="0"/>
          </a:p>
          <a:p>
            <a:r>
              <a:rPr lang="en-US" altLang="en-US" sz="3200" dirty="0"/>
              <a:t>Alarm permit may be suspended after ____   false alarms or non-payment of false alarm fees</a:t>
            </a:r>
          </a:p>
          <a:p>
            <a:r>
              <a:rPr lang="en-US" altLang="en-US" sz="3200" dirty="0"/>
              <a:t>One chargeable false alarm waived if you attend Alarm User Awareness School </a:t>
            </a:r>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9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59AF29-1141-79EC-5491-E210D615B4BC}"/>
              </a:ext>
            </a:extLst>
          </p:cNvPr>
          <p:cNvPicPr>
            <a:picLocks noChangeAspect="1"/>
          </p:cNvPicPr>
          <p:nvPr/>
        </p:nvPicPr>
        <p:blipFill>
          <a:blip r:embed="rId2"/>
          <a:stretch>
            <a:fillRect/>
          </a:stretch>
        </p:blipFill>
        <p:spPr>
          <a:xfrm>
            <a:off x="643467" y="811785"/>
            <a:ext cx="10905066" cy="5234430"/>
          </a:xfrm>
          <a:prstGeom prst="rect">
            <a:avLst/>
          </a:prstGeom>
        </p:spPr>
      </p:pic>
    </p:spTree>
    <p:extLst>
      <p:ext uri="{BB962C8B-B14F-4D97-AF65-F5344CB8AC3E}">
        <p14:creationId xmlns:p14="http://schemas.microsoft.com/office/powerpoint/2010/main" val="293826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a:t>Step 2- An Alarm Sounds</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8"/>
            <a:ext cx="4368602" cy="3985101"/>
          </a:xfrm>
        </p:spPr>
        <p:txBody>
          <a:bodyPr>
            <a:normAutofit/>
          </a:bodyPr>
          <a:lstStyle/>
          <a:p>
            <a:r>
              <a:rPr lang="en-US" sz="3200" dirty="0"/>
              <a:t>May sound or show the alarm</a:t>
            </a:r>
          </a:p>
          <a:p>
            <a:r>
              <a:rPr lang="en-US" sz="3200" dirty="0"/>
              <a:t>After the alarm is triggered, one or more sounding or visual indicating devices such as a strobe light may activate</a:t>
            </a:r>
          </a:p>
        </p:txBody>
      </p:sp>
      <p:pic>
        <p:nvPicPr>
          <p:cNvPr id="2050" name="Picture 2" descr="Sound the Alarm! | SDM Magazine">
            <a:extLst>
              <a:ext uri="{FF2B5EF4-FFF2-40B4-BE49-F238E27FC236}">
                <a16:creationId xmlns:a16="http://schemas.microsoft.com/office/drawing/2014/main" id="{F406196E-4372-F54D-CADC-B7136DCC7C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6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on the phone in front of multiple screens&#10;&#10;Description automatically generated">
            <a:extLst>
              <a:ext uri="{FF2B5EF4-FFF2-40B4-BE49-F238E27FC236}">
                <a16:creationId xmlns:a16="http://schemas.microsoft.com/office/drawing/2014/main" id="{8A13A812-DA44-B4F2-0263-9A242F912A9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251039" y="10"/>
            <a:ext cx="9669642" cy="6857990"/>
          </a:xfrm>
          <a:prstGeom prst="rect">
            <a:avLst/>
          </a:prstGeom>
        </p:spPr>
      </p:pic>
      <p:sp>
        <p:nvSpPr>
          <p:cNvPr id="1061" name="Rectangle 10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t>Step 3- Notify The Monitoring Center</a:t>
            </a:r>
          </a:p>
        </p:txBody>
      </p:sp>
      <p:sp>
        <p:nvSpPr>
          <p:cNvPr id="3" name="Content Placeholder 2"/>
          <p:cNvSpPr>
            <a:spLocks/>
          </p:cNvSpPr>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t>The alarm activation may then transmit an electronic signal to a monitoring facility</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43483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Step 4 -An Alarm Dispatch Request</a:t>
            </a:r>
          </a:p>
        </p:txBody>
      </p:sp>
      <p:sp>
        <p:nvSpPr>
          <p:cNvPr id="5" name="Content Placeholder 4"/>
          <p:cNvSpPr>
            <a:spLocks noGrp="1"/>
          </p:cNvSpPr>
          <p:nvPr>
            <p:ph sz="half" idx="1"/>
          </p:nvPr>
        </p:nvSpPr>
        <p:spPr>
          <a:xfrm>
            <a:off x="838200" y="1608017"/>
            <a:ext cx="4235245" cy="4884858"/>
          </a:xfrm>
        </p:spPr>
        <p:txBody>
          <a:bodyPr>
            <a:normAutofit/>
          </a:bodyPr>
          <a:lstStyle/>
          <a:p>
            <a:r>
              <a:rPr lang="en-US" sz="4000" dirty="0"/>
              <a:t>Verification attempt </a:t>
            </a:r>
          </a:p>
          <a:p>
            <a:r>
              <a:rPr lang="en-US" sz="4000" dirty="0"/>
              <a:t>A call for service is placed with the Public safety agency. </a:t>
            </a:r>
          </a:p>
        </p:txBody>
      </p:sp>
      <p:sp>
        <p:nvSpPr>
          <p:cNvPr id="6" name="TextBox 5"/>
          <p:cNvSpPr txBox="1"/>
          <p:nvPr/>
        </p:nvSpPr>
        <p:spPr>
          <a:xfrm>
            <a:off x="5627565" y="5973240"/>
            <a:ext cx="5384799" cy="523220"/>
          </a:xfrm>
          <a:prstGeom prst="rect">
            <a:avLst/>
          </a:prstGeom>
          <a:noFill/>
        </p:spPr>
        <p:txBody>
          <a:bodyPr wrap="square" rtlCol="0">
            <a:spAutoFit/>
          </a:bodyPr>
          <a:lstStyle/>
          <a:p>
            <a:r>
              <a:rPr lang="en-US" sz="2800" b="1" dirty="0">
                <a:solidFill>
                  <a:schemeClr val="tx2"/>
                </a:solidFill>
              </a:rPr>
              <a:t>This leads to a Dispatch….</a:t>
            </a:r>
          </a:p>
        </p:txBody>
      </p:sp>
      <p:pic>
        <p:nvPicPr>
          <p:cNvPr id="4" name="Online Media 3" title="False Alarm Dispatch Request">
            <a:hlinkClick r:id="" action="ppaction://media"/>
            <a:extLst>
              <a:ext uri="{FF2B5EF4-FFF2-40B4-BE49-F238E27FC236}">
                <a16:creationId xmlns:a16="http://schemas.microsoft.com/office/drawing/2014/main" id="{27F8C7F7-C192-3525-E052-CD91221AC445}"/>
              </a:ext>
            </a:extLst>
          </p:cNvPr>
          <p:cNvPicPr>
            <a:picLocks noRot="1" noChangeAspect="1"/>
          </p:cNvPicPr>
          <p:nvPr>
            <a:videoFile r:link="rId1"/>
          </p:nvPr>
        </p:nvPicPr>
        <p:blipFill>
          <a:blip r:embed="rId4"/>
          <a:stretch>
            <a:fillRect/>
          </a:stretch>
        </p:blipFill>
        <p:spPr>
          <a:xfrm>
            <a:off x="5286131" y="1423326"/>
            <a:ext cx="6067669" cy="4546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Step 5- Dispatch</a:t>
            </a:r>
          </a:p>
        </p:txBody>
      </p:sp>
      <p:sp>
        <p:nvSpPr>
          <p:cNvPr id="4" name="Content Placeholder 3"/>
          <p:cNvSpPr>
            <a:spLocks/>
          </p:cNvSpPr>
          <p:nvPr/>
        </p:nvSpPr>
        <p:spPr>
          <a:xfrm>
            <a:off x="663676" y="1924821"/>
            <a:ext cx="5544981" cy="4368578"/>
          </a:xfrm>
          <a:prstGeom prst="rect">
            <a:avLst/>
          </a:prstGeom>
        </p:spPr>
        <p:txBody>
          <a:bodyPr>
            <a:normAutofit fontScale="55000" lnSpcReduction="20000"/>
          </a:bodyPr>
          <a:lstStyle/>
          <a:p>
            <a:pPr defTabSz="676656">
              <a:lnSpc>
                <a:spcPct val="90000"/>
              </a:lnSpc>
              <a:spcAft>
                <a:spcPts val="600"/>
              </a:spcAft>
            </a:pPr>
            <a:r>
              <a:rPr lang="en-US" sz="4600" kern="1200" dirty="0">
                <a:solidFill>
                  <a:schemeClr val="tx1"/>
                </a:solidFill>
                <a:latin typeface="+mn-lt"/>
                <a:ea typeface="+mn-ea"/>
                <a:cs typeface="+mn-cs"/>
              </a:rPr>
              <a:t>Information relayed during the dispatch request includes:</a:t>
            </a:r>
          </a:p>
          <a:p>
            <a:pPr marL="571500" indent="-571500" defTabSz="676656">
              <a:lnSpc>
                <a:spcPct val="90000"/>
              </a:lnSpc>
              <a:spcAft>
                <a:spcPts val="600"/>
              </a:spcAft>
              <a:buFont typeface="Arial" panose="020B0604020202020204" pitchFamily="34" charset="0"/>
              <a:buChar char="•"/>
            </a:pPr>
            <a:r>
              <a:rPr lang="en-US" sz="4600" kern="1200" dirty="0">
                <a:solidFill>
                  <a:schemeClr val="tx1"/>
                </a:solidFill>
                <a:latin typeface="+mn-lt"/>
                <a:ea typeface="+mn-ea"/>
                <a:cs typeface="+mn-cs"/>
              </a:rPr>
              <a:t>Type of alarm </a:t>
            </a:r>
          </a:p>
          <a:p>
            <a:pPr marL="571500" indent="-571500" defTabSz="676656">
              <a:lnSpc>
                <a:spcPct val="90000"/>
              </a:lnSpc>
              <a:spcAft>
                <a:spcPts val="600"/>
              </a:spcAft>
              <a:buFont typeface="Arial" panose="020B0604020202020204" pitchFamily="34" charset="0"/>
              <a:buChar char="•"/>
            </a:pPr>
            <a:r>
              <a:rPr lang="en-US" sz="4600" kern="1200" dirty="0">
                <a:solidFill>
                  <a:schemeClr val="tx1"/>
                </a:solidFill>
                <a:latin typeface="+mn-lt"/>
                <a:ea typeface="+mn-ea"/>
                <a:cs typeface="+mn-cs"/>
              </a:rPr>
              <a:t>Area of activation</a:t>
            </a:r>
          </a:p>
          <a:p>
            <a:pPr marL="571500" indent="-571500" defTabSz="676656">
              <a:lnSpc>
                <a:spcPct val="90000"/>
              </a:lnSpc>
              <a:spcAft>
                <a:spcPts val="600"/>
              </a:spcAft>
              <a:buFont typeface="Arial" panose="020B0604020202020204" pitchFamily="34" charset="0"/>
              <a:buChar char="•"/>
            </a:pPr>
            <a:r>
              <a:rPr lang="en-US" sz="4600" kern="1200" dirty="0">
                <a:solidFill>
                  <a:schemeClr val="tx1"/>
                </a:solidFill>
                <a:latin typeface="+mn-lt"/>
                <a:ea typeface="+mn-ea"/>
                <a:cs typeface="+mn-cs"/>
              </a:rPr>
              <a:t>Hazard information</a:t>
            </a:r>
          </a:p>
          <a:p>
            <a:pPr marL="571500" indent="-571500" defTabSz="676656">
              <a:lnSpc>
                <a:spcPct val="90000"/>
              </a:lnSpc>
              <a:spcAft>
                <a:spcPts val="600"/>
              </a:spcAft>
              <a:buFont typeface="Arial" panose="020B0604020202020204" pitchFamily="34" charset="0"/>
              <a:buChar char="•"/>
            </a:pPr>
            <a:r>
              <a:rPr lang="en-US" sz="4600" dirty="0"/>
              <a:t>Pets on site</a:t>
            </a:r>
          </a:p>
          <a:p>
            <a:pPr marL="571500" indent="-571500" defTabSz="676656">
              <a:lnSpc>
                <a:spcPct val="90000"/>
              </a:lnSpc>
              <a:spcAft>
                <a:spcPts val="600"/>
              </a:spcAft>
              <a:buFont typeface="Arial" panose="020B0604020202020204" pitchFamily="34" charset="0"/>
              <a:buChar char="•"/>
            </a:pPr>
            <a:r>
              <a:rPr lang="en-US" sz="4600" dirty="0"/>
              <a:t>Owner and key holder contact information</a:t>
            </a:r>
          </a:p>
          <a:p>
            <a:pPr marL="571500" indent="-571500" defTabSz="676656">
              <a:lnSpc>
                <a:spcPct val="90000"/>
              </a:lnSpc>
              <a:spcAft>
                <a:spcPts val="600"/>
              </a:spcAft>
              <a:buFont typeface="Arial" panose="020B0604020202020204" pitchFamily="34" charset="0"/>
              <a:buChar char="•"/>
            </a:pPr>
            <a:r>
              <a:rPr lang="en-US" sz="4600" dirty="0"/>
              <a:t>Callback # &amp; Operator/Dispatch ID</a:t>
            </a:r>
          </a:p>
          <a:p>
            <a:pPr marL="571500" indent="-571500" defTabSz="676656">
              <a:lnSpc>
                <a:spcPct val="90000"/>
              </a:lnSpc>
              <a:spcAft>
                <a:spcPts val="600"/>
              </a:spcAft>
              <a:buFont typeface="Arial" panose="020B0604020202020204" pitchFamily="34" charset="0"/>
              <a:buChar char="•"/>
            </a:pPr>
            <a:r>
              <a:rPr lang="en-US" sz="4600" kern="1200" dirty="0">
                <a:solidFill>
                  <a:schemeClr val="tx1"/>
                </a:solidFill>
                <a:latin typeface="+mn-lt"/>
                <a:ea typeface="+mn-ea"/>
                <a:cs typeface="+mn-cs"/>
              </a:rPr>
              <a:t>Location history may be checked</a:t>
            </a:r>
          </a:p>
          <a:p>
            <a:pPr marL="571500" indent="-571500" defTabSz="676656">
              <a:lnSpc>
                <a:spcPct val="90000"/>
              </a:lnSpc>
              <a:spcAft>
                <a:spcPts val="600"/>
              </a:spcAft>
              <a:buFont typeface="Arial" panose="020B0604020202020204" pitchFamily="34" charset="0"/>
              <a:buChar char="•"/>
            </a:pPr>
            <a:r>
              <a:rPr lang="en-US" sz="4600" dirty="0"/>
              <a:t>A permit  number may be required</a:t>
            </a:r>
            <a:endParaRPr lang="en-US" sz="4600" kern="1200" dirty="0">
              <a:solidFill>
                <a:schemeClr val="tx1"/>
              </a:solidFill>
              <a:latin typeface="+mn-lt"/>
              <a:ea typeface="+mn-ea"/>
              <a:cs typeface="+mn-cs"/>
            </a:endParaRPr>
          </a:p>
        </p:txBody>
      </p:sp>
      <p:sp>
        <p:nvSpPr>
          <p:cNvPr id="9" name="TextBox 8"/>
          <p:cNvSpPr txBox="1"/>
          <p:nvPr/>
        </p:nvSpPr>
        <p:spPr>
          <a:xfrm>
            <a:off x="7224801" y="5840238"/>
            <a:ext cx="4082295" cy="523220"/>
          </a:xfrm>
          <a:prstGeom prst="rect">
            <a:avLst/>
          </a:prstGeom>
          <a:noFill/>
        </p:spPr>
        <p:txBody>
          <a:bodyPr wrap="square" rtlCol="0">
            <a:spAutoFit/>
          </a:bodyPr>
          <a:lstStyle/>
          <a:p>
            <a:pPr defTabSz="676656">
              <a:spcAft>
                <a:spcPts val="600"/>
              </a:spcAft>
            </a:pPr>
            <a:r>
              <a:rPr lang="en-US" sz="2800" b="1" kern="1200">
                <a:solidFill>
                  <a:schemeClr val="tx2"/>
                </a:solidFill>
                <a:latin typeface="+mn-lt"/>
                <a:ea typeface="+mn-ea"/>
                <a:cs typeface="+mn-cs"/>
              </a:rPr>
              <a:t>Next is the Response ….</a:t>
            </a:r>
            <a:endParaRPr lang="en-US" sz="3600" b="1">
              <a:solidFill>
                <a:schemeClr val="tx2"/>
              </a:solidFill>
            </a:endParaRPr>
          </a:p>
        </p:txBody>
      </p:sp>
      <p:pic>
        <p:nvPicPr>
          <p:cNvPr id="7" name="Online Media 6" title="False Alarm Dispatch">
            <a:hlinkClick r:id="" action="ppaction://media"/>
            <a:extLst>
              <a:ext uri="{FF2B5EF4-FFF2-40B4-BE49-F238E27FC236}">
                <a16:creationId xmlns:a16="http://schemas.microsoft.com/office/drawing/2014/main" id="{B7A15661-5B9F-88FB-5499-C56DB7475A91}"/>
              </a:ext>
            </a:extLst>
          </p:cNvPr>
          <p:cNvPicPr>
            <a:picLocks noRot="1" noChangeAspect="1"/>
          </p:cNvPicPr>
          <p:nvPr>
            <a:videoFile r:link="rId1"/>
          </p:nvPr>
        </p:nvPicPr>
        <p:blipFill>
          <a:blip r:embed="rId4"/>
          <a:stretch>
            <a:fillRect/>
          </a:stretch>
        </p:blipFill>
        <p:spPr>
          <a:xfrm>
            <a:off x="6567191" y="1672655"/>
            <a:ext cx="5266276" cy="3946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Step 6 - Response</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
          </p:nvPr>
        </p:nvSpPr>
        <p:spPr>
          <a:xfrm>
            <a:off x="742203" y="2559049"/>
            <a:ext cx="4530898" cy="3639450"/>
          </a:xfrm>
        </p:spPr>
        <p:txBody>
          <a:bodyPr vert="horz" lIns="91440" tIns="45720" rIns="91440" bIns="45720" rtlCol="0" anchor="ctr">
            <a:normAutofit fontScale="92500"/>
          </a:bodyPr>
          <a:lstStyle/>
          <a:p>
            <a:r>
              <a:rPr lang="en-US" sz="4400" dirty="0"/>
              <a:t>After investigation if no fire or evidence of a crime is found…..</a:t>
            </a:r>
          </a:p>
          <a:p>
            <a:r>
              <a:rPr lang="en-US" sz="4400" dirty="0"/>
              <a:t>It is a false alarm</a:t>
            </a:r>
          </a:p>
          <a:p>
            <a:pPr marL="0"/>
            <a:endParaRPr lang="en-US" sz="2000" dirty="0"/>
          </a:p>
        </p:txBody>
      </p:sp>
      <p:pic>
        <p:nvPicPr>
          <p:cNvPr id="7" name="Online Media 6" title="False Alarm Dispatch">
            <a:hlinkClick r:id="" action="ppaction://media"/>
            <a:extLst>
              <a:ext uri="{FF2B5EF4-FFF2-40B4-BE49-F238E27FC236}">
                <a16:creationId xmlns:a16="http://schemas.microsoft.com/office/drawing/2014/main" id="{DAA7845C-EDF8-BCFA-6DEB-D5B8FD3C751F}"/>
              </a:ext>
            </a:extLst>
          </p:cNvPr>
          <p:cNvPicPr>
            <a:picLocks noGrp="1" noRot="1" noChangeAspect="1"/>
          </p:cNvPicPr>
          <p:nvPr>
            <p:ph sz="half" idx="2"/>
            <a:videoFile r:link="rId1"/>
          </p:nvPr>
        </p:nvPicPr>
        <p:blipFill>
          <a:blip r:embed="rId4"/>
          <a:stretch>
            <a:fillRect/>
          </a:stretch>
        </p:blipFill>
        <p:spPr>
          <a:xfrm>
            <a:off x="6010507" y="2484255"/>
            <a:ext cx="4952326" cy="3714244"/>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3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3429</Words>
  <Application>Microsoft Office PowerPoint</Application>
  <PresentationFormat>Widescreen</PresentationFormat>
  <Paragraphs>334</Paragraphs>
  <Slides>41</Slides>
  <Notes>39</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Meiryo</vt:lpstr>
      <vt:lpstr>Aptos</vt:lpstr>
      <vt:lpstr>Aptos Display</vt:lpstr>
      <vt:lpstr>Arial</vt:lpstr>
      <vt:lpstr>Calibri</vt:lpstr>
      <vt:lpstr>Office Theme</vt:lpstr>
      <vt:lpstr>Alarm User Awareness Class</vt:lpstr>
      <vt:lpstr>What We Will Cover</vt:lpstr>
      <vt:lpstr>What is a  False Alarm? </vt:lpstr>
      <vt:lpstr>Step 1- An Alarm Activation</vt:lpstr>
      <vt:lpstr>Step 2- An Alarm Sounds</vt:lpstr>
      <vt:lpstr>Step 3- Notify The Monitoring Center</vt:lpstr>
      <vt:lpstr>Step 4 -An Alarm Dispatch Request</vt:lpstr>
      <vt:lpstr>Step 5- Dispatch</vt:lpstr>
      <vt:lpstr>Step 6 - Response</vt:lpstr>
      <vt:lpstr>False Alarms Impact Everyone</vt:lpstr>
      <vt:lpstr>False Alarm Impacts</vt:lpstr>
      <vt:lpstr>False Fire Alarm Impacts</vt:lpstr>
      <vt:lpstr>Impacts of False  Alarms</vt:lpstr>
      <vt:lpstr>Another False Alarm</vt:lpstr>
      <vt:lpstr>False Alarm Impacts</vt:lpstr>
      <vt:lpstr>Pets Cause False Alarms</vt:lpstr>
      <vt:lpstr>Vibration &amp; Sounds Cause False Alarms</vt:lpstr>
      <vt:lpstr>Lack of training Causes False Alarms</vt:lpstr>
      <vt:lpstr>Temporary Users &amp; Guests Cause False Alarms </vt:lpstr>
      <vt:lpstr>Environmental Changes Cause False Alarms</vt:lpstr>
      <vt:lpstr>Lack of Maintenance Causes False Alarms</vt:lpstr>
      <vt:lpstr>Confusing Procedures Cause False Alarms </vt:lpstr>
      <vt:lpstr>Outdated information Causes False Alarms  </vt:lpstr>
      <vt:lpstr>Storms Should Not Cause False Alarms</vt:lpstr>
      <vt:lpstr>High Winds Should Not Cause False Alarms</vt:lpstr>
      <vt:lpstr>Weather Can Cause Power Failures</vt:lpstr>
      <vt:lpstr>Common Causes of False Fire Alarms</vt:lpstr>
      <vt:lpstr>What can YOU do?</vt:lpstr>
      <vt:lpstr>Inform your alarm company…. </vt:lpstr>
      <vt:lpstr> Train ALL Alarm Users !</vt:lpstr>
      <vt:lpstr> Re-Entering </vt:lpstr>
      <vt:lpstr>PowerPoint Presentation</vt:lpstr>
      <vt:lpstr>Request ECV!</vt:lpstr>
      <vt:lpstr>Bypassing Zones</vt:lpstr>
      <vt:lpstr>PowerPoint Presentation</vt:lpstr>
      <vt:lpstr>PowerPoint Presentation</vt:lpstr>
      <vt:lpstr>The Alarm Ordinance/Bylaw</vt:lpstr>
      <vt:lpstr>The Alarm Ordinance</vt:lpstr>
      <vt:lpstr>The Alarm Ordinance</vt:lpstr>
      <vt:lpstr>The Alarm Ordinance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2024-11-21T03:16:25Z</dcterms:created>
  <dcterms:modified xsi:type="dcterms:W3CDTF">2024-11-21T03:16:50Z</dcterms:modified>
</cp:coreProperties>
</file>