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9" r:id="rId2"/>
    <p:sldId id="292" r:id="rId3"/>
    <p:sldId id="369" r:id="rId4"/>
    <p:sldId id="370" r:id="rId5"/>
    <p:sldId id="294" r:id="rId6"/>
    <p:sldId id="319" r:id="rId7"/>
    <p:sldId id="371" r:id="rId8"/>
    <p:sldId id="372" r:id="rId9"/>
    <p:sldId id="322" r:id="rId10"/>
    <p:sldId id="323" r:id="rId11"/>
    <p:sldId id="359" r:id="rId12"/>
    <p:sldId id="374" r:id="rId13"/>
    <p:sldId id="375" r:id="rId14"/>
    <p:sldId id="325" r:id="rId15"/>
    <p:sldId id="326" r:id="rId16"/>
    <p:sldId id="327" r:id="rId17"/>
    <p:sldId id="328" r:id="rId18"/>
    <p:sldId id="331" r:id="rId19"/>
    <p:sldId id="333" r:id="rId20"/>
    <p:sldId id="376" r:id="rId21"/>
    <p:sldId id="377" r:id="rId22"/>
    <p:sldId id="366" r:id="rId23"/>
    <p:sldId id="364" r:id="rId24"/>
    <p:sldId id="367" r:id="rId25"/>
    <p:sldId id="335" r:id="rId26"/>
    <p:sldId id="348" r:id="rId27"/>
    <p:sldId id="368" r:id="rId28"/>
    <p:sldId id="378" r:id="rId29"/>
    <p:sldId id="337" r:id="rId30"/>
    <p:sldId id="361" r:id="rId31"/>
    <p:sldId id="329" r:id="rId32"/>
    <p:sldId id="320" r:id="rId33"/>
    <p:sldId id="345" r:id="rId34"/>
    <p:sldId id="379" r:id="rId35"/>
    <p:sldId id="394" r:id="rId36"/>
    <p:sldId id="395" r:id="rId37"/>
    <p:sldId id="39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41" autoAdjust="0"/>
    <p:restoredTop sz="79798" autoAdjust="0"/>
  </p:normalViewPr>
  <p:slideViewPr>
    <p:cSldViewPr snapToGrid="0">
      <p:cViewPr varScale="1">
        <p:scale>
          <a:sx n="79" d="100"/>
          <a:sy n="79" d="100"/>
        </p:scale>
        <p:origin x="1107" y="27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90EBA-6B13-45D6-9654-DDBFA5149C96}" type="doc">
      <dgm:prSet loTypeId="urn:microsoft.com/office/officeart/2005/8/layout/vList2" loCatId="list" qsTypeId="urn:microsoft.com/office/officeart/2005/8/quickstyle/simple5" qsCatId="simple" csTypeId="urn:microsoft.com/office/officeart/2005/8/colors/accent5_2" csCatId="accent5"/>
      <dgm:spPr/>
      <dgm:t>
        <a:bodyPr/>
        <a:lstStyle/>
        <a:p>
          <a:endParaRPr lang="en-US"/>
        </a:p>
      </dgm:t>
    </dgm:pt>
    <dgm:pt modelId="{696A883B-4468-4FC5-9764-7E5B7E386AFD}">
      <dgm:prSet/>
      <dgm:spPr/>
      <dgm:t>
        <a:bodyPr/>
        <a:lstStyle/>
        <a:p>
          <a:r>
            <a:rPr lang="en-US"/>
            <a:t>What is a false alarm?</a:t>
          </a:r>
        </a:p>
      </dgm:t>
    </dgm:pt>
    <dgm:pt modelId="{5B08E9BD-83E6-4724-9C4E-4D915F44200E}" type="parTrans" cxnId="{2DDBD0A7-224B-4D7F-B045-6DF0AB6E1CC9}">
      <dgm:prSet/>
      <dgm:spPr/>
      <dgm:t>
        <a:bodyPr/>
        <a:lstStyle/>
        <a:p>
          <a:endParaRPr lang="en-US"/>
        </a:p>
      </dgm:t>
    </dgm:pt>
    <dgm:pt modelId="{0E1CC51A-E2EE-494A-9A76-F313D3D61E30}" type="sibTrans" cxnId="{2DDBD0A7-224B-4D7F-B045-6DF0AB6E1CC9}">
      <dgm:prSet/>
      <dgm:spPr/>
      <dgm:t>
        <a:bodyPr/>
        <a:lstStyle/>
        <a:p>
          <a:endParaRPr lang="en-US"/>
        </a:p>
      </dgm:t>
    </dgm:pt>
    <dgm:pt modelId="{F7942E14-B8FD-4CE4-881B-F4B250DA5150}">
      <dgm:prSet/>
      <dgm:spPr/>
      <dgm:t>
        <a:bodyPr/>
        <a:lstStyle/>
        <a:p>
          <a:r>
            <a:rPr lang="en-US"/>
            <a:t>Why are false alarms a problem?</a:t>
          </a:r>
        </a:p>
      </dgm:t>
    </dgm:pt>
    <dgm:pt modelId="{33459F6B-7461-40B7-99E2-D82988EEEED0}" type="parTrans" cxnId="{37D040EA-6D07-45CA-919C-3B100D443F8A}">
      <dgm:prSet/>
      <dgm:spPr/>
      <dgm:t>
        <a:bodyPr/>
        <a:lstStyle/>
        <a:p>
          <a:endParaRPr lang="en-US"/>
        </a:p>
      </dgm:t>
    </dgm:pt>
    <dgm:pt modelId="{7EABB72D-5FFC-42BD-AEFF-7E2D8A7FC83A}" type="sibTrans" cxnId="{37D040EA-6D07-45CA-919C-3B100D443F8A}">
      <dgm:prSet/>
      <dgm:spPr/>
      <dgm:t>
        <a:bodyPr/>
        <a:lstStyle/>
        <a:p>
          <a:endParaRPr lang="en-US"/>
        </a:p>
      </dgm:t>
    </dgm:pt>
    <dgm:pt modelId="{42534C60-E07D-4677-A329-3FF57364C6E0}">
      <dgm:prSet/>
      <dgm:spPr/>
      <dgm:t>
        <a:bodyPr/>
        <a:lstStyle/>
        <a:p>
          <a:r>
            <a:rPr lang="en-US"/>
            <a:t>How do alarm systems work?</a:t>
          </a:r>
        </a:p>
      </dgm:t>
    </dgm:pt>
    <dgm:pt modelId="{E263CFB3-9928-4DA0-B51D-2AD00B11C10D}" type="parTrans" cxnId="{BCE11B32-6280-44C3-9AE1-04BF52440233}">
      <dgm:prSet/>
      <dgm:spPr/>
      <dgm:t>
        <a:bodyPr/>
        <a:lstStyle/>
        <a:p>
          <a:endParaRPr lang="en-US"/>
        </a:p>
      </dgm:t>
    </dgm:pt>
    <dgm:pt modelId="{BE05D6EE-845B-4DFC-BB00-8D7BF5919081}" type="sibTrans" cxnId="{BCE11B32-6280-44C3-9AE1-04BF52440233}">
      <dgm:prSet/>
      <dgm:spPr/>
      <dgm:t>
        <a:bodyPr/>
        <a:lstStyle/>
        <a:p>
          <a:endParaRPr lang="en-US"/>
        </a:p>
      </dgm:t>
    </dgm:pt>
    <dgm:pt modelId="{D41C6A3F-0257-4159-B013-A6910988C0E5}">
      <dgm:prSet/>
      <dgm:spPr/>
      <dgm:t>
        <a:bodyPr/>
        <a:lstStyle/>
        <a:p>
          <a:r>
            <a:rPr lang="en-US"/>
            <a:t>What are some causes of false alarms?</a:t>
          </a:r>
        </a:p>
      </dgm:t>
    </dgm:pt>
    <dgm:pt modelId="{11A29FAB-6517-41E4-A75A-DBC0C204FA99}" type="parTrans" cxnId="{C6ECE8AA-41DF-483B-A6E8-F7EDAFAA22FF}">
      <dgm:prSet/>
      <dgm:spPr/>
      <dgm:t>
        <a:bodyPr/>
        <a:lstStyle/>
        <a:p>
          <a:endParaRPr lang="en-US"/>
        </a:p>
      </dgm:t>
    </dgm:pt>
    <dgm:pt modelId="{61DE28D9-3E96-47CF-9A40-00AFBBC3F076}" type="sibTrans" cxnId="{C6ECE8AA-41DF-483B-A6E8-F7EDAFAA22FF}">
      <dgm:prSet/>
      <dgm:spPr/>
      <dgm:t>
        <a:bodyPr/>
        <a:lstStyle/>
        <a:p>
          <a:endParaRPr lang="en-US"/>
        </a:p>
      </dgm:t>
    </dgm:pt>
    <dgm:pt modelId="{9E510E36-A51D-4976-87A9-7CAFCC47374C}">
      <dgm:prSet/>
      <dgm:spPr/>
      <dgm:t>
        <a:bodyPr/>
        <a:lstStyle/>
        <a:p>
          <a:r>
            <a:rPr lang="en-US"/>
            <a:t>What can you do to prevent false alarms?</a:t>
          </a:r>
        </a:p>
      </dgm:t>
    </dgm:pt>
    <dgm:pt modelId="{2744AD8B-A2F6-4315-8429-25C18839EC1B}" type="parTrans" cxnId="{9C8E04C2-DDED-454F-9B46-33DC0F8A7577}">
      <dgm:prSet/>
      <dgm:spPr/>
      <dgm:t>
        <a:bodyPr/>
        <a:lstStyle/>
        <a:p>
          <a:endParaRPr lang="en-US"/>
        </a:p>
      </dgm:t>
    </dgm:pt>
    <dgm:pt modelId="{D59AF10A-97F5-4B59-96EB-D48B6F34E1E7}" type="sibTrans" cxnId="{9C8E04C2-DDED-454F-9B46-33DC0F8A7577}">
      <dgm:prSet/>
      <dgm:spPr/>
      <dgm:t>
        <a:bodyPr/>
        <a:lstStyle/>
        <a:p>
          <a:endParaRPr lang="en-US"/>
        </a:p>
      </dgm:t>
    </dgm:pt>
    <dgm:pt modelId="{F29C345A-8592-4C41-B5FC-F3FD101DEA08}" type="pres">
      <dgm:prSet presAssocID="{BA390EBA-6B13-45D6-9654-DDBFA5149C96}" presName="linear" presStyleCnt="0">
        <dgm:presLayoutVars>
          <dgm:animLvl val="lvl"/>
          <dgm:resizeHandles val="exact"/>
        </dgm:presLayoutVars>
      </dgm:prSet>
      <dgm:spPr/>
    </dgm:pt>
    <dgm:pt modelId="{44C7A613-802C-4754-8844-5305E2B0C2BD}" type="pres">
      <dgm:prSet presAssocID="{696A883B-4468-4FC5-9764-7E5B7E386AFD}" presName="parentText" presStyleLbl="node1" presStyleIdx="0" presStyleCnt="5">
        <dgm:presLayoutVars>
          <dgm:chMax val="0"/>
          <dgm:bulletEnabled val="1"/>
        </dgm:presLayoutVars>
      </dgm:prSet>
      <dgm:spPr/>
    </dgm:pt>
    <dgm:pt modelId="{F3CA7721-37A6-4C08-9859-B25012F88C9E}" type="pres">
      <dgm:prSet presAssocID="{0E1CC51A-E2EE-494A-9A76-F313D3D61E30}" presName="spacer" presStyleCnt="0"/>
      <dgm:spPr/>
    </dgm:pt>
    <dgm:pt modelId="{D4907513-48DD-4181-BA33-D001D432A3C0}" type="pres">
      <dgm:prSet presAssocID="{F7942E14-B8FD-4CE4-881B-F4B250DA5150}" presName="parentText" presStyleLbl="node1" presStyleIdx="1" presStyleCnt="5">
        <dgm:presLayoutVars>
          <dgm:chMax val="0"/>
          <dgm:bulletEnabled val="1"/>
        </dgm:presLayoutVars>
      </dgm:prSet>
      <dgm:spPr/>
    </dgm:pt>
    <dgm:pt modelId="{95A91993-F990-44DF-8B8A-9F41CBB594A6}" type="pres">
      <dgm:prSet presAssocID="{7EABB72D-5FFC-42BD-AEFF-7E2D8A7FC83A}" presName="spacer" presStyleCnt="0"/>
      <dgm:spPr/>
    </dgm:pt>
    <dgm:pt modelId="{83A518AB-42B0-4C35-8DD2-243079A4EF04}" type="pres">
      <dgm:prSet presAssocID="{42534C60-E07D-4677-A329-3FF57364C6E0}" presName="parentText" presStyleLbl="node1" presStyleIdx="2" presStyleCnt="5">
        <dgm:presLayoutVars>
          <dgm:chMax val="0"/>
          <dgm:bulletEnabled val="1"/>
        </dgm:presLayoutVars>
      </dgm:prSet>
      <dgm:spPr/>
    </dgm:pt>
    <dgm:pt modelId="{A90B27E2-F4EB-4DD7-9B60-24C0A3A178EC}" type="pres">
      <dgm:prSet presAssocID="{BE05D6EE-845B-4DFC-BB00-8D7BF5919081}" presName="spacer" presStyleCnt="0"/>
      <dgm:spPr/>
    </dgm:pt>
    <dgm:pt modelId="{6CA9C8E9-C24C-4592-AF0C-20935B441CF5}" type="pres">
      <dgm:prSet presAssocID="{D41C6A3F-0257-4159-B013-A6910988C0E5}" presName="parentText" presStyleLbl="node1" presStyleIdx="3" presStyleCnt="5">
        <dgm:presLayoutVars>
          <dgm:chMax val="0"/>
          <dgm:bulletEnabled val="1"/>
        </dgm:presLayoutVars>
      </dgm:prSet>
      <dgm:spPr/>
    </dgm:pt>
    <dgm:pt modelId="{205BA52B-4B88-45BE-BACD-79A9411F8742}" type="pres">
      <dgm:prSet presAssocID="{61DE28D9-3E96-47CF-9A40-00AFBBC3F076}" presName="spacer" presStyleCnt="0"/>
      <dgm:spPr/>
    </dgm:pt>
    <dgm:pt modelId="{5D16BD76-60DC-4988-878F-5B1F4F78E08D}" type="pres">
      <dgm:prSet presAssocID="{9E510E36-A51D-4976-87A9-7CAFCC47374C}" presName="parentText" presStyleLbl="node1" presStyleIdx="4" presStyleCnt="5">
        <dgm:presLayoutVars>
          <dgm:chMax val="0"/>
          <dgm:bulletEnabled val="1"/>
        </dgm:presLayoutVars>
      </dgm:prSet>
      <dgm:spPr/>
    </dgm:pt>
  </dgm:ptLst>
  <dgm:cxnLst>
    <dgm:cxn modelId="{42FE4A31-EE87-4D15-9A7F-5A304F3B0B29}" type="presOf" srcId="{BA390EBA-6B13-45D6-9654-DDBFA5149C96}" destId="{F29C345A-8592-4C41-B5FC-F3FD101DEA08}" srcOrd="0" destOrd="0" presId="urn:microsoft.com/office/officeart/2005/8/layout/vList2"/>
    <dgm:cxn modelId="{BCE11B32-6280-44C3-9AE1-04BF52440233}" srcId="{BA390EBA-6B13-45D6-9654-DDBFA5149C96}" destId="{42534C60-E07D-4677-A329-3FF57364C6E0}" srcOrd="2" destOrd="0" parTransId="{E263CFB3-9928-4DA0-B51D-2AD00B11C10D}" sibTransId="{BE05D6EE-845B-4DFC-BB00-8D7BF5919081}"/>
    <dgm:cxn modelId="{02D40C6A-7887-4EBC-B968-8AA3AE4AD3AC}" type="presOf" srcId="{9E510E36-A51D-4976-87A9-7CAFCC47374C}" destId="{5D16BD76-60DC-4988-878F-5B1F4F78E08D}" srcOrd="0" destOrd="0" presId="urn:microsoft.com/office/officeart/2005/8/layout/vList2"/>
    <dgm:cxn modelId="{F389BEA3-4770-4A0B-BC31-476504433231}" type="presOf" srcId="{42534C60-E07D-4677-A329-3FF57364C6E0}" destId="{83A518AB-42B0-4C35-8DD2-243079A4EF04}" srcOrd="0" destOrd="0" presId="urn:microsoft.com/office/officeart/2005/8/layout/vList2"/>
    <dgm:cxn modelId="{2DDBD0A7-224B-4D7F-B045-6DF0AB6E1CC9}" srcId="{BA390EBA-6B13-45D6-9654-DDBFA5149C96}" destId="{696A883B-4468-4FC5-9764-7E5B7E386AFD}" srcOrd="0" destOrd="0" parTransId="{5B08E9BD-83E6-4724-9C4E-4D915F44200E}" sibTransId="{0E1CC51A-E2EE-494A-9A76-F313D3D61E30}"/>
    <dgm:cxn modelId="{C6ECE8AA-41DF-483B-A6E8-F7EDAFAA22FF}" srcId="{BA390EBA-6B13-45D6-9654-DDBFA5149C96}" destId="{D41C6A3F-0257-4159-B013-A6910988C0E5}" srcOrd="3" destOrd="0" parTransId="{11A29FAB-6517-41E4-A75A-DBC0C204FA99}" sibTransId="{61DE28D9-3E96-47CF-9A40-00AFBBC3F076}"/>
    <dgm:cxn modelId="{FD097CBF-5C9B-4D7C-9B63-C2F81CD09A0E}" type="presOf" srcId="{D41C6A3F-0257-4159-B013-A6910988C0E5}" destId="{6CA9C8E9-C24C-4592-AF0C-20935B441CF5}" srcOrd="0" destOrd="0" presId="urn:microsoft.com/office/officeart/2005/8/layout/vList2"/>
    <dgm:cxn modelId="{9C8E04C2-DDED-454F-9B46-33DC0F8A7577}" srcId="{BA390EBA-6B13-45D6-9654-DDBFA5149C96}" destId="{9E510E36-A51D-4976-87A9-7CAFCC47374C}" srcOrd="4" destOrd="0" parTransId="{2744AD8B-A2F6-4315-8429-25C18839EC1B}" sibTransId="{D59AF10A-97F5-4B59-96EB-D48B6F34E1E7}"/>
    <dgm:cxn modelId="{D5380ACC-13A5-4137-9382-B45FA46EBFA9}" type="presOf" srcId="{F7942E14-B8FD-4CE4-881B-F4B250DA5150}" destId="{D4907513-48DD-4181-BA33-D001D432A3C0}" srcOrd="0" destOrd="0" presId="urn:microsoft.com/office/officeart/2005/8/layout/vList2"/>
    <dgm:cxn modelId="{37D040EA-6D07-45CA-919C-3B100D443F8A}" srcId="{BA390EBA-6B13-45D6-9654-DDBFA5149C96}" destId="{F7942E14-B8FD-4CE4-881B-F4B250DA5150}" srcOrd="1" destOrd="0" parTransId="{33459F6B-7461-40B7-99E2-D82988EEEED0}" sibTransId="{7EABB72D-5FFC-42BD-AEFF-7E2D8A7FC83A}"/>
    <dgm:cxn modelId="{6BA038F0-5F93-4CF6-B9AC-A33DB0664953}" type="presOf" srcId="{696A883B-4468-4FC5-9764-7E5B7E386AFD}" destId="{44C7A613-802C-4754-8844-5305E2B0C2BD}" srcOrd="0" destOrd="0" presId="urn:microsoft.com/office/officeart/2005/8/layout/vList2"/>
    <dgm:cxn modelId="{A841DCA3-9F38-40E7-9C16-47F0C9547DCA}" type="presParOf" srcId="{F29C345A-8592-4C41-B5FC-F3FD101DEA08}" destId="{44C7A613-802C-4754-8844-5305E2B0C2BD}" srcOrd="0" destOrd="0" presId="urn:microsoft.com/office/officeart/2005/8/layout/vList2"/>
    <dgm:cxn modelId="{198736B8-DBAC-4E37-8E7C-73A9DE3E1B17}" type="presParOf" srcId="{F29C345A-8592-4C41-B5FC-F3FD101DEA08}" destId="{F3CA7721-37A6-4C08-9859-B25012F88C9E}" srcOrd="1" destOrd="0" presId="urn:microsoft.com/office/officeart/2005/8/layout/vList2"/>
    <dgm:cxn modelId="{40A68A23-6A1F-4652-A47D-62B38629AD9B}" type="presParOf" srcId="{F29C345A-8592-4C41-B5FC-F3FD101DEA08}" destId="{D4907513-48DD-4181-BA33-D001D432A3C0}" srcOrd="2" destOrd="0" presId="urn:microsoft.com/office/officeart/2005/8/layout/vList2"/>
    <dgm:cxn modelId="{354A471A-0093-4B02-98BF-536DDD601EAA}" type="presParOf" srcId="{F29C345A-8592-4C41-B5FC-F3FD101DEA08}" destId="{95A91993-F990-44DF-8B8A-9F41CBB594A6}" srcOrd="3" destOrd="0" presId="urn:microsoft.com/office/officeart/2005/8/layout/vList2"/>
    <dgm:cxn modelId="{DB739FA5-69CC-47D6-AE57-8E3D99127A28}" type="presParOf" srcId="{F29C345A-8592-4C41-B5FC-F3FD101DEA08}" destId="{83A518AB-42B0-4C35-8DD2-243079A4EF04}" srcOrd="4" destOrd="0" presId="urn:microsoft.com/office/officeart/2005/8/layout/vList2"/>
    <dgm:cxn modelId="{E71D07F3-8C65-4B96-83B5-2474FE2A5B10}" type="presParOf" srcId="{F29C345A-8592-4C41-B5FC-F3FD101DEA08}" destId="{A90B27E2-F4EB-4DD7-9B60-24C0A3A178EC}" srcOrd="5" destOrd="0" presId="urn:microsoft.com/office/officeart/2005/8/layout/vList2"/>
    <dgm:cxn modelId="{227B90ED-045C-435D-9B96-6D7F8BE6E69E}" type="presParOf" srcId="{F29C345A-8592-4C41-B5FC-F3FD101DEA08}" destId="{6CA9C8E9-C24C-4592-AF0C-20935B441CF5}" srcOrd="6" destOrd="0" presId="urn:microsoft.com/office/officeart/2005/8/layout/vList2"/>
    <dgm:cxn modelId="{D1983C10-62B7-4D7F-9F8C-03818C90F377}" type="presParOf" srcId="{F29C345A-8592-4C41-B5FC-F3FD101DEA08}" destId="{205BA52B-4B88-45BE-BACD-79A9411F8742}" srcOrd="7" destOrd="0" presId="urn:microsoft.com/office/officeart/2005/8/layout/vList2"/>
    <dgm:cxn modelId="{913B10A8-B22D-4D64-87B1-C0910BC04955}" type="presParOf" srcId="{F29C345A-8592-4C41-B5FC-F3FD101DEA08}" destId="{5D16BD76-60DC-4988-878F-5B1F4F78E08D}"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D5D3F-E608-4947-BA83-85590F80D0BA}"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70E1BADA-2BFC-46FD-AF78-7C21C96A757A}">
      <dgm:prSet phldrT="[Text]"/>
      <dgm:spPr/>
      <dgm:t>
        <a:bodyPr/>
        <a:lstStyle/>
        <a:p>
          <a:r>
            <a:rPr lang="en-US"/>
            <a:t>Desensitizes to actual crime/fire</a:t>
          </a:r>
        </a:p>
      </dgm:t>
    </dgm:pt>
    <dgm:pt modelId="{D9E2C041-385E-4BE4-BA6A-FD68A6AF57B1}" type="parTrans" cxnId="{517F14C0-44C9-4FA1-A163-208290876151}">
      <dgm:prSet/>
      <dgm:spPr/>
      <dgm:t>
        <a:bodyPr/>
        <a:lstStyle/>
        <a:p>
          <a:endParaRPr lang="en-US"/>
        </a:p>
      </dgm:t>
    </dgm:pt>
    <dgm:pt modelId="{B352CBE5-9C34-4C89-B3C7-7F31A85A6FA3}" type="sibTrans" cxnId="{517F14C0-44C9-4FA1-A163-208290876151}">
      <dgm:prSet/>
      <dgm:spPr/>
      <dgm:t>
        <a:bodyPr/>
        <a:lstStyle/>
        <a:p>
          <a:endParaRPr lang="en-US"/>
        </a:p>
      </dgm:t>
    </dgm:pt>
    <dgm:pt modelId="{E15C519A-1D30-4E14-904E-910AC6D8C830}">
      <dgm:prSet phldrT="[Text]"/>
      <dgm:spPr/>
      <dgm:t>
        <a:bodyPr/>
        <a:lstStyle/>
        <a:p>
          <a:r>
            <a:rPr lang="en-US"/>
            <a:t>Leads to ignoring alarms going off</a:t>
          </a:r>
        </a:p>
      </dgm:t>
    </dgm:pt>
    <dgm:pt modelId="{19856EED-08D7-482A-A8D8-64ED443FD001}" type="parTrans" cxnId="{EE2FD994-DF4B-46AA-929E-76C18341D82B}">
      <dgm:prSet/>
      <dgm:spPr/>
      <dgm:t>
        <a:bodyPr/>
        <a:lstStyle/>
        <a:p>
          <a:endParaRPr lang="en-US"/>
        </a:p>
      </dgm:t>
    </dgm:pt>
    <dgm:pt modelId="{5B20D942-FC18-4664-8E4B-1AF1F7B7F801}" type="sibTrans" cxnId="{EE2FD994-DF4B-46AA-929E-76C18341D82B}">
      <dgm:prSet/>
      <dgm:spPr/>
      <dgm:t>
        <a:bodyPr/>
        <a:lstStyle/>
        <a:p>
          <a:endParaRPr lang="en-US"/>
        </a:p>
      </dgm:t>
    </dgm:pt>
    <dgm:pt modelId="{568FD113-5EA3-46F2-9934-AECB2948CF2C}" type="pres">
      <dgm:prSet presAssocID="{AB3D5D3F-E608-4947-BA83-85590F80D0BA}" presName="diagram" presStyleCnt="0">
        <dgm:presLayoutVars>
          <dgm:dir/>
          <dgm:resizeHandles val="exact"/>
        </dgm:presLayoutVars>
      </dgm:prSet>
      <dgm:spPr/>
    </dgm:pt>
    <dgm:pt modelId="{A1514326-2EB8-4ED6-8FB4-4392368E11CC}" type="pres">
      <dgm:prSet presAssocID="{70E1BADA-2BFC-46FD-AF78-7C21C96A757A}" presName="node" presStyleLbl="node1" presStyleIdx="0" presStyleCnt="2">
        <dgm:presLayoutVars>
          <dgm:bulletEnabled val="1"/>
        </dgm:presLayoutVars>
      </dgm:prSet>
      <dgm:spPr/>
    </dgm:pt>
    <dgm:pt modelId="{69103416-5ADD-47DE-A07E-A215F02ACA06}" type="pres">
      <dgm:prSet presAssocID="{B352CBE5-9C34-4C89-B3C7-7F31A85A6FA3}" presName="sibTrans" presStyleCnt="0"/>
      <dgm:spPr/>
    </dgm:pt>
    <dgm:pt modelId="{475A3B19-7669-4C9D-B3AA-2012706537A3}" type="pres">
      <dgm:prSet presAssocID="{E15C519A-1D30-4E14-904E-910AC6D8C830}" presName="node" presStyleLbl="node1" presStyleIdx="1" presStyleCnt="2">
        <dgm:presLayoutVars>
          <dgm:bulletEnabled val="1"/>
        </dgm:presLayoutVars>
      </dgm:prSet>
      <dgm:spPr/>
    </dgm:pt>
  </dgm:ptLst>
  <dgm:cxnLst>
    <dgm:cxn modelId="{EE2FD994-DF4B-46AA-929E-76C18341D82B}" srcId="{AB3D5D3F-E608-4947-BA83-85590F80D0BA}" destId="{E15C519A-1D30-4E14-904E-910AC6D8C830}" srcOrd="1" destOrd="0" parTransId="{19856EED-08D7-482A-A8D8-64ED443FD001}" sibTransId="{5B20D942-FC18-4664-8E4B-1AF1F7B7F801}"/>
    <dgm:cxn modelId="{517F14C0-44C9-4FA1-A163-208290876151}" srcId="{AB3D5D3F-E608-4947-BA83-85590F80D0BA}" destId="{70E1BADA-2BFC-46FD-AF78-7C21C96A757A}" srcOrd="0" destOrd="0" parTransId="{D9E2C041-385E-4BE4-BA6A-FD68A6AF57B1}" sibTransId="{B352CBE5-9C34-4C89-B3C7-7F31A85A6FA3}"/>
    <dgm:cxn modelId="{9CB2E5C3-2E8E-4257-8704-1915E5351276}" type="presOf" srcId="{70E1BADA-2BFC-46FD-AF78-7C21C96A757A}" destId="{A1514326-2EB8-4ED6-8FB4-4392368E11CC}" srcOrd="0" destOrd="0" presId="urn:microsoft.com/office/officeart/2005/8/layout/default"/>
    <dgm:cxn modelId="{6B4623D4-F865-4618-AB73-D6168FC5651D}" type="presOf" srcId="{E15C519A-1D30-4E14-904E-910AC6D8C830}" destId="{475A3B19-7669-4C9D-B3AA-2012706537A3}" srcOrd="0" destOrd="0" presId="urn:microsoft.com/office/officeart/2005/8/layout/default"/>
    <dgm:cxn modelId="{FEB759E9-2FD0-4A3D-8881-A67D603A2C0C}" type="presOf" srcId="{AB3D5D3F-E608-4947-BA83-85590F80D0BA}" destId="{568FD113-5EA3-46F2-9934-AECB2948CF2C}" srcOrd="0" destOrd="0" presId="urn:microsoft.com/office/officeart/2005/8/layout/default"/>
    <dgm:cxn modelId="{88FA1622-983B-4263-9E6F-FA0DC3B7230A}" type="presParOf" srcId="{568FD113-5EA3-46F2-9934-AECB2948CF2C}" destId="{A1514326-2EB8-4ED6-8FB4-4392368E11CC}" srcOrd="0" destOrd="0" presId="urn:microsoft.com/office/officeart/2005/8/layout/default"/>
    <dgm:cxn modelId="{8D113F69-4AA2-4978-A113-49A66B7F2BCC}" type="presParOf" srcId="{568FD113-5EA3-46F2-9934-AECB2948CF2C}" destId="{69103416-5ADD-47DE-A07E-A215F02ACA06}" srcOrd="1" destOrd="0" presId="urn:microsoft.com/office/officeart/2005/8/layout/default"/>
    <dgm:cxn modelId="{8C7C2668-E3CA-45C8-8A15-080AC4B807E6}" type="presParOf" srcId="{568FD113-5EA3-46F2-9934-AECB2948CF2C}" destId="{475A3B19-7669-4C9D-B3AA-2012706537A3}"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B44FD4-6C19-4930-B5A7-F658427B412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DC3FA8B-5A95-4043-9B21-CE6D21B6368E}">
      <dgm:prSet custT="1"/>
      <dgm:spPr/>
      <dgm:t>
        <a:bodyPr/>
        <a:lstStyle/>
        <a:p>
          <a:r>
            <a:rPr lang="en-US" sz="2800" dirty="0"/>
            <a:t>When you get new employees who will open or close</a:t>
          </a:r>
        </a:p>
      </dgm:t>
    </dgm:pt>
    <dgm:pt modelId="{DBF33F14-4501-4FD9-9FE6-BED28B0C0D2A}" type="parTrans" cxnId="{55F9FED0-720D-47F1-8DFC-02AEADA3CD9F}">
      <dgm:prSet/>
      <dgm:spPr/>
      <dgm:t>
        <a:bodyPr/>
        <a:lstStyle/>
        <a:p>
          <a:endParaRPr lang="en-US" sz="2000"/>
        </a:p>
      </dgm:t>
    </dgm:pt>
    <dgm:pt modelId="{B7E46AAB-62FE-4A62-ACED-50B09E759298}" type="sibTrans" cxnId="{55F9FED0-720D-47F1-8DFC-02AEADA3CD9F}">
      <dgm:prSet/>
      <dgm:spPr/>
      <dgm:t>
        <a:bodyPr/>
        <a:lstStyle/>
        <a:p>
          <a:endParaRPr lang="en-US" sz="2000"/>
        </a:p>
      </dgm:t>
    </dgm:pt>
    <dgm:pt modelId="{3455EDAD-2314-4FF0-9D65-CE8265B7AF03}">
      <dgm:prSet custT="1"/>
      <dgm:spPr/>
      <dgm:t>
        <a:bodyPr/>
        <a:lstStyle/>
        <a:p>
          <a:r>
            <a:rPr lang="en-US" sz="2800"/>
            <a:t>When phone numbers change</a:t>
          </a:r>
        </a:p>
      </dgm:t>
    </dgm:pt>
    <dgm:pt modelId="{49D14B04-7C1B-4E14-A6C1-26A2E36190D3}" type="parTrans" cxnId="{7840A3D8-4AF3-419C-9F3D-2735D8790913}">
      <dgm:prSet/>
      <dgm:spPr/>
      <dgm:t>
        <a:bodyPr/>
        <a:lstStyle/>
        <a:p>
          <a:endParaRPr lang="en-US" sz="2000"/>
        </a:p>
      </dgm:t>
    </dgm:pt>
    <dgm:pt modelId="{2B5A9585-EC0A-41AF-8B61-A25CB0E1FDC1}" type="sibTrans" cxnId="{7840A3D8-4AF3-419C-9F3D-2735D8790913}">
      <dgm:prSet/>
      <dgm:spPr/>
      <dgm:t>
        <a:bodyPr/>
        <a:lstStyle/>
        <a:p>
          <a:endParaRPr lang="en-US" sz="2000"/>
        </a:p>
      </dgm:t>
    </dgm:pt>
    <dgm:pt modelId="{874B95D7-CC5A-48F5-AF37-F29465E7B532}">
      <dgm:prSet custT="1"/>
      <dgm:spPr/>
      <dgm:t>
        <a:bodyPr/>
        <a:lstStyle/>
        <a:p>
          <a:r>
            <a:rPr lang="en-US" sz="2800"/>
            <a:t>Before you do remodeling</a:t>
          </a:r>
        </a:p>
      </dgm:t>
    </dgm:pt>
    <dgm:pt modelId="{44E3A828-E914-49D0-916A-97DAD30A9A66}" type="parTrans" cxnId="{937D8012-8BB2-4A5E-A582-EC854EAF0048}">
      <dgm:prSet/>
      <dgm:spPr/>
      <dgm:t>
        <a:bodyPr/>
        <a:lstStyle/>
        <a:p>
          <a:endParaRPr lang="en-US" sz="2000"/>
        </a:p>
      </dgm:t>
    </dgm:pt>
    <dgm:pt modelId="{A0C9E0D8-B90A-4012-A482-F38DFAB92E61}" type="sibTrans" cxnId="{937D8012-8BB2-4A5E-A582-EC854EAF0048}">
      <dgm:prSet/>
      <dgm:spPr/>
      <dgm:t>
        <a:bodyPr/>
        <a:lstStyle/>
        <a:p>
          <a:endParaRPr lang="en-US" sz="2000"/>
        </a:p>
      </dgm:t>
    </dgm:pt>
    <dgm:pt modelId="{7BE58B08-7164-4528-80C0-179931C3F27C}">
      <dgm:prSet custT="1"/>
      <dgm:spPr/>
      <dgm:t>
        <a:bodyPr/>
        <a:lstStyle/>
        <a:p>
          <a:r>
            <a:rPr lang="en-US" sz="2800"/>
            <a:t>Change your hours</a:t>
          </a:r>
        </a:p>
      </dgm:t>
    </dgm:pt>
    <dgm:pt modelId="{7066B91A-A79C-4288-A5C5-18E01A772408}" type="parTrans" cxnId="{50F8A889-62BF-4A5B-A5AD-2341B199B607}">
      <dgm:prSet/>
      <dgm:spPr/>
      <dgm:t>
        <a:bodyPr/>
        <a:lstStyle/>
        <a:p>
          <a:endParaRPr lang="en-US" sz="2000"/>
        </a:p>
      </dgm:t>
    </dgm:pt>
    <dgm:pt modelId="{C4F7DE3F-013C-433C-82CE-EE5CF8869841}" type="sibTrans" cxnId="{50F8A889-62BF-4A5B-A5AD-2341B199B607}">
      <dgm:prSet/>
      <dgm:spPr/>
      <dgm:t>
        <a:bodyPr/>
        <a:lstStyle/>
        <a:p>
          <a:endParaRPr lang="en-US" sz="2000"/>
        </a:p>
      </dgm:t>
    </dgm:pt>
    <dgm:pt modelId="{1F552708-A201-4140-889C-D86DD0AFB4E5}" type="pres">
      <dgm:prSet presAssocID="{6FB44FD4-6C19-4930-B5A7-F658427B4129}" presName="linear" presStyleCnt="0">
        <dgm:presLayoutVars>
          <dgm:animLvl val="lvl"/>
          <dgm:resizeHandles val="exact"/>
        </dgm:presLayoutVars>
      </dgm:prSet>
      <dgm:spPr/>
    </dgm:pt>
    <dgm:pt modelId="{989CD52A-54D0-45A2-922F-3DFF435272E8}" type="pres">
      <dgm:prSet presAssocID="{6DC3FA8B-5A95-4043-9B21-CE6D21B6368E}" presName="parentText" presStyleLbl="node1" presStyleIdx="0" presStyleCnt="4">
        <dgm:presLayoutVars>
          <dgm:chMax val="0"/>
          <dgm:bulletEnabled val="1"/>
        </dgm:presLayoutVars>
      </dgm:prSet>
      <dgm:spPr/>
    </dgm:pt>
    <dgm:pt modelId="{01664F38-16B2-41B1-869E-8F1A0474F517}" type="pres">
      <dgm:prSet presAssocID="{B7E46AAB-62FE-4A62-ACED-50B09E759298}" presName="spacer" presStyleCnt="0"/>
      <dgm:spPr/>
    </dgm:pt>
    <dgm:pt modelId="{231B8411-A998-477A-B63B-2FC26B30D1EF}" type="pres">
      <dgm:prSet presAssocID="{3455EDAD-2314-4FF0-9D65-CE8265B7AF03}" presName="parentText" presStyleLbl="node1" presStyleIdx="1" presStyleCnt="4">
        <dgm:presLayoutVars>
          <dgm:chMax val="0"/>
          <dgm:bulletEnabled val="1"/>
        </dgm:presLayoutVars>
      </dgm:prSet>
      <dgm:spPr/>
    </dgm:pt>
    <dgm:pt modelId="{8227C8C7-84FD-4BB0-9992-FF41A0218CC0}" type="pres">
      <dgm:prSet presAssocID="{2B5A9585-EC0A-41AF-8B61-A25CB0E1FDC1}" presName="spacer" presStyleCnt="0"/>
      <dgm:spPr/>
    </dgm:pt>
    <dgm:pt modelId="{178BC980-0490-4D44-86BC-68570E254C8C}" type="pres">
      <dgm:prSet presAssocID="{874B95D7-CC5A-48F5-AF37-F29465E7B532}" presName="parentText" presStyleLbl="node1" presStyleIdx="2" presStyleCnt="4">
        <dgm:presLayoutVars>
          <dgm:chMax val="0"/>
          <dgm:bulletEnabled val="1"/>
        </dgm:presLayoutVars>
      </dgm:prSet>
      <dgm:spPr/>
    </dgm:pt>
    <dgm:pt modelId="{1586AB52-B57E-42C6-A009-B74ADB0B76F0}" type="pres">
      <dgm:prSet presAssocID="{A0C9E0D8-B90A-4012-A482-F38DFAB92E61}" presName="spacer" presStyleCnt="0"/>
      <dgm:spPr/>
    </dgm:pt>
    <dgm:pt modelId="{82C26268-CC15-4D33-A71B-1ABE6B41F532}" type="pres">
      <dgm:prSet presAssocID="{7BE58B08-7164-4528-80C0-179931C3F27C}" presName="parentText" presStyleLbl="node1" presStyleIdx="3" presStyleCnt="4" custLinFactNeighborY="-30726">
        <dgm:presLayoutVars>
          <dgm:chMax val="0"/>
          <dgm:bulletEnabled val="1"/>
        </dgm:presLayoutVars>
      </dgm:prSet>
      <dgm:spPr/>
    </dgm:pt>
  </dgm:ptLst>
  <dgm:cxnLst>
    <dgm:cxn modelId="{E20C5C0D-FE11-4046-BB06-241BC1E7E928}" type="presOf" srcId="{3455EDAD-2314-4FF0-9D65-CE8265B7AF03}" destId="{231B8411-A998-477A-B63B-2FC26B30D1EF}" srcOrd="0" destOrd="0" presId="urn:microsoft.com/office/officeart/2005/8/layout/vList2"/>
    <dgm:cxn modelId="{937D8012-8BB2-4A5E-A582-EC854EAF0048}" srcId="{6FB44FD4-6C19-4930-B5A7-F658427B4129}" destId="{874B95D7-CC5A-48F5-AF37-F29465E7B532}" srcOrd="2" destOrd="0" parTransId="{44E3A828-E914-49D0-916A-97DAD30A9A66}" sibTransId="{A0C9E0D8-B90A-4012-A482-F38DFAB92E61}"/>
    <dgm:cxn modelId="{D3288F40-AA81-493E-9DA4-8A2FA37358A9}" type="presOf" srcId="{6FB44FD4-6C19-4930-B5A7-F658427B4129}" destId="{1F552708-A201-4140-889C-D86DD0AFB4E5}" srcOrd="0" destOrd="0" presId="urn:microsoft.com/office/officeart/2005/8/layout/vList2"/>
    <dgm:cxn modelId="{50F8A889-62BF-4A5B-A5AD-2341B199B607}" srcId="{6FB44FD4-6C19-4930-B5A7-F658427B4129}" destId="{7BE58B08-7164-4528-80C0-179931C3F27C}" srcOrd="3" destOrd="0" parTransId="{7066B91A-A79C-4288-A5C5-18E01A772408}" sibTransId="{C4F7DE3F-013C-433C-82CE-EE5CF8869841}"/>
    <dgm:cxn modelId="{101A6A8C-53F1-4D56-BC84-306C985A963A}" type="presOf" srcId="{6DC3FA8B-5A95-4043-9B21-CE6D21B6368E}" destId="{989CD52A-54D0-45A2-922F-3DFF435272E8}" srcOrd="0" destOrd="0" presId="urn:microsoft.com/office/officeart/2005/8/layout/vList2"/>
    <dgm:cxn modelId="{6310FEB2-8584-4180-8E80-AD61079E661A}" type="presOf" srcId="{874B95D7-CC5A-48F5-AF37-F29465E7B532}" destId="{178BC980-0490-4D44-86BC-68570E254C8C}" srcOrd="0" destOrd="0" presId="urn:microsoft.com/office/officeart/2005/8/layout/vList2"/>
    <dgm:cxn modelId="{55F9FED0-720D-47F1-8DFC-02AEADA3CD9F}" srcId="{6FB44FD4-6C19-4930-B5A7-F658427B4129}" destId="{6DC3FA8B-5A95-4043-9B21-CE6D21B6368E}" srcOrd="0" destOrd="0" parTransId="{DBF33F14-4501-4FD9-9FE6-BED28B0C0D2A}" sibTransId="{B7E46AAB-62FE-4A62-ACED-50B09E759298}"/>
    <dgm:cxn modelId="{7840A3D8-4AF3-419C-9F3D-2735D8790913}" srcId="{6FB44FD4-6C19-4930-B5A7-F658427B4129}" destId="{3455EDAD-2314-4FF0-9D65-CE8265B7AF03}" srcOrd="1" destOrd="0" parTransId="{49D14B04-7C1B-4E14-A6C1-26A2E36190D3}" sibTransId="{2B5A9585-EC0A-41AF-8B61-A25CB0E1FDC1}"/>
    <dgm:cxn modelId="{3C8669FB-D599-4CA8-943B-9604DF92414E}" type="presOf" srcId="{7BE58B08-7164-4528-80C0-179931C3F27C}" destId="{82C26268-CC15-4D33-A71B-1ABE6B41F532}" srcOrd="0" destOrd="0" presId="urn:microsoft.com/office/officeart/2005/8/layout/vList2"/>
    <dgm:cxn modelId="{1E4DA78F-9CDC-48C6-80B1-69AB9EBFC5F7}" type="presParOf" srcId="{1F552708-A201-4140-889C-D86DD0AFB4E5}" destId="{989CD52A-54D0-45A2-922F-3DFF435272E8}" srcOrd="0" destOrd="0" presId="urn:microsoft.com/office/officeart/2005/8/layout/vList2"/>
    <dgm:cxn modelId="{F5CC47D5-34E0-4999-BD03-406A61141FAE}" type="presParOf" srcId="{1F552708-A201-4140-889C-D86DD0AFB4E5}" destId="{01664F38-16B2-41B1-869E-8F1A0474F517}" srcOrd="1" destOrd="0" presId="urn:microsoft.com/office/officeart/2005/8/layout/vList2"/>
    <dgm:cxn modelId="{3B1160DE-3F6A-45EE-BBFA-BF747FF26B9B}" type="presParOf" srcId="{1F552708-A201-4140-889C-D86DD0AFB4E5}" destId="{231B8411-A998-477A-B63B-2FC26B30D1EF}" srcOrd="2" destOrd="0" presId="urn:microsoft.com/office/officeart/2005/8/layout/vList2"/>
    <dgm:cxn modelId="{625A3A61-0A56-4B30-ADD1-24CAFFC2C937}" type="presParOf" srcId="{1F552708-A201-4140-889C-D86DD0AFB4E5}" destId="{8227C8C7-84FD-4BB0-9992-FF41A0218CC0}" srcOrd="3" destOrd="0" presId="urn:microsoft.com/office/officeart/2005/8/layout/vList2"/>
    <dgm:cxn modelId="{1786F670-A319-4C51-90A1-77F0A1A7E6CC}" type="presParOf" srcId="{1F552708-A201-4140-889C-D86DD0AFB4E5}" destId="{178BC980-0490-4D44-86BC-68570E254C8C}" srcOrd="4" destOrd="0" presId="urn:microsoft.com/office/officeart/2005/8/layout/vList2"/>
    <dgm:cxn modelId="{84F77FE0-CB8F-4E52-B121-B1E5B26A5475}" type="presParOf" srcId="{1F552708-A201-4140-889C-D86DD0AFB4E5}" destId="{1586AB52-B57E-42C6-A009-B74ADB0B76F0}" srcOrd="5" destOrd="0" presId="urn:microsoft.com/office/officeart/2005/8/layout/vList2"/>
    <dgm:cxn modelId="{52CDE7C8-E869-49F8-9B82-A02376B3F251}" type="presParOf" srcId="{1F552708-A201-4140-889C-D86DD0AFB4E5}" destId="{82C26268-CC15-4D33-A71B-1ABE6B41F5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7A613-802C-4754-8844-5305E2B0C2BD}">
      <dsp:nvSpPr>
        <dsp:cNvPr id="0" name=""/>
        <dsp:cNvSpPr/>
      </dsp:nvSpPr>
      <dsp:spPr>
        <a:xfrm>
          <a:off x="0" y="38639"/>
          <a:ext cx="3515128" cy="99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What is a false alarm?</a:t>
          </a:r>
        </a:p>
      </dsp:txBody>
      <dsp:txXfrm>
        <a:off x="48481" y="87120"/>
        <a:ext cx="3418166" cy="896166"/>
      </dsp:txXfrm>
    </dsp:sp>
    <dsp:sp modelId="{D4907513-48DD-4181-BA33-D001D432A3C0}">
      <dsp:nvSpPr>
        <dsp:cNvPr id="0" name=""/>
        <dsp:cNvSpPr/>
      </dsp:nvSpPr>
      <dsp:spPr>
        <a:xfrm>
          <a:off x="0" y="1103768"/>
          <a:ext cx="3515128" cy="99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Why are false alarms a problem?</a:t>
          </a:r>
        </a:p>
      </dsp:txBody>
      <dsp:txXfrm>
        <a:off x="48481" y="1152249"/>
        <a:ext cx="3418166" cy="896166"/>
      </dsp:txXfrm>
    </dsp:sp>
    <dsp:sp modelId="{83A518AB-42B0-4C35-8DD2-243079A4EF04}">
      <dsp:nvSpPr>
        <dsp:cNvPr id="0" name=""/>
        <dsp:cNvSpPr/>
      </dsp:nvSpPr>
      <dsp:spPr>
        <a:xfrm>
          <a:off x="0" y="2168897"/>
          <a:ext cx="3515128" cy="99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How do alarm systems work?</a:t>
          </a:r>
        </a:p>
      </dsp:txBody>
      <dsp:txXfrm>
        <a:off x="48481" y="2217378"/>
        <a:ext cx="3418166" cy="896166"/>
      </dsp:txXfrm>
    </dsp:sp>
    <dsp:sp modelId="{6CA9C8E9-C24C-4592-AF0C-20935B441CF5}">
      <dsp:nvSpPr>
        <dsp:cNvPr id="0" name=""/>
        <dsp:cNvSpPr/>
      </dsp:nvSpPr>
      <dsp:spPr>
        <a:xfrm>
          <a:off x="0" y="3234025"/>
          <a:ext cx="3515128" cy="99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What are some causes of false alarms?</a:t>
          </a:r>
        </a:p>
      </dsp:txBody>
      <dsp:txXfrm>
        <a:off x="48481" y="3282506"/>
        <a:ext cx="3418166" cy="896166"/>
      </dsp:txXfrm>
    </dsp:sp>
    <dsp:sp modelId="{5D16BD76-60DC-4988-878F-5B1F4F78E08D}">
      <dsp:nvSpPr>
        <dsp:cNvPr id="0" name=""/>
        <dsp:cNvSpPr/>
      </dsp:nvSpPr>
      <dsp:spPr>
        <a:xfrm>
          <a:off x="0" y="4299154"/>
          <a:ext cx="3515128" cy="99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What can you do to prevent false alarms?</a:t>
          </a:r>
        </a:p>
      </dsp:txBody>
      <dsp:txXfrm>
        <a:off x="48481" y="4347635"/>
        <a:ext cx="3418166" cy="896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14326-2EB8-4ED6-8FB4-4392368E11CC}">
      <dsp:nvSpPr>
        <dsp:cNvPr id="0" name=""/>
        <dsp:cNvSpPr/>
      </dsp:nvSpPr>
      <dsp:spPr>
        <a:xfrm>
          <a:off x="0" y="200100"/>
          <a:ext cx="3424739" cy="20548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Desensitizes to actual crime/fire</a:t>
          </a:r>
        </a:p>
      </dsp:txBody>
      <dsp:txXfrm>
        <a:off x="0" y="200100"/>
        <a:ext cx="3424739" cy="2054843"/>
      </dsp:txXfrm>
    </dsp:sp>
    <dsp:sp modelId="{475A3B19-7669-4C9D-B3AA-2012706537A3}">
      <dsp:nvSpPr>
        <dsp:cNvPr id="0" name=""/>
        <dsp:cNvSpPr/>
      </dsp:nvSpPr>
      <dsp:spPr>
        <a:xfrm>
          <a:off x="0" y="2597417"/>
          <a:ext cx="3424739" cy="20548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Leads to ignoring alarms going off</a:t>
          </a:r>
        </a:p>
      </dsp:txBody>
      <dsp:txXfrm>
        <a:off x="0" y="2597417"/>
        <a:ext cx="3424739" cy="2054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CD52A-54D0-45A2-922F-3DFF435272E8}">
      <dsp:nvSpPr>
        <dsp:cNvPr id="0" name=""/>
        <dsp:cNvSpPr/>
      </dsp:nvSpPr>
      <dsp:spPr>
        <a:xfrm>
          <a:off x="0" y="692"/>
          <a:ext cx="5181600" cy="10771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When you get new employees who will open or close</a:t>
          </a:r>
        </a:p>
      </dsp:txBody>
      <dsp:txXfrm>
        <a:off x="52581" y="53273"/>
        <a:ext cx="5076438" cy="971969"/>
      </dsp:txXfrm>
    </dsp:sp>
    <dsp:sp modelId="{231B8411-A998-477A-B63B-2FC26B30D1EF}">
      <dsp:nvSpPr>
        <dsp:cNvPr id="0" name=""/>
        <dsp:cNvSpPr/>
      </dsp:nvSpPr>
      <dsp:spPr>
        <a:xfrm>
          <a:off x="0" y="1091633"/>
          <a:ext cx="5181600" cy="10771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When phone numbers change</a:t>
          </a:r>
        </a:p>
      </dsp:txBody>
      <dsp:txXfrm>
        <a:off x="52581" y="1144214"/>
        <a:ext cx="5076438" cy="971969"/>
      </dsp:txXfrm>
    </dsp:sp>
    <dsp:sp modelId="{178BC980-0490-4D44-86BC-68570E254C8C}">
      <dsp:nvSpPr>
        <dsp:cNvPr id="0" name=""/>
        <dsp:cNvSpPr/>
      </dsp:nvSpPr>
      <dsp:spPr>
        <a:xfrm>
          <a:off x="0" y="2182573"/>
          <a:ext cx="5181600" cy="10771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Before you do remodeling</a:t>
          </a:r>
        </a:p>
      </dsp:txBody>
      <dsp:txXfrm>
        <a:off x="52581" y="2235154"/>
        <a:ext cx="5076438" cy="971969"/>
      </dsp:txXfrm>
    </dsp:sp>
    <dsp:sp modelId="{82C26268-CC15-4D33-A71B-1ABE6B41F532}">
      <dsp:nvSpPr>
        <dsp:cNvPr id="0" name=""/>
        <dsp:cNvSpPr/>
      </dsp:nvSpPr>
      <dsp:spPr>
        <a:xfrm>
          <a:off x="0" y="3269271"/>
          <a:ext cx="5181600" cy="10771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Change your hours</a:t>
          </a:r>
        </a:p>
      </dsp:txBody>
      <dsp:txXfrm>
        <a:off x="52581" y="3321852"/>
        <a:ext cx="5076438" cy="9719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971E0-EC30-4856-A967-43FECD0F02EA}"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E4FBB-1EAB-498A-8B66-E59F62F3022F}" type="slidenum">
              <a:rPr lang="en-US" smtClean="0"/>
              <a:t>‹#›</a:t>
            </a:fld>
            <a:endParaRPr lang="en-US"/>
          </a:p>
        </p:txBody>
      </p:sp>
    </p:spTree>
    <p:extLst>
      <p:ext uri="{BB962C8B-B14F-4D97-AF65-F5344CB8AC3E}">
        <p14:creationId xmlns:p14="http://schemas.microsoft.com/office/powerpoint/2010/main" val="81143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3DA206-92FA-40B0-8917-8BCF4C6A0A43}" type="slidenum">
              <a:rPr lang="en-US" smtClean="0"/>
              <a:pPr fontAlgn="base">
                <a:spcBef>
                  <a:spcPct val="0"/>
                </a:spcBef>
                <a:spcAft>
                  <a:spcPct val="0"/>
                </a:spcAft>
                <a:defRPr/>
              </a:pPr>
              <a:t>1</a:t>
            </a:fld>
            <a:endParaRPr lang="en-US"/>
          </a:p>
        </p:txBody>
      </p:sp>
      <p:sp>
        <p:nvSpPr>
          <p:cNvPr id="39939"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4" tIns="46557" rIns="93114" bIns="46557"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F1832170-2A3A-4C2A-B846-1AF3A0F7C983}" type="slidenum">
              <a:rPr lang="en-US" sz="1300">
                <a:latin typeface="Calibri" pitchFamily="34" charset="0"/>
              </a:rPr>
              <a:pPr eaLnBrk="1" hangingPunct="1"/>
              <a:t>1</a:t>
            </a:fld>
            <a:endParaRPr lang="en-US" sz="1300">
              <a:latin typeface="Calibri" pitchFamily="34" charset="0"/>
            </a:endParaRPr>
          </a:p>
        </p:txBody>
      </p:sp>
      <p:sp>
        <p:nvSpPr>
          <p:cNvPr id="39940"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3"/>
          <p:cNvSpPr>
            <a:spLocks noGrp="1" noChangeArrowheads="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Thank you for taking an</a:t>
            </a:r>
            <a:r>
              <a:rPr lang="en-US" baseline="0" dirty="0"/>
              <a:t> interest in preventing false alarms at business sites. This presentation is brought to you by the False Alarm Reduction Association, an international organization dedicated to supporting false alarm reduction professionals in their mission to reduce false alarms.</a:t>
            </a:r>
            <a:endParaRPr lang="en-US" dirty="0"/>
          </a:p>
          <a:p>
            <a:pPr eaLnBrk="1" hangingPunct="1">
              <a:spcBef>
                <a:spcPct val="0"/>
              </a:spcBef>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406400" y="696913"/>
            <a:ext cx="6197600" cy="3486150"/>
          </a:xfrm>
          <a:ln/>
        </p:spPr>
      </p:sp>
      <p:sp>
        <p:nvSpPr>
          <p:cNvPr id="32771"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Majority of false alarms are caused by human error, usually by those individuals who have not been properly trained on how to use the system.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C20B4934-2ED9-4979-A73F-69DD88118CF4}" type="slidenum">
              <a:rPr lang="en-US" smtClean="0">
                <a:latin typeface="Calibri" pitchFamily="34" charset="0"/>
              </a:rPr>
              <a:pPr eaLnBrk="1" hangingPunct="1"/>
              <a:t>10</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In many</a:t>
            </a:r>
            <a:r>
              <a:rPr lang="en-US" baseline="0" dirty="0"/>
              <a:t> b</a:t>
            </a:r>
            <a:r>
              <a:rPr lang="en-US" dirty="0"/>
              <a:t>usinesses frequent turnover of managers and staff can lead to false</a:t>
            </a:r>
            <a:r>
              <a:rPr lang="en-US" baseline="0" dirty="0"/>
              <a:t> alarms unless the new staff is properly trained.</a:t>
            </a: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4FE872-4EA1-44D8-94E8-1D25A10E9C46}" type="slidenum">
              <a:rPr lang="en-US" smtClean="0"/>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57200" y="720725"/>
            <a:ext cx="6400800" cy="36004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It is not uncommon for alarm users, particularly those in a hurry, fail to properly secure their doors or windows when setting the alarm system.  If doors or windows do not fit properly, this may also cause false activations.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12</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57200" y="720725"/>
            <a:ext cx="6400800" cy="36004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It is not uncommon for alarm users, particularly those in a hurry, fail to properly secure their doors or windows when setting the alarm system.  If doors or windows do not fit properly, this may also cause false activations.  </a:t>
            </a:r>
          </a:p>
          <a:p>
            <a:endParaRPr lang="en-US"/>
          </a:p>
          <a:p>
            <a:r>
              <a:rPr lang="en-US"/>
              <a:t>Often times, emergency personnel find loose animals in the home, setting off motion sensors.</a:t>
            </a:r>
          </a:p>
          <a:p>
            <a:endParaRPr lang="en-US"/>
          </a:p>
          <a:p>
            <a:r>
              <a:rPr lang="en-US"/>
              <a:t>It is also not uncommon for an old or weak battery to set off alarm activations after a power outage or surge.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13</a:t>
            </a:fld>
            <a:endParaRPr lang="en-US">
              <a:latin typeface="Calibri" pitchFamily="34" charset="0"/>
            </a:endParaRPr>
          </a:p>
        </p:txBody>
      </p:sp>
    </p:spTree>
    <p:extLst>
      <p:ext uri="{BB962C8B-B14F-4D97-AF65-F5344CB8AC3E}">
        <p14:creationId xmlns:p14="http://schemas.microsoft.com/office/powerpoint/2010/main" val="411002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06400" y="696913"/>
            <a:ext cx="6197600" cy="3486150"/>
          </a:xfrm>
          <a:ln/>
        </p:spPr>
      </p:sp>
      <p:sp>
        <p:nvSpPr>
          <p:cNvPr id="34819"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Motion sensors will not only pick up movement of humans in the premises, they will also detect  movement from the “non-human” variety.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Look for items that can move within the “view” of your motion detectors causing false alarms.  This will include drape and plant movements caused by drafts from heating/ac vents and the like.   Another frequent offender are balloons or signs floating in front of motion sensors.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14</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06400" y="696913"/>
            <a:ext cx="6197600" cy="3486150"/>
          </a:xfrm>
          <a:ln/>
        </p:spPr>
      </p:sp>
      <p:sp>
        <p:nvSpPr>
          <p:cNvPr id="34819"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Cleaning motion sensors are important, because things like insects or heavy dust and dirt on them will cause false activations.  </a:t>
            </a:r>
          </a:p>
          <a:p>
            <a:r>
              <a:rPr lang="en-US" dirty="0"/>
              <a:t>Remember!  Motion sensors are designed to pick up movement!</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15</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06400" y="696913"/>
            <a:ext cx="6197600" cy="3486150"/>
          </a:xfrm>
          <a:ln/>
        </p:spPr>
      </p:sp>
      <p:sp>
        <p:nvSpPr>
          <p:cNvPr id="34819"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endParaRPr 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16</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06400" y="696913"/>
            <a:ext cx="6197600" cy="3486150"/>
          </a:xfrm>
          <a:ln/>
        </p:spPr>
      </p:sp>
      <p:sp>
        <p:nvSpPr>
          <p:cNvPr id="35843"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So!  What can you do to prevent false alarms in your business? Let’s talk about that.</a:t>
            </a:r>
          </a:p>
          <a:p>
            <a:endParaRPr lang="en-US" dirty="0"/>
          </a:p>
          <a:p>
            <a:pPr marL="171450" lvl="0" indent="-171450">
              <a:buFont typeface="Arial" pitchFamily="34" charset="0"/>
              <a:buChar char="•"/>
            </a:pPr>
            <a:r>
              <a:rPr lang="en-US" sz="1200" kern="1200" dirty="0">
                <a:solidFill>
                  <a:schemeClr val="tx1"/>
                </a:solidFill>
                <a:effectLst/>
                <a:latin typeface="+mn-lt"/>
                <a:ea typeface="+mn-ea"/>
                <a:cs typeface="+mn-cs"/>
              </a:rPr>
              <a:t>Fully train new system users!  </a:t>
            </a:r>
            <a:r>
              <a:rPr lang="en-US" sz="1200" b="1" i="1" kern="1200" dirty="0">
                <a:solidFill>
                  <a:schemeClr val="tx1"/>
                </a:solidFill>
                <a:effectLst/>
                <a:latin typeface="+mn-lt"/>
                <a:ea typeface="+mn-ea"/>
                <a:cs typeface="+mn-cs"/>
              </a:rPr>
              <a:t>Hold monthly training sessions</a:t>
            </a:r>
            <a:r>
              <a:rPr lang="en-US" sz="1200" kern="1200" dirty="0">
                <a:solidFill>
                  <a:schemeClr val="tx1"/>
                </a:solidFill>
                <a:effectLst/>
                <a:latin typeface="+mn-lt"/>
                <a:ea typeface="+mn-ea"/>
                <a:cs typeface="+mn-cs"/>
              </a:rPr>
              <a:t> to teach proper operation and how to cancel accidental activations.</a:t>
            </a:r>
          </a:p>
          <a:p>
            <a:pPr marL="171450" lvl="0" indent="-171450">
              <a:buFont typeface="Arial" pitchFamily="34" charset="0"/>
              <a:buChar char="•"/>
            </a:pPr>
            <a:r>
              <a:rPr lang="en-US" sz="1200" kern="1200" dirty="0">
                <a:solidFill>
                  <a:schemeClr val="tx1"/>
                </a:solidFill>
                <a:effectLst/>
                <a:latin typeface="+mn-lt"/>
                <a:ea typeface="+mn-ea"/>
                <a:cs typeface="+mn-cs"/>
              </a:rPr>
              <a:t>Thoroughly train temporary holiday employees to avoid holiday-related false alarms. </a:t>
            </a:r>
          </a:p>
          <a:p>
            <a:pPr marL="171450" lvl="0" indent="-171450">
              <a:buFont typeface="Arial" pitchFamily="34" charset="0"/>
              <a:buChar char="•"/>
            </a:pPr>
            <a:r>
              <a:rPr lang="en-US" sz="1200" kern="1200" dirty="0">
                <a:solidFill>
                  <a:schemeClr val="tx1"/>
                </a:solidFill>
                <a:effectLst/>
                <a:latin typeface="+mn-lt"/>
                <a:ea typeface="+mn-ea"/>
                <a:cs typeface="+mn-cs"/>
              </a:rPr>
              <a:t>Look for items that can move within the “view” of your motion detectors, causing false alarms. </a:t>
            </a:r>
          </a:p>
          <a:p>
            <a:pPr marL="171450" lvl="0" indent="-171450">
              <a:buFont typeface="Arial" pitchFamily="34" charset="0"/>
              <a:buChar char="•"/>
            </a:pPr>
            <a:r>
              <a:rPr lang="en-US" sz="1200" kern="1200" dirty="0">
                <a:solidFill>
                  <a:schemeClr val="tx1"/>
                </a:solidFill>
                <a:effectLst/>
                <a:latin typeface="+mn-lt"/>
                <a:ea typeface="+mn-ea"/>
                <a:cs typeface="+mn-cs"/>
              </a:rPr>
              <a:t>Give special consideration to the installation of motion detectors in high bay areas with overhead doors, large exhaust fans or ceiling vents, which allow entry of birds.  </a:t>
            </a:r>
          </a:p>
          <a:p>
            <a:pPr marL="171450" lvl="0" indent="-171450">
              <a:buFont typeface="Arial" pitchFamily="34" charset="0"/>
              <a:buChar char="•"/>
            </a:pPr>
            <a:r>
              <a:rPr lang="en-US" sz="1200" kern="1200" dirty="0">
                <a:solidFill>
                  <a:schemeClr val="tx1"/>
                </a:solidFill>
                <a:effectLst/>
                <a:latin typeface="+mn-lt"/>
                <a:ea typeface="+mn-ea"/>
                <a:cs typeface="+mn-cs"/>
              </a:rPr>
              <a:t>Ensure all doors and windows are secure and locked before arming your system.</a:t>
            </a:r>
          </a:p>
          <a:p>
            <a:pPr marL="171450" lvl="0" indent="-171450">
              <a:buFont typeface="Arial" pitchFamily="34" charset="0"/>
              <a:buChar char="•"/>
            </a:pPr>
            <a:r>
              <a:rPr lang="en-US" sz="1200" kern="1200" dirty="0">
                <a:solidFill>
                  <a:schemeClr val="tx1"/>
                </a:solidFill>
                <a:effectLst/>
                <a:latin typeface="+mn-lt"/>
                <a:ea typeface="+mn-ea"/>
                <a:cs typeface="+mn-cs"/>
              </a:rPr>
              <a:t>Ensure that floor mounted contacts are not being used on overhead/rollup doors.  Instead, use track-mounted wide gap contacts on BOTH sides of the door. Require activation by BOTH contacts to trigger the alarm.  </a:t>
            </a:r>
          </a:p>
          <a:p>
            <a:pPr marL="171450" lvl="0" indent="-171450">
              <a:buFont typeface="Arial" pitchFamily="34" charset="0"/>
              <a:buChar char="•"/>
            </a:pPr>
            <a:r>
              <a:rPr lang="en-US" sz="1200" kern="1200" dirty="0">
                <a:solidFill>
                  <a:schemeClr val="tx1"/>
                </a:solidFill>
                <a:effectLst/>
                <a:latin typeface="+mn-lt"/>
                <a:ea typeface="+mn-ea"/>
                <a:cs typeface="+mn-cs"/>
              </a:rPr>
              <a:t>Don’t change pass codes and/or arming codes without advising your authorized users. If a pass code is changed notify your alarm company.</a:t>
            </a:r>
          </a:p>
          <a:p>
            <a:pPr marL="171450" lvl="0" indent="-171450">
              <a:buFont typeface="Arial" pitchFamily="34" charset="0"/>
              <a:buChar char="•"/>
            </a:pPr>
            <a:r>
              <a:rPr lang="en-US" sz="1200" kern="1200" dirty="0">
                <a:solidFill>
                  <a:schemeClr val="tx1"/>
                </a:solidFill>
                <a:effectLst/>
                <a:latin typeface="+mn-lt"/>
                <a:ea typeface="+mn-ea"/>
                <a:cs typeface="+mn-cs"/>
              </a:rPr>
              <a:t>Your central monitoring station </a:t>
            </a:r>
            <a:r>
              <a:rPr lang="en-US" sz="1200" u="sng" kern="1200" dirty="0">
                <a:solidFill>
                  <a:schemeClr val="tx1"/>
                </a:solidFill>
                <a:effectLst/>
                <a:latin typeface="+mn-lt"/>
                <a:ea typeface="+mn-ea"/>
                <a:cs typeface="+mn-cs"/>
              </a:rPr>
              <a:t>should not</a:t>
            </a:r>
            <a:r>
              <a:rPr lang="en-US" sz="1200" kern="1200" dirty="0">
                <a:solidFill>
                  <a:schemeClr val="tx1"/>
                </a:solidFill>
                <a:effectLst/>
                <a:latin typeface="+mn-lt"/>
                <a:ea typeface="+mn-ea"/>
                <a:cs typeface="+mn-cs"/>
              </a:rPr>
              <a:t> request a law enforcement dispatch for power outages, low battery signals or loss of telephone connections.</a:t>
            </a:r>
          </a:p>
          <a:p>
            <a:pPr marL="171450" lvl="0" indent="-171450">
              <a:buFont typeface="Arial" pitchFamily="34" charset="0"/>
              <a:buChar char="•"/>
            </a:pPr>
            <a:r>
              <a:rPr lang="en-US" sz="1200" kern="1200" dirty="0">
                <a:solidFill>
                  <a:schemeClr val="tx1"/>
                </a:solidFill>
                <a:effectLst/>
                <a:latin typeface="+mn-lt"/>
                <a:ea typeface="+mn-ea"/>
                <a:cs typeface="+mn-cs"/>
              </a:rPr>
              <a:t>Immediately contact your alarm provider if you alarm system is not working properly.</a:t>
            </a:r>
          </a:p>
          <a:p>
            <a:pPr marL="171450" lvl="0" indent="-171450">
              <a:buFont typeface="Arial" pitchFamily="34" charset="0"/>
              <a:buChar char="•"/>
            </a:pPr>
            <a:r>
              <a:rPr lang="en-US" sz="1200" kern="1200" dirty="0">
                <a:solidFill>
                  <a:schemeClr val="tx1"/>
                </a:solidFill>
                <a:effectLst/>
                <a:latin typeface="+mn-lt"/>
                <a:ea typeface="+mn-ea"/>
                <a:cs typeface="+mn-cs"/>
              </a:rPr>
              <a:t>Service and maintain your system (including batteries) regularly </a:t>
            </a:r>
            <a:r>
              <a:rPr lang="en-US" sz="1200" u="sng" kern="1200" dirty="0">
                <a:solidFill>
                  <a:schemeClr val="tx1"/>
                </a:solidFill>
                <a:effectLst/>
                <a:latin typeface="+mn-lt"/>
                <a:ea typeface="+mn-ea"/>
                <a:cs typeface="+mn-cs"/>
              </a:rPr>
              <a:t>before</a:t>
            </a:r>
            <a:r>
              <a:rPr lang="en-US" sz="1200" kern="1200" dirty="0">
                <a:solidFill>
                  <a:schemeClr val="tx1"/>
                </a:solidFill>
                <a:effectLst/>
                <a:latin typeface="+mn-lt"/>
                <a:ea typeface="+mn-ea"/>
                <a:cs typeface="+mn-cs"/>
              </a:rPr>
              <a:t> false alarms occur.</a:t>
            </a:r>
          </a:p>
          <a:p>
            <a:pPr marL="171450" lvl="0" indent="-171450">
              <a:buFont typeface="Arial" pitchFamily="34" charset="0"/>
              <a:buChar char="•"/>
            </a:pPr>
            <a:r>
              <a:rPr lang="en-US" sz="1200" kern="1200" dirty="0">
                <a:solidFill>
                  <a:schemeClr val="tx1"/>
                </a:solidFill>
                <a:effectLst/>
                <a:latin typeface="+mn-lt"/>
                <a:ea typeface="+mn-ea"/>
                <a:cs typeface="+mn-cs"/>
              </a:rPr>
              <a:t>If your business requires hold-up protection, use dual-action devices only.</a:t>
            </a:r>
          </a:p>
          <a:p>
            <a:pPr marL="171450" lvl="0" indent="-171450">
              <a:buFont typeface="Arial" pitchFamily="34" charset="0"/>
              <a:buChar char="•"/>
            </a:pPr>
            <a:r>
              <a:rPr lang="en-US" sz="1200" kern="1200" dirty="0">
                <a:solidFill>
                  <a:schemeClr val="tx1"/>
                </a:solidFill>
                <a:effectLst/>
                <a:latin typeface="+mn-lt"/>
                <a:ea typeface="+mn-ea"/>
                <a:cs typeface="+mn-cs"/>
              </a:rPr>
              <a:t>Upgrade old alarm systems to current equipment that conform to Security Industry Association (SIA) false alarm prevention standards.</a:t>
            </a:r>
          </a:p>
          <a:p>
            <a:endParaRPr 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4D5F4FF1-B7CA-493F-ADD9-46277E18959F}" type="slidenum">
              <a:rPr lang="en-US" smtClean="0">
                <a:latin typeface="Calibri" pitchFamily="34" charset="0"/>
              </a:rPr>
              <a:pPr eaLnBrk="1" hangingPunct="1"/>
              <a:t>17</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45" y="4416099"/>
            <a:ext cx="5607711" cy="4182457"/>
          </a:xfrm>
          <a:prstGeom prst="rect">
            <a:avLst/>
          </a:prstGeom>
        </p:spPr>
        <p:txBody>
          <a:bodyPr lIns="88139" tIns="44070" rIns="88139" bIns="44070"/>
          <a:lstStyle/>
          <a:p>
            <a:pPr marL="171450" indent="-171450">
              <a:buFont typeface="Arial" pitchFamily="34" charset="0"/>
              <a:buChar char="•"/>
            </a:pPr>
            <a:r>
              <a:rPr lang="en-US" dirty="0"/>
              <a:t>Check with your local jurisdiction for registration requirements.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Notify your local Alarm Coordinator when phone numbers or situations change.</a:t>
            </a:r>
          </a:p>
          <a:p>
            <a:endParaRPr lang="en-US" dirty="0"/>
          </a:p>
        </p:txBody>
      </p:sp>
      <p:sp>
        <p:nvSpPr>
          <p:cNvPr id="4" name="Slide Number Placeholder 3"/>
          <p:cNvSpPr>
            <a:spLocks noGrp="1"/>
          </p:cNvSpPr>
          <p:nvPr>
            <p:ph type="sldNum" sz="quarter" idx="10"/>
          </p:nvPr>
        </p:nvSpPr>
        <p:spPr/>
        <p:txBody>
          <a:bodyPr/>
          <a:lstStyle/>
          <a:p>
            <a:pPr>
              <a:defRPr/>
            </a:pPr>
            <a:fld id="{B57807CD-0C66-4185-BA2E-0DB1163E5E7D}" type="slidenum">
              <a:rPr lang="en-US" smtClean="0"/>
              <a:pPr>
                <a:defRPr/>
              </a:pPr>
              <a:t>18</a:t>
            </a:fld>
            <a:endParaRPr lang="en-US" dirty="0"/>
          </a:p>
        </p:txBody>
      </p:sp>
    </p:spTree>
    <p:extLst>
      <p:ext uri="{BB962C8B-B14F-4D97-AF65-F5344CB8AC3E}">
        <p14:creationId xmlns:p14="http://schemas.microsoft.com/office/powerpoint/2010/main" val="2752051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06400" y="696913"/>
            <a:ext cx="6197600" cy="3486150"/>
          </a:xfrm>
          <a:ln/>
        </p:spPr>
      </p:sp>
      <p:sp>
        <p:nvSpPr>
          <p:cNvPr id="36867"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pPr marL="171450" indent="-171450">
              <a:buFont typeface="Arial" pitchFamily="34" charset="0"/>
              <a:buChar char="•"/>
            </a:pPr>
            <a:r>
              <a:rPr lang="en-US" dirty="0"/>
              <a:t>Completely understand how the alarm system works; what it does and does not do.  </a:t>
            </a:r>
          </a:p>
          <a:p>
            <a:pPr marL="171450" indent="-171450">
              <a:buFont typeface="Arial" pitchFamily="34" charset="0"/>
              <a:buChar char="•"/>
            </a:pPr>
            <a:r>
              <a:rPr lang="en-US" dirty="0"/>
              <a:t>Ensure that all users of your system are provided thorough instruction on using and testing the system and cancelling unnecessary false alarm dispatch requests. </a:t>
            </a:r>
          </a:p>
          <a:p>
            <a:pPr marL="171450" indent="-171450">
              <a:buFont typeface="Arial" pitchFamily="34" charset="0"/>
              <a:buChar char="•"/>
            </a:pPr>
            <a:r>
              <a:rPr lang="en-US" dirty="0"/>
              <a:t>Ask your alarm company for written instructions and a physical demonstration of the use of your alarm system.</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19</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57200" y="720725"/>
            <a:ext cx="6400800" cy="36004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purpose of this presentation is to educate the alarm user on false alarms in the home.  We will go over these topics:</a:t>
            </a:r>
          </a:p>
          <a:p>
            <a:endParaRPr lang="en-US" dirty="0"/>
          </a:p>
          <a:p>
            <a:pPr marL="171450" indent="-171450">
              <a:buFont typeface="Arial" pitchFamily="34" charset="0"/>
              <a:buChar char="•"/>
            </a:pPr>
            <a:r>
              <a:rPr lang="en-US" dirty="0"/>
              <a:t>What is a false alarm?</a:t>
            </a:r>
          </a:p>
          <a:p>
            <a:pPr marL="171450" indent="-171450">
              <a:buFont typeface="Arial" pitchFamily="34" charset="0"/>
              <a:buChar char="•"/>
            </a:pPr>
            <a:r>
              <a:rPr lang="en-US" dirty="0"/>
              <a:t>Why are false alarms a problem?</a:t>
            </a:r>
          </a:p>
          <a:p>
            <a:pPr marL="171450" indent="-171450">
              <a:buFont typeface="Arial" pitchFamily="34" charset="0"/>
              <a:buChar char="•"/>
            </a:pPr>
            <a:r>
              <a:rPr lang="en-US" dirty="0"/>
              <a:t>How do alarm systems work?</a:t>
            </a:r>
          </a:p>
          <a:p>
            <a:pPr marL="171450" indent="-171450">
              <a:buFont typeface="Arial" pitchFamily="34" charset="0"/>
              <a:buChar char="•"/>
            </a:pPr>
            <a:r>
              <a:rPr lang="en-US" dirty="0"/>
              <a:t>What are some common causes of false alarms?</a:t>
            </a:r>
          </a:p>
          <a:p>
            <a:pPr marL="171450" indent="-171450">
              <a:buFont typeface="Arial" pitchFamily="34" charset="0"/>
              <a:buChar char="•"/>
            </a:pPr>
            <a:r>
              <a:rPr lang="en-US" dirty="0"/>
              <a:t>Tips for avoiding false alarms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BDFDA70-FEB0-4BE7-8AAA-69278283D551}" type="slidenum">
              <a:rPr lang="en-US" smtClean="0">
                <a:latin typeface="Calibri" pitchFamily="34" charset="0"/>
              </a:rPr>
              <a:pPr eaLnBrk="1" hangingPunct="1"/>
              <a:t>2</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57200" y="720725"/>
            <a:ext cx="6400800" cy="3600450"/>
          </a:xfrm>
          <a:ln/>
        </p:spPr>
      </p:sp>
      <p:sp>
        <p:nvSpPr>
          <p:cNvPr id="37891"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7845" indent="-177845">
              <a:buFont typeface="Wingdings" pitchFamily="2" charset="2"/>
              <a:buChar char="ü"/>
            </a:pPr>
            <a:r>
              <a:rPr lang="en-US" dirty="0"/>
              <a:t>Take to do a check anytime you leave your home before turning on your alarm system.  </a:t>
            </a:r>
          </a:p>
          <a:p>
            <a:pPr marL="177845" indent="-177845">
              <a:buFont typeface="Wingdings" pitchFamily="2" charset="2"/>
              <a:buChar char="ü"/>
            </a:pPr>
            <a:r>
              <a:rPr lang="en-US" dirty="0"/>
              <a:t>Make sure all windows and doors are secured and properly locked.  </a:t>
            </a:r>
          </a:p>
          <a:p>
            <a:pPr marL="177845" indent="-177845" defTabSz="948507">
              <a:buFont typeface="Wingdings" pitchFamily="2" charset="2"/>
              <a:buChar char="ü"/>
              <a:defRPr/>
            </a:pPr>
            <a:r>
              <a:rPr lang="en-US" dirty="0"/>
              <a:t>Restart the exit time if you reenter the business (forgot something, get the phone, </a:t>
            </a:r>
            <a:r>
              <a:rPr lang="en-US" dirty="0" err="1"/>
              <a:t>etc</a:t>
            </a:r>
            <a:r>
              <a:rPr lang="en-US" dirty="0"/>
              <a:t>)</a:t>
            </a:r>
          </a:p>
          <a:p>
            <a:pPr marL="177845" indent="-177845">
              <a:buFont typeface="Wingdings" pitchFamily="2" charset="2"/>
              <a:buChar char="ü"/>
            </a:pPr>
            <a:endParaRPr lang="en-US" dirty="0"/>
          </a:p>
          <a:p>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20</a:t>
            </a:fld>
            <a:endParaRPr 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57200" y="720725"/>
            <a:ext cx="6400800" cy="3600450"/>
          </a:xfrm>
          <a:ln/>
        </p:spPr>
      </p:sp>
      <p:sp>
        <p:nvSpPr>
          <p:cNvPr id="37891"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7845" indent="-177845">
              <a:buFont typeface="Wingdings" pitchFamily="2" charset="2"/>
              <a:buChar char="ü"/>
            </a:pPr>
            <a:r>
              <a:rPr lang="en-US" dirty="0"/>
              <a:t>Take to do a check anytime you leave your home before turning on your alarm system.  </a:t>
            </a:r>
          </a:p>
          <a:p>
            <a:pPr marL="177845" indent="-177845">
              <a:buFont typeface="Wingdings" pitchFamily="2" charset="2"/>
              <a:buChar char="ü"/>
            </a:pPr>
            <a:r>
              <a:rPr lang="en-US" dirty="0"/>
              <a:t>Make sure all windows and doors are secured and properly locked.  </a:t>
            </a:r>
          </a:p>
          <a:p>
            <a:pPr marL="177845" indent="-177845" defTabSz="948507">
              <a:buFont typeface="Wingdings" pitchFamily="2" charset="2"/>
              <a:buChar char="ü"/>
              <a:defRPr/>
            </a:pPr>
            <a:r>
              <a:rPr lang="en-US" dirty="0"/>
              <a:t>Restart the exit time if you reenter the business (forgot something, get the phone, </a:t>
            </a:r>
            <a:r>
              <a:rPr lang="en-US" dirty="0" err="1"/>
              <a:t>etc</a:t>
            </a:r>
            <a:r>
              <a:rPr lang="en-US" dirty="0"/>
              <a:t>)</a:t>
            </a:r>
          </a:p>
          <a:p>
            <a:pPr marL="177845" indent="-177845">
              <a:buFont typeface="Wingdings" pitchFamily="2" charset="2"/>
              <a:buChar char="ü"/>
            </a:pPr>
            <a:endParaRPr lang="en-US" dirty="0"/>
          </a:p>
          <a:p>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21</a:t>
            </a:fld>
            <a:endParaRPr lang="en-US">
              <a:latin typeface="Calibri" pitchFamily="34" charset="0"/>
            </a:endParaRPr>
          </a:p>
        </p:txBody>
      </p:sp>
    </p:spTree>
    <p:extLst>
      <p:ext uri="{BB962C8B-B14F-4D97-AF65-F5344CB8AC3E}">
        <p14:creationId xmlns:p14="http://schemas.microsoft.com/office/powerpoint/2010/main" val="2384572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06400" y="696913"/>
            <a:ext cx="6197600" cy="3486150"/>
          </a:xfrm>
          <a:ln/>
        </p:spPr>
      </p:sp>
      <p:sp>
        <p:nvSpPr>
          <p:cNvPr id="37891"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Look for items that can move within the “view” of your motion detectors, causing false alarms. </a:t>
            </a:r>
          </a:p>
          <a:p>
            <a:pPr marL="171450" indent="-171450">
              <a:buFont typeface="Arial" pitchFamily="34" charset="0"/>
              <a:buChar char="•"/>
            </a:pPr>
            <a:r>
              <a:rPr lang="en-US" dirty="0"/>
              <a:t>Secure or move fans, heaters, plants, curtains and decorations away from motion sensor areas.</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Give special consideration to the installation of motion detectors in high bay areas with overhead doors, large exhaust fans or ceiling vents, which allow entry of birds.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Ensure stock is securely stored on shelves.</a:t>
            </a:r>
          </a:p>
          <a:p>
            <a:pPr marL="171450" indent="-171450">
              <a:buFont typeface="Arial" pitchFamily="34" charset="0"/>
              <a:buChar char="•"/>
            </a:pPr>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22</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45" y="4416099"/>
            <a:ext cx="5607711" cy="4182457"/>
          </a:xfrm>
          <a:prstGeom prst="rect">
            <a:avLst/>
          </a:prstGeom>
        </p:spPr>
        <p:txBody>
          <a:bodyPr lIns="88139" tIns="44070" rIns="88139" bIns="44070">
            <a:normAutofit/>
          </a:bodyPr>
          <a:lstStyle/>
          <a:p>
            <a:pPr marL="171450" indent="-171450">
              <a:buFont typeface="Arial" pitchFamily="34" charset="0"/>
              <a:buChar char="•"/>
            </a:pPr>
            <a:r>
              <a:rPr lang="en-US" dirty="0"/>
              <a:t>Use switched that need simultaneous two-button activation. </a:t>
            </a:r>
          </a:p>
          <a:p>
            <a:pPr marL="171450" indent="-171450">
              <a:buFont typeface="Arial" pitchFamily="34" charset="0"/>
              <a:buChar char="•"/>
            </a:pPr>
            <a:r>
              <a:rPr lang="en-US" dirty="0"/>
              <a:t>Train all personnel on when the button should and should not be used.  </a:t>
            </a:r>
          </a:p>
          <a:p>
            <a:pPr marL="171450" indent="-171450">
              <a:buFont typeface="Arial" pitchFamily="34" charset="0"/>
              <a:buChar char="•"/>
            </a:pPr>
            <a:r>
              <a:rPr lang="en-US" dirty="0"/>
              <a:t>Do not use in areas where items will be stored around or on top of the device.</a:t>
            </a:r>
          </a:p>
        </p:txBody>
      </p:sp>
      <p:sp>
        <p:nvSpPr>
          <p:cNvPr id="4" name="Slide Number Placeholder 3"/>
          <p:cNvSpPr>
            <a:spLocks noGrp="1"/>
          </p:cNvSpPr>
          <p:nvPr>
            <p:ph type="sldNum" sz="quarter" idx="10"/>
          </p:nvPr>
        </p:nvSpPr>
        <p:spPr/>
        <p:txBody>
          <a:bodyPr/>
          <a:lstStyle/>
          <a:p>
            <a:fld id="{638B41EB-58C3-45F0-94B5-6B1A1D15EF8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Ensure that floor mounted contacts are not being used on overhead/rollup doors.  Instead, use track-mounted wide gap contacts on BOTH sides of the door. Require activation by BOTH contacts to trigger the alarm.  </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24</a:t>
            </a:fld>
            <a:endParaRPr lang="en-US"/>
          </a:p>
        </p:txBody>
      </p:sp>
    </p:spTree>
    <p:extLst>
      <p:ext uri="{BB962C8B-B14F-4D97-AF65-F5344CB8AC3E}">
        <p14:creationId xmlns:p14="http://schemas.microsoft.com/office/powerpoint/2010/main" val="3547683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27938905-C779-4464-8820-1F021E87C7C4}" type="slidenum">
              <a:rPr lang="en-US" smtClean="0">
                <a:latin typeface="Calibri" pitchFamily="34" charset="0"/>
              </a:rPr>
              <a:pPr eaLnBrk="1" hangingPunct="1"/>
              <a:t>25</a:t>
            </a:fld>
            <a:endParaRPr lang="en-US">
              <a:latin typeface="Calibri" pitchFamily="34" charset="0"/>
            </a:endParaRPr>
          </a:p>
        </p:txBody>
      </p:sp>
      <p:sp>
        <p:nvSpPr>
          <p:cNvPr id="38915" name="Rectangle 2"/>
          <p:cNvSpPr>
            <a:spLocks noGrp="1" noRot="1" noChangeAspect="1" noChangeArrowheads="1" noTextEdit="1"/>
          </p:cNvSpPr>
          <p:nvPr>
            <p:ph type="sldImg"/>
          </p:nvPr>
        </p:nvSpPr>
        <p:spPr>
          <a:xfrm>
            <a:off x="406400" y="696913"/>
            <a:ext cx="6197600" cy="3486150"/>
          </a:xfrm>
          <a:ln/>
        </p:spPr>
      </p:sp>
      <p:sp>
        <p:nvSpPr>
          <p:cNvPr id="302083" name="Rectangle 3"/>
          <p:cNvSpPr>
            <a:spLocks noGrp="1" noChangeArrowheads="1"/>
          </p:cNvSpPr>
          <p:nvPr>
            <p:ph type="body" idx="1"/>
          </p:nvPr>
        </p:nvSpPr>
        <p:spPr>
          <a:xfrm>
            <a:off x="701345" y="4416099"/>
            <a:ext cx="5607711" cy="4182457"/>
          </a:xfrm>
          <a:prstGeom prst="rect">
            <a:avLst/>
          </a:prstGeom>
        </p:spPr>
        <p:txBody>
          <a:bodyPr lIns="88139" tIns="44070" rIns="88139" bIns="44070"/>
          <a:lstStyle/>
          <a:p>
            <a:pPr marL="171450" indent="-171450">
              <a:buFont typeface="Arial" pitchFamily="34" charset="0"/>
              <a:buChar char="•"/>
              <a:defRPr/>
            </a:pPr>
            <a:r>
              <a:rPr lang="en-US" dirty="0"/>
              <a:t>Educate everyone who has legal access to your businesses such as cleaners, repairmen or delivery</a:t>
            </a:r>
            <a:r>
              <a:rPr lang="en-US" baseline="0" dirty="0"/>
              <a:t> persons</a:t>
            </a:r>
            <a:r>
              <a:rPr lang="en-US" dirty="0"/>
              <a:t>.</a:t>
            </a:r>
          </a:p>
          <a:p>
            <a:pPr marL="171450" indent="-171450">
              <a:spcBef>
                <a:spcPct val="20000"/>
              </a:spcBef>
              <a:buClr>
                <a:schemeClr val="hlink"/>
              </a:buClr>
              <a:buSzPct val="65000"/>
              <a:buFont typeface="Arial" pitchFamily="34" charset="0"/>
              <a:buChar char="•"/>
              <a:defRPr/>
            </a:pPr>
            <a:r>
              <a:rPr lang="en-US" dirty="0">
                <a:effectLst>
                  <a:outerShdw blurRad="38100" dist="38100" dir="2700000" algn="tl">
                    <a:srgbClr val="C0C0C0"/>
                  </a:outerShdw>
                </a:effectLst>
              </a:rPr>
              <a:t>All users should be properly trained in how to operate your system, including knowledge of correct arming codes, passwords, telephone numbers and cancellation procedures for accidental activations.</a:t>
            </a:r>
          </a:p>
          <a:p>
            <a:pPr marL="171450" indent="-171450" eaLnBrk="1" hangingPunct="1">
              <a:spcBef>
                <a:spcPct val="0"/>
              </a:spcBef>
              <a:buFont typeface="Arial" pitchFamily="34" charset="0"/>
              <a:buChar char="•"/>
            </a:pPr>
            <a:r>
              <a:rPr lang="en-US" dirty="0"/>
              <a:t>Don’t change pass codes and arming codes without advising the appropriate authorized users. If pass codes are changed notify your alarm company. </a:t>
            </a:r>
          </a:p>
          <a:p>
            <a:pPr>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171450" indent="-171450" eaLnBrk="1" hangingPunct="1">
              <a:spcBef>
                <a:spcPct val="0"/>
              </a:spcBef>
              <a:buFont typeface="Arial" pitchFamily="34" charset="0"/>
              <a:buChar char="•"/>
            </a:pPr>
            <a:r>
              <a:rPr lang="en-US" dirty="0"/>
              <a:t>Thoroughly train </a:t>
            </a:r>
            <a:r>
              <a:rPr lang="en-US" b="1" dirty="0"/>
              <a:t>all authorized alarm users. </a:t>
            </a:r>
          </a:p>
          <a:p>
            <a:pPr marL="171450" indent="-171450" eaLnBrk="1" hangingPunct="1">
              <a:spcBef>
                <a:spcPct val="0"/>
              </a:spcBef>
              <a:buFont typeface="Arial" pitchFamily="34" charset="0"/>
              <a:buChar char="•"/>
            </a:pPr>
            <a:r>
              <a:rPr lang="en-US" b="1" i="1" dirty="0"/>
              <a:t>Hold monthly training sessions to teach proper operation of the alarm system and how to cancel accidental activations. </a:t>
            </a:r>
          </a:p>
          <a:p>
            <a:pPr marL="171450" indent="-171450" eaLnBrk="1" hangingPunct="1">
              <a:spcBef>
                <a:spcPct val="0"/>
              </a:spcBef>
              <a:buFont typeface="Arial" pitchFamily="34" charset="0"/>
              <a:buChar char="•"/>
            </a:pPr>
            <a:r>
              <a:rPr lang="en-US" dirty="0"/>
              <a:t>Thoroughly train temporary employees to avoid false alarms.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Thoroughly train temporary holiday employees to avoid holiday-related false alarms.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Have your alarm system instructions readily available in case of an accidental alarm activation.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26</a:t>
            </a:fld>
            <a:endParaRPr lang="en-US"/>
          </a:p>
        </p:txBody>
      </p:sp>
    </p:spTree>
    <p:extLst>
      <p:ext uri="{BB962C8B-B14F-4D97-AF65-F5344CB8AC3E}">
        <p14:creationId xmlns:p14="http://schemas.microsoft.com/office/powerpoint/2010/main" val="3248723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Ensure your alarm system identifies the device that caused the alarm activation. </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27</a:t>
            </a:fld>
            <a:endParaRPr lang="en-US"/>
          </a:p>
        </p:txBody>
      </p:sp>
    </p:spTree>
    <p:extLst>
      <p:ext uri="{BB962C8B-B14F-4D97-AF65-F5344CB8AC3E}">
        <p14:creationId xmlns:p14="http://schemas.microsoft.com/office/powerpoint/2010/main" val="1258866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57200" y="720725"/>
            <a:ext cx="6400800" cy="36004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Notify your security company if…</a:t>
            </a:r>
          </a:p>
          <a:p>
            <a:pPr marL="171450" indent="-171450">
              <a:buFont typeface="Arial" pitchFamily="34" charset="0"/>
              <a:buChar char="•"/>
            </a:pPr>
            <a:r>
              <a:rPr lang="en-US" b="0" dirty="0"/>
              <a:t>Your system is not working properly</a:t>
            </a:r>
          </a:p>
          <a:p>
            <a:pPr marL="171450" indent="-171450">
              <a:buFont typeface="Arial" pitchFamily="34" charset="0"/>
              <a:buChar char="•"/>
            </a:pPr>
            <a:r>
              <a:rPr lang="en-US" b="0" dirty="0"/>
              <a:t>You plan to remodel or install new wiring of any kind (telephone, DSL, VoIP, etc.)</a:t>
            </a:r>
          </a:p>
          <a:p>
            <a:pPr marL="171450" indent="-171450">
              <a:buFont typeface="Arial" pitchFamily="34" charset="0"/>
              <a:buChar char="•"/>
            </a:pPr>
            <a:r>
              <a:rPr lang="en-US" b="0" dirty="0"/>
              <a:t>You hire domestic help, get a new pet, or plan to sell your house</a:t>
            </a:r>
          </a:p>
          <a:p>
            <a:pPr marL="171450" indent="-171450">
              <a:buFont typeface="Arial" pitchFamily="34" charset="0"/>
              <a:buChar char="•"/>
            </a:pPr>
            <a:r>
              <a:rPr lang="en-US" b="0" dirty="0"/>
              <a:t>Before you test your system</a:t>
            </a:r>
          </a:p>
          <a:p>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7093392-DF75-479F-BB7C-359400519669}" type="slidenum">
              <a:rPr lang="en-US" smtClean="0">
                <a:latin typeface="Calibri" pitchFamily="34" charset="0"/>
              </a:rPr>
              <a:pPr eaLnBrk="1" hangingPunct="1"/>
              <a:t>28</a:t>
            </a:fld>
            <a:endParaRPr lang="en-US">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406400" y="696913"/>
            <a:ext cx="6197600" cy="3486150"/>
          </a:xfrm>
          <a:ln/>
        </p:spPr>
      </p:sp>
      <p:sp>
        <p:nvSpPr>
          <p:cNvPr id="40963"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latin typeface="Calibri" pitchFamily="34" charset="0"/>
              </a:rPr>
              <a:t>Update Your Alarm Company:</a:t>
            </a:r>
          </a:p>
          <a:p>
            <a:pPr marL="165261" indent="-165261">
              <a:buFont typeface="Arial" pitchFamily="34" charset="0"/>
              <a:buChar char="•"/>
            </a:pPr>
            <a:r>
              <a:rPr lang="en-US" dirty="0">
                <a:latin typeface="Calibri" pitchFamily="34" charset="0"/>
              </a:rPr>
              <a:t>When you get new employees who will open or close your site</a:t>
            </a:r>
          </a:p>
          <a:p>
            <a:pPr marL="165261" indent="-165261">
              <a:buFont typeface="Arial" pitchFamily="34" charset="0"/>
              <a:buChar char="•"/>
            </a:pPr>
            <a:r>
              <a:rPr lang="en-US" dirty="0">
                <a:latin typeface="Calibri" pitchFamily="34" charset="0"/>
              </a:rPr>
              <a:t>When phone numbers for the site or contacts change</a:t>
            </a:r>
          </a:p>
          <a:p>
            <a:pPr marL="165261" indent="-165261">
              <a:buFont typeface="Arial" pitchFamily="34" charset="0"/>
              <a:buChar char="•"/>
            </a:pPr>
            <a:r>
              <a:rPr lang="en-US" dirty="0">
                <a:latin typeface="Calibri" pitchFamily="34" charset="0"/>
              </a:rPr>
              <a:t>When you do remodeling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Communicate business hours to your monitoring company.</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2E08252F-698C-40A6-AA52-C5476F0BF09B}" type="slidenum">
              <a:rPr lang="en-US" smtClean="0">
                <a:latin typeface="Calibri" pitchFamily="34" charset="0"/>
              </a:rPr>
              <a:pPr eaLnBrk="1" hangingPunct="1"/>
              <a:t>29</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457200" y="720725"/>
            <a:ext cx="6400800" cy="3600450"/>
          </a:xfrm>
          <a:ln/>
        </p:spPr>
      </p:sp>
      <p:sp>
        <p:nvSpPr>
          <p:cNvPr id="28675"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dirty="0"/>
              <a:t>Any time an alarm activation  caused for any reason other than criminal or fire-related activity is considered a “False Alarm!”</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D72C18E7-2786-4B4F-B577-BF90A90F060F}" type="slidenum">
              <a:rPr lang="en-US" smtClean="0">
                <a:latin typeface="Calibri" pitchFamily="34" charset="0"/>
              </a:rPr>
              <a:pPr eaLnBrk="1" hangingPunct="1"/>
              <a:t>3</a:t>
            </a:fld>
            <a:endParaRPr lang="en-US" dirty="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406400" y="696913"/>
            <a:ext cx="6197600" cy="3486150"/>
          </a:xfrm>
          <a:ln/>
        </p:spPr>
      </p:sp>
      <p:sp>
        <p:nvSpPr>
          <p:cNvPr id="40963"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Your central monitoring station should not request a public</a:t>
            </a:r>
            <a:r>
              <a:rPr lang="en-US" baseline="0" dirty="0"/>
              <a:t> safety</a:t>
            </a:r>
            <a:r>
              <a:rPr lang="en-US" dirty="0"/>
              <a:t> dispatch for power outages, low battery signals or loss of telephone connections, weather related signals, or temperature sensors.</a:t>
            </a:r>
          </a:p>
          <a:p>
            <a:r>
              <a:rPr lang="en-US" dirty="0"/>
              <a:t> </a:t>
            </a:r>
          </a:p>
          <a:p>
            <a:pPr eaLnBrk="1" hangingPunct="1">
              <a:spcBef>
                <a:spcPct val="0"/>
              </a:spcBef>
            </a:pPr>
            <a:r>
              <a:rPr lang="en-US" dirty="0"/>
              <a:t>Your central monitoring station should be notifying you so someone at the location can make sure the system is working properly. Call for Technical Assistance if required.</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2E08252F-698C-40A6-AA52-C5476F0BF09B}" type="slidenum">
              <a:rPr lang="en-US" smtClean="0">
                <a:latin typeface="Calibri" pitchFamily="34" charset="0"/>
              </a:rPr>
              <a:pPr eaLnBrk="1" hangingPunct="1"/>
              <a:t>30</a:t>
            </a:fld>
            <a:endParaRPr 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457200" y="720725"/>
            <a:ext cx="6400800" cy="360045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dirty="0"/>
              <a:t>Tell your monitoring company to use Enhanced Call Verification (ECV), which requires making two calls to a responsible party prior to requesting a law enforcement dispatch.</a:t>
            </a:r>
          </a:p>
          <a:p>
            <a:r>
              <a:rPr lang="en-US" dirty="0"/>
              <a:t> </a:t>
            </a:r>
          </a:p>
          <a:p>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EFB5C45-1FC4-42AF-8D9B-E62FC61CCBBE}" type="slidenum">
              <a:rPr lang="en-US" smtClean="0">
                <a:latin typeface="Calibri" pitchFamily="34" charset="0"/>
              </a:rPr>
              <a:pPr eaLnBrk="1" hangingPunct="1"/>
              <a:t>31</a:t>
            </a:fld>
            <a:endParaRPr 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alarm cancellation procedures with anyone who has access to the alarm site.</a:t>
            </a:r>
          </a:p>
        </p:txBody>
      </p:sp>
      <p:sp>
        <p:nvSpPr>
          <p:cNvPr id="4" name="Slide Number Placeholder 3"/>
          <p:cNvSpPr>
            <a:spLocks noGrp="1"/>
          </p:cNvSpPr>
          <p:nvPr>
            <p:ph type="sldNum" sz="quarter" idx="10"/>
          </p:nvPr>
        </p:nvSpPr>
        <p:spPr/>
        <p:txBody>
          <a:bodyPr/>
          <a:lstStyle/>
          <a:p>
            <a:pPr>
              <a:defRPr/>
            </a:pPr>
            <a:fld id="{B57807CD-0C66-4185-BA2E-0DB1163E5E7D}" type="slidenum">
              <a:rPr lang="en-US" smtClean="0"/>
              <a:pPr>
                <a:defRPr/>
              </a:pPr>
              <a:t>32</a:t>
            </a:fld>
            <a:endParaRPr lang="en-US" dirty="0"/>
          </a:p>
        </p:txBody>
      </p:sp>
    </p:spTree>
    <p:extLst>
      <p:ext uri="{BB962C8B-B14F-4D97-AF65-F5344CB8AC3E}">
        <p14:creationId xmlns:p14="http://schemas.microsoft.com/office/powerpoint/2010/main" val="1674581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alarm cancellation procedures with anyone who has access to the alarm site.</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33</a:t>
            </a:fld>
            <a:endParaRPr lang="en-US"/>
          </a:p>
        </p:txBody>
      </p:sp>
    </p:spTree>
    <p:extLst>
      <p:ext uri="{BB962C8B-B14F-4D97-AF65-F5344CB8AC3E}">
        <p14:creationId xmlns:p14="http://schemas.microsoft.com/office/powerpoint/2010/main" val="2503182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1450" indent="-171450">
              <a:buFont typeface="Wingdings" pitchFamily="2" charset="2"/>
              <a:buChar char="ü"/>
            </a:pPr>
            <a:r>
              <a:rPr lang="en-US" dirty="0"/>
              <a:t>Accept the responsibility to keep your alarm system in proper operating condition.</a:t>
            </a:r>
          </a:p>
          <a:p>
            <a:pPr marL="171450" indent="-171450" eaLnBrk="1" hangingPunct="1">
              <a:spcBef>
                <a:spcPct val="0"/>
              </a:spcBef>
              <a:buFont typeface="Wingdings" pitchFamily="2" charset="2"/>
              <a:buChar char="ü"/>
            </a:pPr>
            <a:r>
              <a:rPr lang="en-US" dirty="0"/>
              <a:t>Immediately contact your alarm provider if you believe your alarm system is not working properly. </a:t>
            </a:r>
          </a:p>
          <a:p>
            <a:pPr marL="171450" indent="-171450" eaLnBrk="1" hangingPunct="1">
              <a:spcBef>
                <a:spcPct val="0"/>
              </a:spcBef>
              <a:buFont typeface="Wingdings" pitchFamily="2" charset="2"/>
              <a:buChar char="ü"/>
            </a:pPr>
            <a:r>
              <a:rPr lang="en-US" dirty="0"/>
              <a:t>Service and maintain your system (including batteries) per your alarm company/alarm manufacturer’s recommendation before false alarms occur. </a:t>
            </a:r>
          </a:p>
          <a:p>
            <a:pPr marL="171450" indent="-171450" eaLnBrk="1" hangingPunct="1">
              <a:spcBef>
                <a:spcPct val="0"/>
              </a:spcBef>
              <a:buFont typeface="Wingdings" pitchFamily="2" charset="2"/>
              <a:buChar char="ü"/>
            </a:pPr>
            <a:r>
              <a:rPr lang="en-US" dirty="0"/>
              <a:t>Upgrade old alarm systems to current equipment that conform to Security Industry Association (SIA) false alarm prevention standards. </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34</a:t>
            </a:fld>
            <a:endParaRPr lang="en-US">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Public safety resources are limited and should never be wasted. Thousands of patrol hours are spent investigating alarm reports that turn out to be “false alarms”.</a:t>
            </a:r>
          </a:p>
          <a:p>
            <a:endParaRPr lang="en-US" dirty="0"/>
          </a:p>
          <a:p>
            <a:r>
              <a:rPr lang="en-US" dirty="0"/>
              <a:t>When used and maintained properly, alarm systems are important tools for Public Safety and the community.  When you pay for an alarm system, you want it to do its job and assist in protecting </a:t>
            </a:r>
            <a:r>
              <a:rPr lang="en-US"/>
              <a:t>your school.  </a:t>
            </a:r>
            <a:r>
              <a:rPr lang="en-US" dirty="0"/>
              <a:t>Everyone is entitled to quick emergency response, so make sure your system is not depriving someone else in need by taking the steps to prevent false alarms. </a:t>
            </a:r>
          </a:p>
          <a:p>
            <a:endParaRPr lang="en-US" dirty="0"/>
          </a:p>
          <a:p>
            <a:r>
              <a:rPr lang="en-US" dirty="0"/>
              <a:t>In the end, everyone benefits.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28EEC8C-B08E-4C7B-8CAB-987A46867B8A}" type="slidenum">
              <a:rPr lang="en-US" smtClean="0">
                <a:latin typeface="Calibri" pitchFamily="34" charset="0"/>
              </a:rPr>
              <a:pPr eaLnBrk="1" hangingPunct="1"/>
              <a:t>35</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defTabSz="948507"/>
            <a:r>
              <a:rPr lang="en-US" dirty="0"/>
              <a:t>False alarms take officers and fire fighters away from real emergencies. The time emergency officials spend responding to false alarms can have devastating effects.  This takes away from their ability to do their job effectively, wasting valuable tax payer resources and it delays response when you really need it.</a:t>
            </a:r>
          </a:p>
          <a:p>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4</a:t>
            </a:fld>
            <a:endParaRPr 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Time emergency officials spend responding to false alarms can have devastating effects.  This takes away from their ability to do their job effectively, wasting valuable tax payer resources. When your alarm “crys wolf!”, several times, the community as a whole will not take the actual valid alarm seriously when it happens.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5</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01676" y="4416426"/>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139" tIns="44070" rIns="88139" bIns="44070" numCol="1" anchor="t" anchorCtr="0" compatLnSpc="1">
            <a:prstTxWarp prst="textNoShape">
              <a:avLst/>
            </a:prstTxWarp>
          </a:bodyPr>
          <a:lstStyle/>
          <a:p>
            <a:r>
              <a:rPr lang="en-US" dirty="0"/>
              <a:t>When your alarm “cries wolf!”, several times, the community as a whole will not take the actual valid alarm seriously when it happens.  </a:t>
            </a:r>
          </a:p>
          <a:p>
            <a:pPr defTabSz="881390">
              <a:defRPr/>
            </a:pPr>
            <a:r>
              <a:rPr lang="en-US" dirty="0"/>
              <a:t>Desensitize communities to actual incidents of crime and fire.  </a:t>
            </a:r>
          </a:p>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FA9C4-04A3-468F-8E28-450B34DF4225}" type="slidenum">
              <a:rPr lang="en-US" smtClean="0"/>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457200" y="720725"/>
            <a:ext cx="6400800" cy="36004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your alarm is not used or maintained effectively, it cannot do the job it was designed to do.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7</a:t>
            </a:fld>
            <a:endParaRPr lang="en-US"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457200" y="720725"/>
            <a:ext cx="6400800" cy="36004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basically “throwing money down the drain.”   Multiply this factor by many careless alarm users and everyone pays in the end, including those individuals who are responsible for their alarm systems or choose not to use one.  Many cities and counties have passed ordinances imposing stiff fines or fees for excessive false alarm responses.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C2D08B7D-70A4-4C3D-A8AA-23C3B63902FF}" type="slidenum">
              <a:rPr lang="en-US" smtClean="0">
                <a:latin typeface="Calibri" pitchFamily="34" charset="0"/>
              </a:rPr>
              <a:pPr eaLnBrk="1" hangingPunct="1"/>
              <a:t>9</a:t>
            </a:fld>
            <a:endParaRPr lang="en-US">
              <a:latin typeface="Calibri" pitchFamily="34" charset="0"/>
            </a:endParaRPr>
          </a:p>
        </p:txBody>
      </p:sp>
      <p:sp>
        <p:nvSpPr>
          <p:cNvPr id="31747" name="Rectangle 2"/>
          <p:cNvSpPr>
            <a:spLocks noGrp="1" noRot="1" noChangeAspect="1" noChangeArrowheads="1" noTextEdit="1"/>
          </p:cNvSpPr>
          <p:nvPr>
            <p:ph type="sldImg"/>
          </p:nvPr>
        </p:nvSpPr>
        <p:spPr>
          <a:xfrm>
            <a:off x="406400" y="696913"/>
            <a:ext cx="6197600" cy="3486150"/>
          </a:xfrm>
          <a:ln/>
        </p:spPr>
      </p:sp>
      <p:sp>
        <p:nvSpPr>
          <p:cNvPr id="31748" name="Rectangle 3"/>
          <p:cNvSpPr>
            <a:spLocks noGrp="1" noChangeArrowheads="1"/>
          </p:cNvSpPr>
          <p:nvPr>
            <p:ph type="body" idx="1"/>
          </p:nvPr>
        </p:nvSpPr>
        <p:spPr>
          <a:xfrm>
            <a:off x="467057" y="4416099"/>
            <a:ext cx="6153877"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pPr eaLnBrk="1" hangingPunct="1"/>
            <a:r>
              <a:rPr lang="en-US" b="1" dirty="0"/>
              <a:t>Sensors Report</a:t>
            </a:r>
            <a:r>
              <a:rPr lang="en-US" dirty="0"/>
              <a:t> - A master control unit - the brains of an alarm - system interprets signals from the sensors based on the nature of the emergency. It can notify all occupants of the home or business by noise or beeping.  </a:t>
            </a:r>
          </a:p>
          <a:p>
            <a:pPr eaLnBrk="1" hangingPunct="1"/>
            <a:r>
              <a:rPr lang="en-US" b="1" dirty="0"/>
              <a:t>Monitoring Center Notification - </a:t>
            </a:r>
            <a:r>
              <a:rPr lang="en-US" dirty="0"/>
              <a:t>A monitored security system sends a signal to the alarm dealers central station.  Automation within the central station interprets the signal and directs the central station operator to the proper course of action.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Alarm is Verified </a:t>
            </a:r>
            <a:r>
              <a:rPr lang="en-US" dirty="0"/>
              <a:t>- The monitoring operator contacts your location to obtain a code word confirming or discounting the alarm activation prior to requesting public safety dispatch. </a:t>
            </a:r>
          </a:p>
          <a:p>
            <a:pPr eaLnBrk="1" hangingPunct="1"/>
            <a:r>
              <a:rPr lang="en-US" b="1" dirty="0"/>
              <a:t>Responding Authority Notification - </a:t>
            </a:r>
            <a:r>
              <a:rPr lang="en-US" dirty="0"/>
              <a:t>This may include notification to the police, fire, medical or just owner notification for non-emergency events.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6608-9619-0EA5-893C-ACB4F45858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C3E813-4C27-C4CC-958F-2ADC2CD0B3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95A4A6-6533-F9FD-E382-BC8E95A0F735}"/>
              </a:ext>
            </a:extLst>
          </p:cNvPr>
          <p:cNvSpPr>
            <a:spLocks noGrp="1"/>
          </p:cNvSpPr>
          <p:nvPr>
            <p:ph type="dt" sz="half" idx="10"/>
          </p:nvPr>
        </p:nvSpPr>
        <p:spPr/>
        <p:txBody>
          <a:bodyPr/>
          <a:lstStyle/>
          <a:p>
            <a:fld id="{8A746577-8DAA-455D-AD07-4DD7B25BDAD8}" type="datetime1">
              <a:rPr lang="en-US" smtClean="0"/>
              <a:t>1/13/2026</a:t>
            </a:fld>
            <a:endParaRPr lang="en-US"/>
          </a:p>
        </p:txBody>
      </p:sp>
      <p:sp>
        <p:nvSpPr>
          <p:cNvPr id="5" name="Footer Placeholder 4">
            <a:extLst>
              <a:ext uri="{FF2B5EF4-FFF2-40B4-BE49-F238E27FC236}">
                <a16:creationId xmlns:a16="http://schemas.microsoft.com/office/drawing/2014/main" id="{1441D032-9C06-9064-1EDE-C1508A66C539}"/>
              </a:ext>
            </a:extLst>
          </p:cNvPr>
          <p:cNvSpPr>
            <a:spLocks noGrp="1"/>
          </p:cNvSpPr>
          <p:nvPr>
            <p:ph type="ftr" sz="quarter" idx="11"/>
          </p:nvPr>
        </p:nvSpPr>
        <p:spPr/>
        <p:txBody>
          <a:bodyPr/>
          <a:lstStyle/>
          <a:p>
            <a:r>
              <a:rPr lang="en-US"/>
              <a:t>FARA Tips for Businesses</a:t>
            </a:r>
          </a:p>
        </p:txBody>
      </p:sp>
      <p:sp>
        <p:nvSpPr>
          <p:cNvPr id="6" name="Slide Number Placeholder 5">
            <a:extLst>
              <a:ext uri="{FF2B5EF4-FFF2-40B4-BE49-F238E27FC236}">
                <a16:creationId xmlns:a16="http://schemas.microsoft.com/office/drawing/2014/main" id="{356024D8-88C1-2350-4549-62EAB40C6F7B}"/>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4062616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527C-A0B4-1B2C-6747-D5D1316B5D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AD5D73-21DD-0B61-4F8D-8FBE2C08E1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547FF-F86A-FB89-67C1-95055801D3D2}"/>
              </a:ext>
            </a:extLst>
          </p:cNvPr>
          <p:cNvSpPr>
            <a:spLocks noGrp="1"/>
          </p:cNvSpPr>
          <p:nvPr>
            <p:ph type="dt" sz="half" idx="10"/>
          </p:nvPr>
        </p:nvSpPr>
        <p:spPr/>
        <p:txBody>
          <a:bodyPr/>
          <a:lstStyle/>
          <a:p>
            <a:fld id="{6CAEF55C-C05F-4697-B3B0-9D5E0436FABE}" type="datetime1">
              <a:rPr lang="en-US" smtClean="0"/>
              <a:t>1/13/2026</a:t>
            </a:fld>
            <a:endParaRPr lang="en-US"/>
          </a:p>
        </p:txBody>
      </p:sp>
      <p:sp>
        <p:nvSpPr>
          <p:cNvPr id="5" name="Footer Placeholder 4">
            <a:extLst>
              <a:ext uri="{FF2B5EF4-FFF2-40B4-BE49-F238E27FC236}">
                <a16:creationId xmlns:a16="http://schemas.microsoft.com/office/drawing/2014/main" id="{20DD8964-15C8-80CD-912D-3B6E2527909A}"/>
              </a:ext>
            </a:extLst>
          </p:cNvPr>
          <p:cNvSpPr>
            <a:spLocks noGrp="1"/>
          </p:cNvSpPr>
          <p:nvPr>
            <p:ph type="ftr" sz="quarter" idx="11"/>
          </p:nvPr>
        </p:nvSpPr>
        <p:spPr/>
        <p:txBody>
          <a:bodyPr/>
          <a:lstStyle/>
          <a:p>
            <a:r>
              <a:rPr lang="en-US"/>
              <a:t>FARA Tips for Businesses</a:t>
            </a:r>
          </a:p>
        </p:txBody>
      </p:sp>
      <p:sp>
        <p:nvSpPr>
          <p:cNvPr id="6" name="Slide Number Placeholder 5">
            <a:extLst>
              <a:ext uri="{FF2B5EF4-FFF2-40B4-BE49-F238E27FC236}">
                <a16:creationId xmlns:a16="http://schemas.microsoft.com/office/drawing/2014/main" id="{FF6A5ABF-F1A1-2925-21F6-260EF7650A90}"/>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392432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E6048D-87AF-B9FF-4939-B21CBA866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4AADCF-749A-E890-A55D-F56A1974D1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9708B-B599-727C-F2A6-39B658EBD65D}"/>
              </a:ext>
            </a:extLst>
          </p:cNvPr>
          <p:cNvSpPr>
            <a:spLocks noGrp="1"/>
          </p:cNvSpPr>
          <p:nvPr>
            <p:ph type="dt" sz="half" idx="10"/>
          </p:nvPr>
        </p:nvSpPr>
        <p:spPr/>
        <p:txBody>
          <a:bodyPr/>
          <a:lstStyle/>
          <a:p>
            <a:fld id="{A80415D3-A90A-4381-B787-BDB335AF6B43}" type="datetime1">
              <a:rPr lang="en-US" smtClean="0"/>
              <a:t>1/13/2026</a:t>
            </a:fld>
            <a:endParaRPr lang="en-US"/>
          </a:p>
        </p:txBody>
      </p:sp>
      <p:sp>
        <p:nvSpPr>
          <p:cNvPr id="5" name="Footer Placeholder 4">
            <a:extLst>
              <a:ext uri="{FF2B5EF4-FFF2-40B4-BE49-F238E27FC236}">
                <a16:creationId xmlns:a16="http://schemas.microsoft.com/office/drawing/2014/main" id="{4AE5E1C4-6734-F0AE-1B9D-2A519F9BA324}"/>
              </a:ext>
            </a:extLst>
          </p:cNvPr>
          <p:cNvSpPr>
            <a:spLocks noGrp="1"/>
          </p:cNvSpPr>
          <p:nvPr>
            <p:ph type="ftr" sz="quarter" idx="11"/>
          </p:nvPr>
        </p:nvSpPr>
        <p:spPr/>
        <p:txBody>
          <a:bodyPr/>
          <a:lstStyle/>
          <a:p>
            <a:r>
              <a:rPr lang="en-US"/>
              <a:t>FARA Tips for Businesses</a:t>
            </a:r>
          </a:p>
        </p:txBody>
      </p:sp>
      <p:sp>
        <p:nvSpPr>
          <p:cNvPr id="6" name="Slide Number Placeholder 5">
            <a:extLst>
              <a:ext uri="{FF2B5EF4-FFF2-40B4-BE49-F238E27FC236}">
                <a16:creationId xmlns:a16="http://schemas.microsoft.com/office/drawing/2014/main" id="{D57D4C70-D300-22FA-E136-800054D1DE23}"/>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415203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0BDF2-7220-30EB-CD9F-5DF37FDBE7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45DB2-24EE-7B78-7AAD-6C112BE008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C7F3C-39AA-0ED2-6DCC-2AA68E7CBBA8}"/>
              </a:ext>
            </a:extLst>
          </p:cNvPr>
          <p:cNvSpPr>
            <a:spLocks noGrp="1"/>
          </p:cNvSpPr>
          <p:nvPr>
            <p:ph type="dt" sz="half" idx="10"/>
          </p:nvPr>
        </p:nvSpPr>
        <p:spPr/>
        <p:txBody>
          <a:bodyPr/>
          <a:lstStyle/>
          <a:p>
            <a:fld id="{31C9F402-437C-419E-B205-08F64385BD80}" type="datetime1">
              <a:rPr lang="en-US" smtClean="0"/>
              <a:t>1/13/2026</a:t>
            </a:fld>
            <a:endParaRPr lang="en-US"/>
          </a:p>
        </p:txBody>
      </p:sp>
      <p:sp>
        <p:nvSpPr>
          <p:cNvPr id="5" name="Footer Placeholder 4">
            <a:extLst>
              <a:ext uri="{FF2B5EF4-FFF2-40B4-BE49-F238E27FC236}">
                <a16:creationId xmlns:a16="http://schemas.microsoft.com/office/drawing/2014/main" id="{4D430419-BBA7-C1B1-5BF1-BDA38614ADEA}"/>
              </a:ext>
            </a:extLst>
          </p:cNvPr>
          <p:cNvSpPr>
            <a:spLocks noGrp="1"/>
          </p:cNvSpPr>
          <p:nvPr>
            <p:ph type="ftr" sz="quarter" idx="11"/>
          </p:nvPr>
        </p:nvSpPr>
        <p:spPr/>
        <p:txBody>
          <a:bodyPr/>
          <a:lstStyle/>
          <a:p>
            <a:r>
              <a:rPr lang="en-US"/>
              <a:t>FARA Tips for Businesses</a:t>
            </a:r>
          </a:p>
        </p:txBody>
      </p:sp>
      <p:sp>
        <p:nvSpPr>
          <p:cNvPr id="6" name="Slide Number Placeholder 5">
            <a:extLst>
              <a:ext uri="{FF2B5EF4-FFF2-40B4-BE49-F238E27FC236}">
                <a16:creationId xmlns:a16="http://schemas.microsoft.com/office/drawing/2014/main" id="{7223022F-1EF4-23BA-627A-87A114A50670}"/>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368606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1488-8F64-FB5F-B1B3-B862272117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0C747B-0DFD-35D3-1826-A9F29DA3B8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0EE593-981A-13FA-CDA1-251394FF19DF}"/>
              </a:ext>
            </a:extLst>
          </p:cNvPr>
          <p:cNvSpPr>
            <a:spLocks noGrp="1"/>
          </p:cNvSpPr>
          <p:nvPr>
            <p:ph type="dt" sz="half" idx="10"/>
          </p:nvPr>
        </p:nvSpPr>
        <p:spPr/>
        <p:txBody>
          <a:bodyPr/>
          <a:lstStyle/>
          <a:p>
            <a:fld id="{44373747-59E4-43FD-B6ED-62410CE5C2EA}" type="datetime1">
              <a:rPr lang="en-US" smtClean="0"/>
              <a:t>1/13/2026</a:t>
            </a:fld>
            <a:endParaRPr lang="en-US"/>
          </a:p>
        </p:txBody>
      </p:sp>
      <p:sp>
        <p:nvSpPr>
          <p:cNvPr id="5" name="Footer Placeholder 4">
            <a:extLst>
              <a:ext uri="{FF2B5EF4-FFF2-40B4-BE49-F238E27FC236}">
                <a16:creationId xmlns:a16="http://schemas.microsoft.com/office/drawing/2014/main" id="{0A634BE7-4169-712E-B95D-6CB085B3A816}"/>
              </a:ext>
            </a:extLst>
          </p:cNvPr>
          <p:cNvSpPr>
            <a:spLocks noGrp="1"/>
          </p:cNvSpPr>
          <p:nvPr>
            <p:ph type="ftr" sz="quarter" idx="11"/>
          </p:nvPr>
        </p:nvSpPr>
        <p:spPr/>
        <p:txBody>
          <a:bodyPr/>
          <a:lstStyle/>
          <a:p>
            <a:r>
              <a:rPr lang="en-US"/>
              <a:t>FARA Tips for Businesses</a:t>
            </a:r>
          </a:p>
        </p:txBody>
      </p:sp>
      <p:sp>
        <p:nvSpPr>
          <p:cNvPr id="6" name="Slide Number Placeholder 5">
            <a:extLst>
              <a:ext uri="{FF2B5EF4-FFF2-40B4-BE49-F238E27FC236}">
                <a16:creationId xmlns:a16="http://schemas.microsoft.com/office/drawing/2014/main" id="{48E0B9C8-3FE9-F5FB-3173-89435383C4B3}"/>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5915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FCA1-644C-A6E0-C40F-9037BC38EC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648891-B4F3-5E84-B7FC-462FEA97B6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E29429-DEBF-4625-4824-B8A1F2060D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FDA871-23FF-DF13-9060-E471FB161D69}"/>
              </a:ext>
            </a:extLst>
          </p:cNvPr>
          <p:cNvSpPr>
            <a:spLocks noGrp="1"/>
          </p:cNvSpPr>
          <p:nvPr>
            <p:ph type="dt" sz="half" idx="10"/>
          </p:nvPr>
        </p:nvSpPr>
        <p:spPr/>
        <p:txBody>
          <a:bodyPr/>
          <a:lstStyle/>
          <a:p>
            <a:fld id="{DA5F91F4-7088-4FCD-B4F2-9D25A3257D10}" type="datetime1">
              <a:rPr lang="en-US" smtClean="0"/>
              <a:t>1/13/2026</a:t>
            </a:fld>
            <a:endParaRPr lang="en-US"/>
          </a:p>
        </p:txBody>
      </p:sp>
      <p:sp>
        <p:nvSpPr>
          <p:cNvPr id="6" name="Footer Placeholder 5">
            <a:extLst>
              <a:ext uri="{FF2B5EF4-FFF2-40B4-BE49-F238E27FC236}">
                <a16:creationId xmlns:a16="http://schemas.microsoft.com/office/drawing/2014/main" id="{C1C49368-FAF2-90DD-2BD8-579C80726FCA}"/>
              </a:ext>
            </a:extLst>
          </p:cNvPr>
          <p:cNvSpPr>
            <a:spLocks noGrp="1"/>
          </p:cNvSpPr>
          <p:nvPr>
            <p:ph type="ftr" sz="quarter" idx="11"/>
          </p:nvPr>
        </p:nvSpPr>
        <p:spPr/>
        <p:txBody>
          <a:bodyPr/>
          <a:lstStyle/>
          <a:p>
            <a:r>
              <a:rPr lang="en-US"/>
              <a:t>FARA Tips for Businesses</a:t>
            </a:r>
          </a:p>
        </p:txBody>
      </p:sp>
      <p:sp>
        <p:nvSpPr>
          <p:cNvPr id="7" name="Slide Number Placeholder 6">
            <a:extLst>
              <a:ext uri="{FF2B5EF4-FFF2-40B4-BE49-F238E27FC236}">
                <a16:creationId xmlns:a16="http://schemas.microsoft.com/office/drawing/2014/main" id="{7ABF7804-606C-E81B-A779-5ADC88B4BA44}"/>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208774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E926-D2E6-B702-A678-469029C0C0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CA5074-45B5-9D26-22FE-C4C7792ED7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A631DD-15A0-D335-B03C-0528F5EBB0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870801-D178-068B-BBA5-D6DBB9C4BA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E7BC2-234B-A27A-4D72-DC17131236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9E767-9B75-0708-3808-1C40583361C6}"/>
              </a:ext>
            </a:extLst>
          </p:cNvPr>
          <p:cNvSpPr>
            <a:spLocks noGrp="1"/>
          </p:cNvSpPr>
          <p:nvPr>
            <p:ph type="dt" sz="half" idx="10"/>
          </p:nvPr>
        </p:nvSpPr>
        <p:spPr/>
        <p:txBody>
          <a:bodyPr/>
          <a:lstStyle/>
          <a:p>
            <a:fld id="{13441921-4B78-413D-B2D8-D4E455232724}" type="datetime1">
              <a:rPr lang="en-US" smtClean="0"/>
              <a:t>1/13/2026</a:t>
            </a:fld>
            <a:endParaRPr lang="en-US"/>
          </a:p>
        </p:txBody>
      </p:sp>
      <p:sp>
        <p:nvSpPr>
          <p:cNvPr id="8" name="Footer Placeholder 7">
            <a:extLst>
              <a:ext uri="{FF2B5EF4-FFF2-40B4-BE49-F238E27FC236}">
                <a16:creationId xmlns:a16="http://schemas.microsoft.com/office/drawing/2014/main" id="{C9606089-65DA-CA48-5DE2-615502BC4AF5}"/>
              </a:ext>
            </a:extLst>
          </p:cNvPr>
          <p:cNvSpPr>
            <a:spLocks noGrp="1"/>
          </p:cNvSpPr>
          <p:nvPr>
            <p:ph type="ftr" sz="quarter" idx="11"/>
          </p:nvPr>
        </p:nvSpPr>
        <p:spPr/>
        <p:txBody>
          <a:bodyPr/>
          <a:lstStyle/>
          <a:p>
            <a:r>
              <a:rPr lang="en-US"/>
              <a:t>FARA Tips for Businesses</a:t>
            </a:r>
          </a:p>
        </p:txBody>
      </p:sp>
      <p:sp>
        <p:nvSpPr>
          <p:cNvPr id="9" name="Slide Number Placeholder 8">
            <a:extLst>
              <a:ext uri="{FF2B5EF4-FFF2-40B4-BE49-F238E27FC236}">
                <a16:creationId xmlns:a16="http://schemas.microsoft.com/office/drawing/2014/main" id="{1732B76E-6001-6043-9966-8E2D8E18D7F6}"/>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231668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ADE1-21ED-6EF5-81B8-1CF90B7C79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2CA830-C1BC-FD59-6488-75E4F6BE4425}"/>
              </a:ext>
            </a:extLst>
          </p:cNvPr>
          <p:cNvSpPr>
            <a:spLocks noGrp="1"/>
          </p:cNvSpPr>
          <p:nvPr>
            <p:ph type="dt" sz="half" idx="10"/>
          </p:nvPr>
        </p:nvSpPr>
        <p:spPr/>
        <p:txBody>
          <a:bodyPr/>
          <a:lstStyle/>
          <a:p>
            <a:fld id="{75D6699B-13C4-4212-B1FA-A34A7AB5054D}" type="datetime1">
              <a:rPr lang="en-US" smtClean="0"/>
              <a:t>1/13/2026</a:t>
            </a:fld>
            <a:endParaRPr lang="en-US"/>
          </a:p>
        </p:txBody>
      </p:sp>
      <p:sp>
        <p:nvSpPr>
          <p:cNvPr id="4" name="Footer Placeholder 3">
            <a:extLst>
              <a:ext uri="{FF2B5EF4-FFF2-40B4-BE49-F238E27FC236}">
                <a16:creationId xmlns:a16="http://schemas.microsoft.com/office/drawing/2014/main" id="{9700F692-83DA-27D3-A345-2AEA6B6E05BC}"/>
              </a:ext>
            </a:extLst>
          </p:cNvPr>
          <p:cNvSpPr>
            <a:spLocks noGrp="1"/>
          </p:cNvSpPr>
          <p:nvPr>
            <p:ph type="ftr" sz="quarter" idx="11"/>
          </p:nvPr>
        </p:nvSpPr>
        <p:spPr/>
        <p:txBody>
          <a:bodyPr/>
          <a:lstStyle/>
          <a:p>
            <a:r>
              <a:rPr lang="en-US"/>
              <a:t>FARA Tips for Businesses</a:t>
            </a:r>
          </a:p>
        </p:txBody>
      </p:sp>
      <p:sp>
        <p:nvSpPr>
          <p:cNvPr id="5" name="Slide Number Placeholder 4">
            <a:extLst>
              <a:ext uri="{FF2B5EF4-FFF2-40B4-BE49-F238E27FC236}">
                <a16:creationId xmlns:a16="http://schemas.microsoft.com/office/drawing/2014/main" id="{08E6553A-8D99-A72F-E7D1-F959D207DCD7}"/>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289826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D2843-A7DB-9EA5-BD87-419EE6F32573}"/>
              </a:ext>
            </a:extLst>
          </p:cNvPr>
          <p:cNvSpPr>
            <a:spLocks noGrp="1"/>
          </p:cNvSpPr>
          <p:nvPr>
            <p:ph type="dt" sz="half" idx="10"/>
          </p:nvPr>
        </p:nvSpPr>
        <p:spPr/>
        <p:txBody>
          <a:bodyPr/>
          <a:lstStyle/>
          <a:p>
            <a:fld id="{2D435772-DB6A-49E7-8833-72AF0DC4A91B}" type="datetime1">
              <a:rPr lang="en-US" smtClean="0"/>
              <a:t>1/13/2026</a:t>
            </a:fld>
            <a:endParaRPr lang="en-US"/>
          </a:p>
        </p:txBody>
      </p:sp>
      <p:sp>
        <p:nvSpPr>
          <p:cNvPr id="3" name="Footer Placeholder 2">
            <a:extLst>
              <a:ext uri="{FF2B5EF4-FFF2-40B4-BE49-F238E27FC236}">
                <a16:creationId xmlns:a16="http://schemas.microsoft.com/office/drawing/2014/main" id="{B55C207E-3D1A-85E2-5F80-19AD02E521E2}"/>
              </a:ext>
            </a:extLst>
          </p:cNvPr>
          <p:cNvSpPr>
            <a:spLocks noGrp="1"/>
          </p:cNvSpPr>
          <p:nvPr>
            <p:ph type="ftr" sz="quarter" idx="11"/>
          </p:nvPr>
        </p:nvSpPr>
        <p:spPr/>
        <p:txBody>
          <a:bodyPr/>
          <a:lstStyle/>
          <a:p>
            <a:r>
              <a:rPr lang="en-US"/>
              <a:t>FARA Tips for Businesses</a:t>
            </a:r>
          </a:p>
        </p:txBody>
      </p:sp>
      <p:sp>
        <p:nvSpPr>
          <p:cNvPr id="4" name="Slide Number Placeholder 3">
            <a:extLst>
              <a:ext uri="{FF2B5EF4-FFF2-40B4-BE49-F238E27FC236}">
                <a16:creationId xmlns:a16="http://schemas.microsoft.com/office/drawing/2014/main" id="{4F9BA3A3-AE1C-931B-E6DD-4E88729DB170}"/>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150320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2032-B7A0-FA48-FF61-6DC711FF4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1C9E44-2407-CA9D-1E5B-10147184C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51DAF0-32E7-EB7A-6B35-68A253810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5846DC-E9FC-6606-D0A5-F7347BF4B1FB}"/>
              </a:ext>
            </a:extLst>
          </p:cNvPr>
          <p:cNvSpPr>
            <a:spLocks noGrp="1"/>
          </p:cNvSpPr>
          <p:nvPr>
            <p:ph type="dt" sz="half" idx="10"/>
          </p:nvPr>
        </p:nvSpPr>
        <p:spPr/>
        <p:txBody>
          <a:bodyPr/>
          <a:lstStyle/>
          <a:p>
            <a:fld id="{477CEFE7-6982-49BC-AA08-411CBAA7E802}" type="datetime1">
              <a:rPr lang="en-US" smtClean="0"/>
              <a:t>1/13/2026</a:t>
            </a:fld>
            <a:endParaRPr lang="en-US"/>
          </a:p>
        </p:txBody>
      </p:sp>
      <p:sp>
        <p:nvSpPr>
          <p:cNvPr id="6" name="Footer Placeholder 5">
            <a:extLst>
              <a:ext uri="{FF2B5EF4-FFF2-40B4-BE49-F238E27FC236}">
                <a16:creationId xmlns:a16="http://schemas.microsoft.com/office/drawing/2014/main" id="{AA8B9755-F8BF-3EBB-98B8-2431A1C1CC42}"/>
              </a:ext>
            </a:extLst>
          </p:cNvPr>
          <p:cNvSpPr>
            <a:spLocks noGrp="1"/>
          </p:cNvSpPr>
          <p:nvPr>
            <p:ph type="ftr" sz="quarter" idx="11"/>
          </p:nvPr>
        </p:nvSpPr>
        <p:spPr/>
        <p:txBody>
          <a:bodyPr/>
          <a:lstStyle/>
          <a:p>
            <a:r>
              <a:rPr lang="en-US"/>
              <a:t>FARA Tips for Businesses</a:t>
            </a:r>
          </a:p>
        </p:txBody>
      </p:sp>
      <p:sp>
        <p:nvSpPr>
          <p:cNvPr id="7" name="Slide Number Placeholder 6">
            <a:extLst>
              <a:ext uri="{FF2B5EF4-FFF2-40B4-BE49-F238E27FC236}">
                <a16:creationId xmlns:a16="http://schemas.microsoft.com/office/drawing/2014/main" id="{0A325CA9-3DFD-1BBA-BB92-6E4D8BA24D37}"/>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184457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6E4-9C89-032B-8427-45F6E18CB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B54521-B952-D1D5-90DD-2C057620F3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315F58-EA78-61B4-6942-AA16E05A3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C6F264-15B8-20EA-E4DF-D6CA1B2AF073}"/>
              </a:ext>
            </a:extLst>
          </p:cNvPr>
          <p:cNvSpPr>
            <a:spLocks noGrp="1"/>
          </p:cNvSpPr>
          <p:nvPr>
            <p:ph type="dt" sz="half" idx="10"/>
          </p:nvPr>
        </p:nvSpPr>
        <p:spPr/>
        <p:txBody>
          <a:bodyPr/>
          <a:lstStyle/>
          <a:p>
            <a:fld id="{1DAA4185-3352-4D71-9D32-52B140E2CA60}" type="datetime1">
              <a:rPr lang="en-US" smtClean="0"/>
              <a:t>1/13/2026</a:t>
            </a:fld>
            <a:endParaRPr lang="en-US"/>
          </a:p>
        </p:txBody>
      </p:sp>
      <p:sp>
        <p:nvSpPr>
          <p:cNvPr id="6" name="Footer Placeholder 5">
            <a:extLst>
              <a:ext uri="{FF2B5EF4-FFF2-40B4-BE49-F238E27FC236}">
                <a16:creationId xmlns:a16="http://schemas.microsoft.com/office/drawing/2014/main" id="{CFD4D0B8-9646-7441-9CE2-9FF54803EEF4}"/>
              </a:ext>
            </a:extLst>
          </p:cNvPr>
          <p:cNvSpPr>
            <a:spLocks noGrp="1"/>
          </p:cNvSpPr>
          <p:nvPr>
            <p:ph type="ftr" sz="quarter" idx="11"/>
          </p:nvPr>
        </p:nvSpPr>
        <p:spPr/>
        <p:txBody>
          <a:bodyPr/>
          <a:lstStyle/>
          <a:p>
            <a:r>
              <a:rPr lang="en-US"/>
              <a:t>FARA Tips for Businesses</a:t>
            </a:r>
          </a:p>
        </p:txBody>
      </p:sp>
      <p:sp>
        <p:nvSpPr>
          <p:cNvPr id="7" name="Slide Number Placeholder 6">
            <a:extLst>
              <a:ext uri="{FF2B5EF4-FFF2-40B4-BE49-F238E27FC236}">
                <a16:creationId xmlns:a16="http://schemas.microsoft.com/office/drawing/2014/main" id="{C056BC34-C655-CB02-7F2F-9A1CD06D551B}"/>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332802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C6C21-58E5-C2FF-FE62-8D8C0476DA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3C9C20-FEA4-36FC-5ECA-6FECE7C8E2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9137A-0C8D-595E-7B19-AA236979D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E7B60-01B0-419F-B79B-644D4EA375F6}" type="datetime1">
              <a:rPr lang="en-US" smtClean="0"/>
              <a:t>1/13/2026</a:t>
            </a:fld>
            <a:endParaRPr lang="en-US"/>
          </a:p>
        </p:txBody>
      </p:sp>
      <p:sp>
        <p:nvSpPr>
          <p:cNvPr id="5" name="Footer Placeholder 4">
            <a:extLst>
              <a:ext uri="{FF2B5EF4-FFF2-40B4-BE49-F238E27FC236}">
                <a16:creationId xmlns:a16="http://schemas.microsoft.com/office/drawing/2014/main" id="{0580F789-AEA8-097B-8046-9B5F016DB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FARA Tips for Businesses</a:t>
            </a:r>
          </a:p>
        </p:txBody>
      </p:sp>
      <p:sp>
        <p:nvSpPr>
          <p:cNvPr id="6" name="Slide Number Placeholder 5">
            <a:extLst>
              <a:ext uri="{FF2B5EF4-FFF2-40B4-BE49-F238E27FC236}">
                <a16:creationId xmlns:a16="http://schemas.microsoft.com/office/drawing/2014/main" id="{6C7A4CB4-FBEC-5C15-1286-27A6411B95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B4B52-D2AC-4B48-96FE-28E2E6D51F14}" type="slidenum">
              <a:rPr lang="en-US" smtClean="0"/>
              <a:t>‹#›</a:t>
            </a:fld>
            <a:endParaRPr lang="en-US"/>
          </a:p>
        </p:txBody>
      </p:sp>
    </p:spTree>
    <p:extLst>
      <p:ext uri="{BB962C8B-B14F-4D97-AF65-F5344CB8AC3E}">
        <p14:creationId xmlns:p14="http://schemas.microsoft.com/office/powerpoint/2010/main" val="2587211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1.jpe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tiff"/><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56.jpeg"/><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66.jpeg"/><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69.jpeg"/><Relationship Id="rId4" Type="http://schemas.openxmlformats.org/officeDocument/2006/relationships/image" Target="../media/image68.jpeg"/></Relationships>
</file>

<file path=ppt/slides/_rels/slide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bradshipp@4yoursolution.com" TargetMode="External"/><Relationship Id="rId2" Type="http://schemas.openxmlformats.org/officeDocument/2006/relationships/image" Target="../media/image77.jpeg"/><Relationship Id="rId1" Type="http://schemas.openxmlformats.org/officeDocument/2006/relationships/slideLayout" Target="../slideLayouts/slideLayout4.xml"/><Relationship Id="rId4" Type="http://schemas.openxmlformats.org/officeDocument/2006/relationships/hyperlink" Target="http://www.faraonlin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wmf"/><Relationship Id="rId7" Type="http://schemas.openxmlformats.org/officeDocument/2006/relationships/image" Target="../media/image21.jpeg"/><Relationship Id="rId12"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gif"/><Relationship Id="rId5" Type="http://schemas.openxmlformats.org/officeDocument/2006/relationships/image" Target="../media/image19.jpeg"/><Relationship Id="rId10" Type="http://schemas.openxmlformats.org/officeDocument/2006/relationships/image" Target="../media/image24.gif"/><Relationship Id="rId4" Type="http://schemas.openxmlformats.org/officeDocument/2006/relationships/image" Target="../media/image18.wmf"/><Relationship Id="rId9"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32" name="Rectangle 17431">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3531840"/>
          </a:xfrm>
          <a:prstGeom prst="rect">
            <a:avLst/>
          </a:prstGeom>
          <a:solidFill>
            <a:srgbClr val="59595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ctrTitle"/>
          </p:nvPr>
        </p:nvSpPr>
        <p:spPr>
          <a:xfrm>
            <a:off x="734664" y="882679"/>
            <a:ext cx="3361677" cy="2662980"/>
          </a:xfrm>
        </p:spPr>
        <p:txBody>
          <a:bodyPr anchor="ctr">
            <a:normAutofit/>
          </a:bodyPr>
          <a:lstStyle/>
          <a:p>
            <a:pPr algn="l" eaLnBrk="1" hangingPunct="1">
              <a:defRPr/>
            </a:pPr>
            <a:r>
              <a:rPr lang="en-US" sz="4400" b="1">
                <a:solidFill>
                  <a:srgbClr val="FFFFFF"/>
                </a:solidFill>
                <a:effectLst>
                  <a:outerShdw blurRad="38100" dist="38100" dir="2700000" algn="tl">
                    <a:srgbClr val="C0C0C0"/>
                  </a:outerShdw>
                </a:effectLst>
              </a:rPr>
              <a:t>False Alarm Prevention</a:t>
            </a:r>
            <a:br>
              <a:rPr lang="en-US" sz="4400" b="1">
                <a:solidFill>
                  <a:srgbClr val="FFFFFF"/>
                </a:solidFill>
                <a:effectLst>
                  <a:outerShdw blurRad="38100" dist="38100" dir="2700000" algn="tl">
                    <a:srgbClr val="C0C0C0"/>
                  </a:outerShdw>
                </a:effectLst>
              </a:rPr>
            </a:br>
            <a:r>
              <a:rPr lang="en-US" sz="4400" b="1">
                <a:solidFill>
                  <a:srgbClr val="FFFFFF"/>
                </a:solidFill>
                <a:effectLst>
                  <a:outerShdw blurRad="38100" dist="38100" dir="2700000" algn="tl">
                    <a:srgbClr val="C0C0C0"/>
                  </a:outerShdw>
                </a:effectLst>
              </a:rPr>
              <a:t>For Businesses</a:t>
            </a:r>
          </a:p>
        </p:txBody>
      </p:sp>
      <p:sp>
        <p:nvSpPr>
          <p:cNvPr id="17434" name="Rectangle 17433">
            <a:extLst>
              <a:ext uri="{FF2B5EF4-FFF2-40B4-BE49-F238E27FC236}">
                <a16:creationId xmlns:a16="http://schemas.microsoft.com/office/drawing/2014/main" id="{FB2B6738-30C2-42E0-92BA-500EEE51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70" y="448056"/>
            <a:ext cx="7196328" cy="3538728"/>
          </a:xfrm>
          <a:prstGeom prst="rect">
            <a:avLst/>
          </a:prstGeom>
          <a:solidFill>
            <a:srgbClr val="7EB0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436" name="Rectangle 17435">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145670"/>
            <a:ext cx="2391411" cy="226210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Picture 1" descr="A picture containing text&#10;&#10;Description automatically generated">
            <a:extLst>
              <a:ext uri="{FF2B5EF4-FFF2-40B4-BE49-F238E27FC236}">
                <a16:creationId xmlns:a16="http://schemas.microsoft.com/office/drawing/2014/main" id="{46B49047-800F-6B90-5955-24085F9B1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260" y="1532751"/>
            <a:ext cx="6814180" cy="1362835"/>
          </a:xfrm>
          <a:prstGeom prst="rect">
            <a:avLst/>
          </a:prstGeom>
        </p:spPr>
      </p:pic>
      <p:sp>
        <p:nvSpPr>
          <p:cNvPr id="17438" name="Rectangle 17437">
            <a:extLst>
              <a:ext uri="{FF2B5EF4-FFF2-40B4-BE49-F238E27FC236}">
                <a16:creationId xmlns:a16="http://schemas.microsoft.com/office/drawing/2014/main" id="{736FE8F5-3FB3-48E6-995A-0B23EE9E1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353" y="4146797"/>
            <a:ext cx="1351062" cy="1060960"/>
          </a:xfrm>
          <a:prstGeom prst="rect">
            <a:avLst/>
          </a:prstGeom>
          <a:solidFill>
            <a:srgbClr val="2D6523">
              <a:alpha val="20000"/>
            </a:srgbClr>
          </a:solidFill>
          <a:ln w="25400">
            <a:solidFill>
              <a:srgbClr val="2D652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sp>
        <p:nvSpPr>
          <p:cNvPr id="17440" name="Rectangle 17439">
            <a:extLst>
              <a:ext uri="{FF2B5EF4-FFF2-40B4-BE49-F238E27FC236}">
                <a16:creationId xmlns:a16="http://schemas.microsoft.com/office/drawing/2014/main" id="{A4977D79-90D9-48E1-B887-CE7ABE7A7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7136" y="4142232"/>
            <a:ext cx="3520440" cy="2267712"/>
          </a:xfrm>
          <a:prstGeom prst="rect">
            <a:avLst/>
          </a:prstGeom>
          <a:solidFill>
            <a:srgbClr val="7EB0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442" name="Rectangle 17441">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5350513"/>
            <a:ext cx="1351062" cy="1060960"/>
          </a:xfrm>
          <a:prstGeom prst="rect">
            <a:avLst/>
          </a:prstGeom>
          <a:solidFill>
            <a:srgbClr val="2D6523"/>
          </a:solidFill>
          <a:ln w="25400">
            <a:solidFill>
              <a:srgbClr val="2D6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11" name="Picture 4" descr="http://www.allfreelogo.com/images/vector-thumb/office-building-prev1200406140ipbY6n.jp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937505" y="4325112"/>
            <a:ext cx="2679701" cy="1929384"/>
          </a:xfrm>
          <a:prstGeom prst="rect">
            <a:avLst/>
          </a:prstGeom>
          <a:noFill/>
          <a:extLst>
            <a:ext uri="{909E8E84-426E-40DD-AFC4-6F175D3DCCD1}">
              <a14:hiddenFill xmlns:a14="http://schemas.microsoft.com/office/drawing/2010/main">
                <a:solidFill>
                  <a:srgbClr val="FFFFFF"/>
                </a:solidFill>
              </a14:hiddenFill>
            </a:ext>
          </a:extLst>
        </p:spPr>
      </p:pic>
      <p:sp>
        <p:nvSpPr>
          <p:cNvPr id="17444" name="Rectangle 17443">
            <a:extLst>
              <a:ext uri="{FF2B5EF4-FFF2-40B4-BE49-F238E27FC236}">
                <a16:creationId xmlns:a16="http://schemas.microsoft.com/office/drawing/2014/main" id="{05B90C22-87CC-4834-9BCA-D90C15710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024" y="4142232"/>
            <a:ext cx="3520440" cy="2267712"/>
          </a:xfrm>
          <a:prstGeom prst="rect">
            <a:avLst/>
          </a:prstGeom>
          <a:solidFill>
            <a:srgbClr val="7EB0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2" descr="http://vabiz.biz/images/open_storefront_0403.p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8988552" y="4325112"/>
            <a:ext cx="1929384" cy="1929384"/>
          </a:xfrm>
          <a:prstGeom prst="rect">
            <a:avLst/>
          </a:prstGeom>
          <a:noFill/>
          <a:extLst>
            <a:ext uri="{909E8E84-426E-40DD-AFC4-6F175D3DCCD1}">
              <a14:hiddenFill xmlns:a14="http://schemas.microsoft.com/office/drawing/2010/main">
                <a:solidFill>
                  <a:srgbClr val="FFFFFF"/>
                </a:solidFill>
              </a14:hiddenFill>
            </a:ext>
          </a:extLst>
        </p:spPr>
      </p:pic>
      <p:sp>
        <p:nvSpPr>
          <p:cNvPr id="17412" name="Slide Number Placeholder 5"/>
          <p:cNvSpPr txBox="1">
            <a:spLocks noGrp="1"/>
          </p:cNvSpPr>
          <p:nvPr/>
        </p:nvSpPr>
        <p:spPr bwMode="auto">
          <a:xfrm>
            <a:off x="8534400" y="6496050"/>
            <a:ext cx="2133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b="1">
              <a:solidFill>
                <a:srgbClr val="CC3300"/>
              </a:solidFill>
            </a:endParaRPr>
          </a:p>
        </p:txBody>
      </p:sp>
      <p:sp>
        <p:nvSpPr>
          <p:cNvPr id="17411" name="Rectangle 3"/>
          <p:cNvSpPr>
            <a:spLocks noGrp="1" noChangeArrowheads="1"/>
          </p:cNvSpPr>
          <p:nvPr>
            <p:ph type="body" idx="4294967295"/>
          </p:nvPr>
        </p:nvSpPr>
        <p:spPr>
          <a:xfrm>
            <a:off x="1981200" y="1230313"/>
            <a:ext cx="8229600" cy="4895850"/>
          </a:xfrm>
        </p:spPr>
        <p:txBody>
          <a:bodyPr/>
          <a:lstStyle/>
          <a:p>
            <a:pPr algn="ctr" eaLnBrk="1" hangingPunct="1">
              <a:buFontTx/>
              <a:buNone/>
            </a:pPr>
            <a:endParaRPr lang="en-US">
              <a:solidFill>
                <a:srgbClr val="0000FF"/>
              </a:solidFill>
            </a:endParaRPr>
          </a:p>
          <a:p>
            <a:pPr algn="ctr" eaLnBrk="1" hangingPunct="1">
              <a:buFontTx/>
              <a:buNone/>
            </a:pPr>
            <a:endParaRPr lang="en-US">
              <a:solidFill>
                <a:srgbClr val="0000FF"/>
              </a:solidFill>
            </a:endParaRPr>
          </a:p>
          <a:p>
            <a:pPr algn="ctr" eaLnBrk="1" hangingPunct="1">
              <a:buFontTx/>
              <a:buNone/>
            </a:pPr>
            <a:endParaRPr lang="en-US">
              <a:solidFill>
                <a:srgbClr val="0000FF"/>
              </a:solidFill>
            </a:endParaRPr>
          </a:p>
          <a:p>
            <a:pPr algn="ctr" eaLnBrk="1" hangingPunct="1">
              <a:buFontTx/>
              <a:buNone/>
            </a:pPr>
            <a:endParaRPr lang="en-US">
              <a:solidFill>
                <a:srgbClr val="0000FF"/>
              </a:solidFill>
            </a:endParaRPr>
          </a:p>
          <a:p>
            <a:pPr algn="ctr" eaLnBrk="1" hangingPunct="1">
              <a:buFontTx/>
              <a:buNone/>
            </a:pPr>
            <a:endParaRPr lang="en-US">
              <a:solidFill>
                <a:srgbClr val="0000FF"/>
              </a:solidFill>
            </a:endParaRPr>
          </a:p>
        </p:txBody>
      </p:sp>
      <p:sp>
        <p:nvSpPr>
          <p:cNvPr id="3" name="Slide Number Placeholder 2">
            <a:extLst>
              <a:ext uri="{FF2B5EF4-FFF2-40B4-BE49-F238E27FC236}">
                <a16:creationId xmlns:a16="http://schemas.microsoft.com/office/drawing/2014/main" id="{994697CD-6D9E-8ED3-1F5C-68C142BAF118}"/>
              </a:ext>
            </a:extLst>
          </p:cNvPr>
          <p:cNvSpPr>
            <a:spLocks noGrp="1"/>
          </p:cNvSpPr>
          <p:nvPr>
            <p:ph type="sldNum" sz="quarter" idx="12"/>
          </p:nvPr>
        </p:nvSpPr>
        <p:spPr/>
        <p:txBody>
          <a:bodyPr/>
          <a:lstStyle/>
          <a:p>
            <a:fld id="{CF4B4B52-D2AC-4B48-96FE-28E2E6D51F14}" type="slidenum">
              <a:rPr lang="en-US" smtClean="0"/>
              <a:t>1</a:t>
            </a:fld>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9" name="Rectangle 1229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C6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67" name="Title 1"/>
          <p:cNvSpPr>
            <a:spLocks noGrp="1"/>
          </p:cNvSpPr>
          <p:nvPr>
            <p:ph type="title"/>
          </p:nvPr>
        </p:nvSpPr>
        <p:spPr>
          <a:xfrm>
            <a:off x="524256" y="491260"/>
            <a:ext cx="6594189" cy="1625210"/>
          </a:xfrm>
        </p:spPr>
        <p:txBody>
          <a:bodyPr>
            <a:normAutofit/>
          </a:bodyPr>
          <a:lstStyle/>
          <a:p>
            <a:r>
              <a:rPr lang="en-US">
                <a:solidFill>
                  <a:srgbClr val="FFFFFF"/>
                </a:solidFill>
              </a:rPr>
              <a:t>Common Causes of False Alarms…</a:t>
            </a:r>
          </a:p>
        </p:txBody>
      </p:sp>
      <p:pic>
        <p:nvPicPr>
          <p:cNvPr id="1028" name="Picture 4" descr="http://t2.gstatic.com/images?q=tbn:ANd9GcSGgwuIsOizFeom-IbxyLwe_F7DVTEnszjS5TaYQZ239xeScB6o-HXoQJmARg"/>
          <p:cNvPicPr>
            <a:picLocks noChangeAspect="1" noChangeArrowheads="1"/>
          </p:cNvPicPr>
          <p:nvPr/>
        </p:nvPicPr>
        <p:blipFill rotWithShape="1">
          <a:blip r:embed="rId3">
            <a:extLst>
              <a:ext uri="{28A0092B-C50C-407E-A947-70E740481C1C}">
                <a14:useLocalDpi xmlns:a14="http://schemas.microsoft.com/office/drawing/2010/main"/>
              </a:ext>
            </a:extLst>
          </a:blip>
          <a:srcRect r="15621" b="-3"/>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estbound415.com/wp-content/uploads/2012/03/carpet-cleaner-man.jpg"/>
          <p:cNvPicPr>
            <a:picLocks noChangeAspect="1" noChangeArrowheads="1"/>
          </p:cNvPicPr>
          <p:nvPr/>
        </p:nvPicPr>
        <p:blipFill rotWithShape="1">
          <a:blip r:embed="rId4">
            <a:extLst>
              <a:ext uri="{28A0092B-C50C-407E-A947-70E740481C1C}">
                <a14:useLocalDpi xmlns:a14="http://schemas.microsoft.com/office/drawing/2010/main"/>
              </a:ext>
            </a:extLst>
          </a:blip>
          <a:srcRect t="1174" r="4" b="47313"/>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03.olx.com/ui/4/71/57/7896457_1-Pictures-of-DoIt4YouNow-Home-Repair.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7130" r="1" b="29079"/>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12301" name="Rectangle 1230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BFD0B6DF-4B19-A0C4-82CA-F51EBDD3EC18}"/>
              </a:ext>
            </a:extLst>
          </p:cNvPr>
          <p:cNvSpPr>
            <a:spLocks noGrp="1"/>
          </p:cNvSpPr>
          <p:nvPr>
            <p:ph idx="1"/>
          </p:nvPr>
        </p:nvSpPr>
        <p:spPr>
          <a:xfrm>
            <a:off x="7957973" y="763523"/>
            <a:ext cx="3511296" cy="5330952"/>
          </a:xfrm>
        </p:spPr>
        <p:txBody>
          <a:bodyPr anchor="ctr">
            <a:normAutofit/>
          </a:bodyPr>
          <a:lstStyle/>
          <a:p>
            <a:r>
              <a:rPr lang="en-US" sz="3600" dirty="0">
                <a:solidFill>
                  <a:srgbClr val="FFFFFF"/>
                </a:solidFill>
                <a:effectLst>
                  <a:outerShdw sx="1000" sy="1000" algn="ctr" rotWithShape="0">
                    <a:srgbClr val="000000"/>
                  </a:outerShdw>
                </a:effectLst>
              </a:rPr>
              <a:t>Lack of proper training for people given access to your business, such as cleaning people, delivery personal, repairmen, </a:t>
            </a:r>
            <a:r>
              <a:rPr lang="en-US" sz="3600" dirty="0" err="1">
                <a:solidFill>
                  <a:srgbClr val="FFFFFF"/>
                </a:solidFill>
                <a:effectLst>
                  <a:outerShdw sx="1000" sy="1000" algn="ctr" rotWithShape="0">
                    <a:srgbClr val="000000"/>
                  </a:outerShdw>
                </a:effectLst>
              </a:rPr>
              <a:t>etc</a:t>
            </a:r>
            <a:r>
              <a:rPr lang="en-US" sz="3600" dirty="0">
                <a:solidFill>
                  <a:srgbClr val="FFFFFF"/>
                </a:solidFill>
                <a:effectLst>
                  <a:outerShdw sx="1000" sy="1000" algn="ctr" rotWithShape="0">
                    <a:srgbClr val="000000"/>
                  </a:outerShdw>
                </a:effectLst>
              </a:rPr>
              <a:t>…</a:t>
            </a:r>
          </a:p>
        </p:txBody>
      </p:sp>
      <p:sp>
        <p:nvSpPr>
          <p:cNvPr id="12294" name="Slide Number Placeholder 3"/>
          <p:cNvSpPr>
            <a:spLocks noGrp="1"/>
          </p:cNvSpPr>
          <p:nvPr>
            <p:ph type="sldNum" sz="quarter" idx="12"/>
          </p:nvPr>
        </p:nvSpPr>
        <p:spPr>
          <a:xfrm>
            <a:off x="10621992" y="6535157"/>
            <a:ext cx="847277"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6F46B20F-B588-4F28-AB09-37A8B8BFA110}" type="slidenum">
              <a:rPr lang="en-US" sz="1050">
                <a:solidFill>
                  <a:schemeClr val="tx1">
                    <a:lumMod val="50000"/>
                    <a:lumOff val="50000"/>
                  </a:schemeClr>
                </a:solidFill>
              </a:rPr>
              <a:pPr eaLnBrk="1" hangingPunct="1">
                <a:spcAft>
                  <a:spcPts val="600"/>
                </a:spcAft>
              </a:pPr>
              <a:t>10</a:t>
            </a:fld>
            <a:endParaRPr lang="en-US" sz="1050">
              <a:solidFill>
                <a:schemeClr val="tx1">
                  <a:lumMod val="50000"/>
                  <a:lumOff val="50000"/>
                </a:schemeClr>
              </a:solidFill>
            </a:endParaRPr>
          </a:p>
        </p:txBody>
      </p:sp>
      <p:pic>
        <p:nvPicPr>
          <p:cNvPr id="3" name="Picture 2" descr="Logo, company name&#10;&#10;Description automatically generated">
            <a:extLst>
              <a:ext uri="{FF2B5EF4-FFF2-40B4-BE49-F238E27FC236}">
                <a16:creationId xmlns:a16="http://schemas.microsoft.com/office/drawing/2014/main" id="{9C8D7331-A85A-DE6E-0980-1A3D9F0071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26769126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9" name="Rectangle 35848">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42" name="Title 1"/>
          <p:cNvSpPr>
            <a:spLocks noGrp="1"/>
          </p:cNvSpPr>
          <p:nvPr>
            <p:ph type="title"/>
          </p:nvPr>
        </p:nvSpPr>
        <p:spPr>
          <a:xfrm>
            <a:off x="630936" y="457200"/>
            <a:ext cx="4343400" cy="1929384"/>
          </a:xfrm>
        </p:spPr>
        <p:txBody>
          <a:bodyPr anchor="ctr">
            <a:normAutofit/>
          </a:bodyPr>
          <a:lstStyle/>
          <a:p>
            <a:r>
              <a:rPr lang="en-US" sz="4800" b="1" dirty="0">
                <a:solidFill>
                  <a:srgbClr val="FF0000"/>
                </a:solidFill>
              </a:rPr>
              <a:t>More Common Causes</a:t>
            </a:r>
          </a:p>
        </p:txBody>
      </p:sp>
      <p:sp>
        <p:nvSpPr>
          <p:cNvPr id="3585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sX0" fmla="*/ 0 w 1554480"/>
              <a:gd name="csY0" fmla="*/ 0 h 18288"/>
              <a:gd name="csX1" fmla="*/ 549250 w 1554480"/>
              <a:gd name="csY1" fmla="*/ 0 h 18288"/>
              <a:gd name="csX2" fmla="*/ 1082954 w 1554480"/>
              <a:gd name="csY2" fmla="*/ 0 h 18288"/>
              <a:gd name="csX3" fmla="*/ 1554480 w 1554480"/>
              <a:gd name="csY3" fmla="*/ 0 h 18288"/>
              <a:gd name="csX4" fmla="*/ 1554480 w 1554480"/>
              <a:gd name="csY4" fmla="*/ 18288 h 18288"/>
              <a:gd name="csX5" fmla="*/ 1067410 w 1554480"/>
              <a:gd name="csY5" fmla="*/ 18288 h 18288"/>
              <a:gd name="csX6" fmla="*/ 549250 w 1554480"/>
              <a:gd name="csY6" fmla="*/ 18288 h 18288"/>
              <a:gd name="csX7" fmla="*/ 0 w 1554480"/>
              <a:gd name="csY7" fmla="*/ 18288 h 18288"/>
              <a:gd name="csX8" fmla="*/ 0 w 1554480"/>
              <a:gd name="csY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D350D4AB-4EE0-C798-375F-9EF80FDCEA50}"/>
              </a:ext>
            </a:extLst>
          </p:cNvPr>
          <p:cNvSpPr>
            <a:spLocks noGrp="1"/>
          </p:cNvSpPr>
          <p:nvPr>
            <p:ph idx="1"/>
          </p:nvPr>
        </p:nvSpPr>
        <p:spPr>
          <a:xfrm>
            <a:off x="5541263" y="457200"/>
            <a:ext cx="6007608" cy="1929384"/>
          </a:xfrm>
        </p:spPr>
        <p:txBody>
          <a:bodyPr anchor="ctr">
            <a:normAutofit/>
          </a:bodyPr>
          <a:lstStyle/>
          <a:p>
            <a:r>
              <a:rPr lang="en-US" sz="3600" dirty="0"/>
              <a:t>Improperly trained new staff</a:t>
            </a:r>
          </a:p>
        </p:txBody>
      </p:sp>
      <p:pic>
        <p:nvPicPr>
          <p:cNvPr id="5" name="Picture 4" descr="A close-up of people shaking hands&#10;&#10;Description automatically generated with medium confidenc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344" y="2583950"/>
            <a:ext cx="5468112" cy="3649964"/>
          </a:xfrm>
          <a:prstGeom prst="rect">
            <a:avLst/>
          </a:prstGeom>
        </p:spPr>
      </p:pic>
      <p:pic>
        <p:nvPicPr>
          <p:cNvPr id="4" name="Picture 3" descr="Text&#10;&#10;Description automatically generate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4496" y="2618125"/>
            <a:ext cx="5468112" cy="3581613"/>
          </a:xfrm>
          <a:prstGeom prst="rect">
            <a:avLst/>
          </a:prstGeom>
        </p:spPr>
      </p:pic>
      <p:sp>
        <p:nvSpPr>
          <p:cNvPr id="3584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C84BBAE1-3F94-48A7-BE9E-26CB2ED838C6}" type="slidenum">
              <a:rPr lang="en-US" smtClean="0"/>
              <a:pPr>
                <a:spcAft>
                  <a:spcPts val="600"/>
                </a:spcAft>
              </a:pPr>
              <a:t>11</a:t>
            </a:fld>
            <a:endParaRPr lang="en-US"/>
          </a:p>
        </p:txBody>
      </p:sp>
      <p:pic>
        <p:nvPicPr>
          <p:cNvPr id="9" name="Picture 8" descr="Logo, company name&#10;&#10;Description automatically generated">
            <a:extLst>
              <a:ext uri="{FF2B5EF4-FFF2-40B4-BE49-F238E27FC236}">
                <a16:creationId xmlns:a16="http://schemas.microsoft.com/office/drawing/2014/main" id="{3E177C0F-4563-A203-7CF4-37AF70391B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723903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3" name="Rectangle 133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74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14" name="Title 1"/>
          <p:cNvSpPr>
            <a:spLocks noGrp="1"/>
          </p:cNvSpPr>
          <p:nvPr>
            <p:ph type="title"/>
          </p:nvPr>
        </p:nvSpPr>
        <p:spPr>
          <a:xfrm>
            <a:off x="524256" y="491260"/>
            <a:ext cx="6594189" cy="1625210"/>
          </a:xfrm>
        </p:spPr>
        <p:txBody>
          <a:bodyPr>
            <a:normAutofit/>
          </a:bodyPr>
          <a:lstStyle/>
          <a:p>
            <a:r>
              <a:rPr lang="en-US">
                <a:solidFill>
                  <a:srgbClr val="FFFFFF"/>
                </a:solidFill>
              </a:rPr>
              <a:t>More Common Causes</a:t>
            </a:r>
          </a:p>
        </p:txBody>
      </p:sp>
      <p:sp>
        <p:nvSpPr>
          <p:cNvPr id="13325" name="Rectangle 13324">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98784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C:\Users\Brad\Pictures\FalseAlarm Prevention\Door seals not fitted properly (Gap)[2].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96401" y="2667954"/>
            <a:ext cx="2723065" cy="3635293"/>
          </a:xfrm>
          <a:prstGeom prst="rect">
            <a:avLst/>
          </a:prstGeom>
          <a:noFill/>
          <a:extLst>
            <a:ext uri="{909E8E84-426E-40DD-AFC4-6F175D3DCCD1}">
              <a14:hiddenFill xmlns:a14="http://schemas.microsoft.com/office/drawing/2010/main">
                <a:solidFill>
                  <a:srgbClr val="FFFFFF"/>
                </a:solidFill>
              </a14:hiddenFill>
            </a:ext>
          </a:extLst>
        </p:spPr>
      </p:pic>
      <p:sp>
        <p:nvSpPr>
          <p:cNvPr id="13327" name="Rectangle 13326">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98784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318" name="Picture 9" descr="MPj02895370000[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138970" y="3125658"/>
            <a:ext cx="3067358" cy="27198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Rectangle 133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3015CCC5-A557-BF1F-9B2C-3873CEB0DE49}"/>
              </a:ext>
            </a:extLst>
          </p:cNvPr>
          <p:cNvSpPr>
            <a:spLocks noGrp="1"/>
          </p:cNvSpPr>
          <p:nvPr>
            <p:ph idx="1"/>
          </p:nvPr>
        </p:nvSpPr>
        <p:spPr>
          <a:xfrm>
            <a:off x="7956057" y="762983"/>
            <a:ext cx="3515128" cy="5330923"/>
          </a:xfrm>
        </p:spPr>
        <p:txBody>
          <a:bodyPr anchor="ctr">
            <a:normAutofit/>
          </a:bodyPr>
          <a:lstStyle/>
          <a:p>
            <a:r>
              <a:rPr lang="en-US" sz="4000" dirty="0">
                <a:solidFill>
                  <a:srgbClr val="FFFFFF"/>
                </a:solidFill>
                <a:effectLst>
                  <a:outerShdw dist="38100" dir="2700000" sx="1000" sy="1000" algn="tl">
                    <a:srgbClr val="000000"/>
                  </a:outerShdw>
                </a:effectLst>
                <a:cs typeface="Arial" pitchFamily="34" charset="0"/>
              </a:rPr>
              <a:t>Open, unlocked or loose fitting doors and windows</a:t>
            </a:r>
          </a:p>
          <a:p>
            <a:endParaRPr lang="en-US" sz="2400" dirty="0">
              <a:solidFill>
                <a:srgbClr val="FFFFFF"/>
              </a:solidFill>
            </a:endParaRPr>
          </a:p>
        </p:txBody>
      </p:sp>
      <p:sp>
        <p:nvSpPr>
          <p:cNvPr id="4" name="Slide Number Placeholder 3">
            <a:extLst>
              <a:ext uri="{FF2B5EF4-FFF2-40B4-BE49-F238E27FC236}">
                <a16:creationId xmlns:a16="http://schemas.microsoft.com/office/drawing/2014/main" id="{E057DDCC-B1EF-EF86-5EAE-0D452C10C6F8}"/>
              </a:ext>
            </a:extLst>
          </p:cNvPr>
          <p:cNvSpPr>
            <a:spLocks noGrp="1"/>
          </p:cNvSpPr>
          <p:nvPr>
            <p:ph type="sldNum" sz="quarter" idx="12"/>
          </p:nvPr>
        </p:nvSpPr>
        <p:spPr>
          <a:xfrm>
            <a:off x="10830150" y="6535157"/>
            <a:ext cx="641035" cy="274320"/>
          </a:xfrm>
        </p:spPr>
        <p:txBody>
          <a:bodyPr>
            <a:normAutofit/>
          </a:bodyPr>
          <a:lstStyle/>
          <a:p>
            <a:pPr>
              <a:spcAft>
                <a:spcPts val="600"/>
              </a:spcAft>
            </a:pPr>
            <a:fld id="{A5D3B997-F503-48FB-A8DF-43BFE5A9E602}" type="slidenum">
              <a:rPr lang="en-US" sz="1050">
                <a:solidFill>
                  <a:schemeClr val="tx1">
                    <a:lumMod val="50000"/>
                    <a:lumOff val="50000"/>
                  </a:schemeClr>
                </a:solidFill>
              </a:rPr>
              <a:pPr>
                <a:spcAft>
                  <a:spcPts val="600"/>
                </a:spcAft>
              </a:pPr>
              <a:t>12</a:t>
            </a:fld>
            <a:endParaRPr lang="en-US" sz="1050">
              <a:solidFill>
                <a:schemeClr val="tx1">
                  <a:lumMod val="50000"/>
                  <a:lumOff val="50000"/>
                </a:schemeClr>
              </a:solidFill>
            </a:endParaRPr>
          </a:p>
        </p:txBody>
      </p:sp>
      <p:pic>
        <p:nvPicPr>
          <p:cNvPr id="5" name="Picture 4" descr="Logo, company name&#10;&#10;Description automatically generated">
            <a:extLst>
              <a:ext uri="{FF2B5EF4-FFF2-40B4-BE49-F238E27FC236}">
                <a16:creationId xmlns:a16="http://schemas.microsoft.com/office/drawing/2014/main" id="{181B81E5-D21A-CB0B-57FF-F1D034F582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681101572"/>
      </p:ext>
    </p:extLst>
  </p:cSld>
  <p:clrMapOvr>
    <a:masterClrMapping/>
  </p:clrMapOvr>
  <p:transition spd="slow" advClick="0" advTm="25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23" name="Group 13322">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32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8" name="Rectangle 13327">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314" name="Title 1"/>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kern="1200">
                <a:solidFill>
                  <a:srgbClr val="FFFFFF"/>
                </a:solidFill>
                <a:latin typeface="+mj-lt"/>
                <a:ea typeface="+mj-ea"/>
                <a:cs typeface="+mj-cs"/>
              </a:rPr>
              <a:t>More Common Causes</a:t>
            </a:r>
          </a:p>
        </p:txBody>
      </p:sp>
      <p:sp>
        <p:nvSpPr>
          <p:cNvPr id="3" name="Content Placeholder 2">
            <a:extLst>
              <a:ext uri="{FF2B5EF4-FFF2-40B4-BE49-F238E27FC236}">
                <a16:creationId xmlns:a16="http://schemas.microsoft.com/office/drawing/2014/main" id="{340ABB87-44F8-FD6B-1B13-00349064F4F4}"/>
              </a:ext>
            </a:extLst>
          </p:cNvPr>
          <p:cNvSpPr>
            <a:spLocks noGrp="1"/>
          </p:cNvSpPr>
          <p:nvPr>
            <p:ph sz="half" idx="1"/>
          </p:nvPr>
        </p:nvSpPr>
        <p:spPr>
          <a:xfrm>
            <a:off x="1424905" y="2494450"/>
            <a:ext cx="3478400" cy="3563159"/>
          </a:xfrm>
        </p:spPr>
        <p:txBody>
          <a:bodyPr vert="horz" lIns="91440" tIns="45720" rIns="91440" bIns="45720" rtlCol="0">
            <a:normAutofit/>
          </a:bodyPr>
          <a:lstStyle/>
          <a:p>
            <a:r>
              <a:rPr lang="en-US" sz="4400" dirty="0"/>
              <a:t>Weak batteries</a:t>
            </a:r>
          </a:p>
          <a:p>
            <a:endParaRPr lang="en-US" sz="2000" dirty="0"/>
          </a:p>
        </p:txBody>
      </p:sp>
      <p:pic>
        <p:nvPicPr>
          <p:cNvPr id="12" name="Content Placeholder 11" descr="A picture containing floor, indoor, box&#10;&#10;Description automatically generated">
            <a:extLst>
              <a:ext uri="{FF2B5EF4-FFF2-40B4-BE49-F238E27FC236}">
                <a16:creationId xmlns:a16="http://schemas.microsoft.com/office/drawing/2014/main" id="{8D8A468D-4956-B1F1-064F-CAB0D74C47E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70" r="-5" b="-5"/>
          <a:stretch/>
        </p:blipFill>
        <p:spPr>
          <a:xfrm>
            <a:off x="5385405" y="2486034"/>
            <a:ext cx="2743200" cy="3412571"/>
          </a:xfrm>
          <a:prstGeom prst="rect">
            <a:avLst/>
          </a:prstGeom>
        </p:spPr>
      </p:pic>
      <p:pic>
        <p:nvPicPr>
          <p:cNvPr id="1026" name="Picture 2" descr="NP7-12">
            <a:extLst>
              <a:ext uri="{FF2B5EF4-FFF2-40B4-BE49-F238E27FC236}">
                <a16:creationId xmlns:a16="http://schemas.microsoft.com/office/drawing/2014/main" id="{BB166A63-B554-CE6A-895F-8B2AD19DE9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03" r="7802" b="-5"/>
          <a:stretch/>
        </p:blipFill>
        <p:spPr bwMode="auto">
          <a:xfrm>
            <a:off x="8128605" y="2486034"/>
            <a:ext cx="2767293" cy="3412571"/>
          </a:xfrm>
          <a:prstGeom prst="rect">
            <a:avLst/>
          </a:prstGeom>
          <a:noFill/>
          <a:extLst>
            <a:ext uri="{909E8E84-426E-40DD-AFC4-6F175D3DCCD1}">
              <a14:hiddenFill xmlns:a14="http://schemas.microsoft.com/office/drawing/2010/main">
                <a:solidFill>
                  <a:srgbClr val="FFFFFF"/>
                </a:solidFill>
              </a14:hiddenFill>
            </a:ext>
          </a:extLst>
        </p:spPr>
      </p:pic>
      <p:cxnSp>
        <p:nvCxnSpPr>
          <p:cNvPr id="13330" name="Straight Connector 13329">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13316" name="Slide Number Placeholder 3"/>
          <p:cNvSpPr>
            <a:spLocks noGrp="1"/>
          </p:cNvSpPr>
          <p:nvPr>
            <p:ph type="sldNum" sz="quarter" idx="12"/>
          </p:nvPr>
        </p:nvSpPr>
        <p:spPr>
          <a:xfrm>
            <a:off x="10707624" y="6382512"/>
            <a:ext cx="685800" cy="32004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B9709EBE-3026-4BBF-8D2B-CD14C10F3B2B}" type="slidenum">
              <a:rPr lang="en-US" sz="1000">
                <a:solidFill>
                  <a:schemeClr val="tx1">
                    <a:tint val="75000"/>
                  </a:schemeClr>
                </a:solidFill>
                <a:latin typeface="+mn-lt"/>
              </a:rPr>
              <a:pPr eaLnBrk="1" hangingPunct="1">
                <a:spcAft>
                  <a:spcPts val="600"/>
                </a:spcAft>
                <a:defRPr/>
              </a:pPr>
              <a:t>13</a:t>
            </a:fld>
            <a:endParaRPr lang="en-US" sz="1000">
              <a:solidFill>
                <a:schemeClr val="tx1">
                  <a:tint val="75000"/>
                </a:schemeClr>
              </a:solidFill>
              <a:latin typeface="+mn-lt"/>
            </a:endParaRPr>
          </a:p>
        </p:txBody>
      </p:sp>
      <p:pic>
        <p:nvPicPr>
          <p:cNvPr id="13" name="Picture 12" descr="Logo, company name&#10;&#10;Description automatically generated">
            <a:extLst>
              <a:ext uri="{FF2B5EF4-FFF2-40B4-BE49-F238E27FC236}">
                <a16:creationId xmlns:a16="http://schemas.microsoft.com/office/drawing/2014/main" id="{925127D8-5723-9E5F-FF48-AB6D1667EE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542608891"/>
      </p:ext>
    </p:extLst>
  </p:cSld>
  <p:clrMapOvr>
    <a:masterClrMapping/>
  </p:clrMapOvr>
  <p:transition spd="slow" advClick="0" advTm="25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6" name="Rectangle 1434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C7C4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89C82B9-0618-E0A2-5F0C-740059E54568}"/>
              </a:ext>
            </a:extLst>
          </p:cNvPr>
          <p:cNvSpPr>
            <a:spLocks noGrp="1"/>
          </p:cNvSpPr>
          <p:nvPr>
            <p:ph type="title"/>
          </p:nvPr>
        </p:nvSpPr>
        <p:spPr>
          <a:xfrm>
            <a:off x="524256" y="491260"/>
            <a:ext cx="6594189" cy="1625210"/>
          </a:xfrm>
        </p:spPr>
        <p:txBody>
          <a:bodyPr>
            <a:normAutofit/>
          </a:bodyPr>
          <a:lstStyle/>
          <a:p>
            <a:r>
              <a:rPr lang="en-US">
                <a:solidFill>
                  <a:srgbClr val="FFFFFF"/>
                </a:solidFill>
              </a:rPr>
              <a:t>Another...</a:t>
            </a:r>
          </a:p>
        </p:txBody>
      </p:sp>
      <p:sp>
        <p:nvSpPr>
          <p:cNvPr id="14348" name="Rectangle 14347">
            <a:extLst>
              <a:ext uri="{FF2B5EF4-FFF2-40B4-BE49-F238E27FC236}">
                <a16:creationId xmlns:a16="http://schemas.microsoft.com/office/drawing/2014/main" id="{F48C0E4D-BD5E-4FDD-9B62-2B2940BF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59736"/>
            <a:ext cx="3447288" cy="1956816"/>
          </a:xfrm>
          <a:prstGeom prst="rect">
            <a:avLst/>
          </a:prstGeom>
          <a:solidFill>
            <a:srgbClr val="F0360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7524" y="2594532"/>
            <a:ext cx="1673755" cy="1668932"/>
          </a:xfrm>
          <a:prstGeom prst="rect">
            <a:avLst/>
          </a:prstGeom>
        </p:spPr>
      </p:pic>
      <p:sp>
        <p:nvSpPr>
          <p:cNvPr id="14350" name="Rectangle 14349">
            <a:extLst>
              <a:ext uri="{FF2B5EF4-FFF2-40B4-BE49-F238E27FC236}">
                <a16:creationId xmlns:a16="http://schemas.microsoft.com/office/drawing/2014/main" id="{CAA0DA42-F6E1-48B7-B5ED-7C0C67DED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064" y="2459736"/>
            <a:ext cx="3447288" cy="1956816"/>
          </a:xfrm>
          <a:prstGeom prst="rect">
            <a:avLst/>
          </a:prstGeom>
          <a:solidFill>
            <a:srgbClr val="F0360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C:\Users\Brad\Pictures\FalseAlarm Prevention\Mylar Balloons.jpg"/>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827257" y="2593950"/>
            <a:ext cx="1670098" cy="1670098"/>
          </a:xfrm>
          <a:prstGeom prst="rect">
            <a:avLst/>
          </a:prstGeom>
          <a:noFill/>
          <a:extLst>
            <a:ext uri="{909E8E84-426E-40DD-AFC4-6F175D3DCCD1}">
              <a14:hiddenFill xmlns:a14="http://schemas.microsoft.com/office/drawing/2010/main">
                <a:solidFill>
                  <a:srgbClr val="FFFFFF"/>
                </a:solidFill>
              </a14:hiddenFill>
            </a:ext>
          </a:extLst>
        </p:spPr>
      </p:pic>
      <p:sp>
        <p:nvSpPr>
          <p:cNvPr id="14352" name="Rectangle 14351">
            <a:extLst>
              <a:ext uri="{FF2B5EF4-FFF2-40B4-BE49-F238E27FC236}">
                <a16:creationId xmlns:a16="http://schemas.microsoft.com/office/drawing/2014/main" id="{BB6BE08D-CDB9-4806-9C6E-8FD809D88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4572000"/>
            <a:ext cx="3447288" cy="1956816"/>
          </a:xfrm>
          <a:prstGeom prst="rect">
            <a:avLst/>
          </a:prstGeom>
          <a:solidFill>
            <a:srgbClr val="F0360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8" name="Picture 6" descr="http://theofficeblog.com/wp-content/uploads/2011/03/office_plants.jpg"/>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106560" y="4713137"/>
            <a:ext cx="1887931" cy="1668932"/>
          </a:xfrm>
          <a:prstGeom prst="rect">
            <a:avLst/>
          </a:prstGeom>
          <a:noFill/>
          <a:extLst>
            <a:ext uri="{909E8E84-426E-40DD-AFC4-6F175D3DCCD1}">
              <a14:hiddenFill xmlns:a14="http://schemas.microsoft.com/office/drawing/2010/main">
                <a:solidFill>
                  <a:srgbClr val="FFFFFF"/>
                </a:solidFill>
              </a14:hiddenFill>
            </a:ext>
          </a:extLst>
        </p:spPr>
      </p:pic>
      <p:sp>
        <p:nvSpPr>
          <p:cNvPr id="14354" name="Rectangle 14353">
            <a:extLst>
              <a:ext uri="{FF2B5EF4-FFF2-40B4-BE49-F238E27FC236}">
                <a16:creationId xmlns:a16="http://schemas.microsoft.com/office/drawing/2014/main" id="{CEFD8F0A-04C0-4F46-A992-D5CEA4F4C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064" y="4572000"/>
            <a:ext cx="3447288" cy="1956816"/>
          </a:xfrm>
          <a:prstGeom prst="rect">
            <a:avLst/>
          </a:prstGeom>
          <a:solidFill>
            <a:srgbClr val="F0360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http://www.1800ceiling.com/media/catalog/product/cache/1/image/f/i/file_17_27.jpg"/>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4547950" y="4713137"/>
            <a:ext cx="2232684" cy="1668932"/>
          </a:xfrm>
          <a:prstGeom prst="rect">
            <a:avLst/>
          </a:prstGeom>
          <a:noFill/>
          <a:extLst>
            <a:ext uri="{909E8E84-426E-40DD-AFC4-6F175D3DCCD1}">
              <a14:hiddenFill xmlns:a14="http://schemas.microsoft.com/office/drawing/2010/main">
                <a:solidFill>
                  <a:srgbClr val="FFFFFF"/>
                </a:solidFill>
              </a14:hiddenFill>
            </a:ext>
          </a:extLst>
        </p:spPr>
      </p:pic>
      <p:sp>
        <p:nvSpPr>
          <p:cNvPr id="14356" name="Rectangle 1435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84DD3BA6-E4F1-6080-395E-FF9A903D19C5}"/>
              </a:ext>
            </a:extLst>
          </p:cNvPr>
          <p:cNvSpPr>
            <a:spLocks noGrp="1"/>
          </p:cNvSpPr>
          <p:nvPr>
            <p:ph idx="1"/>
          </p:nvPr>
        </p:nvSpPr>
        <p:spPr>
          <a:xfrm>
            <a:off x="7957973" y="772668"/>
            <a:ext cx="3511296" cy="5330952"/>
          </a:xfrm>
        </p:spPr>
        <p:txBody>
          <a:bodyPr anchor="ctr">
            <a:normAutofit/>
          </a:bodyPr>
          <a:lstStyle/>
          <a:p>
            <a:r>
              <a:rPr lang="en-US" sz="4000" dirty="0">
                <a:solidFill>
                  <a:srgbClr val="FFFFFF"/>
                </a:solidFill>
              </a:rPr>
              <a:t>Drafts from heating/air conditioning systems and signs moving plants, balloons, etc.</a:t>
            </a:r>
          </a:p>
          <a:p>
            <a:endParaRPr lang="en-US" sz="2200" dirty="0">
              <a:solidFill>
                <a:srgbClr val="FFFFFF"/>
              </a:solidFill>
            </a:endParaRPr>
          </a:p>
        </p:txBody>
      </p:sp>
      <p:sp>
        <p:nvSpPr>
          <p:cNvPr id="14341" name="Slide Number Placeholder 3"/>
          <p:cNvSpPr>
            <a:spLocks noGrp="1"/>
          </p:cNvSpPr>
          <p:nvPr>
            <p:ph type="sldNum" sz="quarter" idx="12"/>
          </p:nvPr>
        </p:nvSpPr>
        <p:spPr>
          <a:xfrm>
            <a:off x="10495602" y="6535157"/>
            <a:ext cx="973667"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17C5862-866B-4D14-84A9-FC67E44BA676}" type="slidenum">
              <a:rPr lang="en-US" sz="1050">
                <a:solidFill>
                  <a:schemeClr val="tx1">
                    <a:lumMod val="50000"/>
                    <a:lumOff val="50000"/>
                  </a:schemeClr>
                </a:solidFill>
              </a:rPr>
              <a:pPr>
                <a:spcAft>
                  <a:spcPts val="600"/>
                </a:spcAft>
              </a:pPr>
              <a:t>14</a:t>
            </a:fld>
            <a:endParaRPr lang="en-US" sz="1050">
              <a:solidFill>
                <a:schemeClr val="tx1">
                  <a:lumMod val="50000"/>
                  <a:lumOff val="50000"/>
                </a:schemeClr>
              </a:solidFill>
            </a:endParaRPr>
          </a:p>
        </p:txBody>
      </p:sp>
      <p:pic>
        <p:nvPicPr>
          <p:cNvPr id="6" name="Picture 5" descr="Logo, company name&#10;&#10;Description automatically generated">
            <a:extLst>
              <a:ext uri="{FF2B5EF4-FFF2-40B4-BE49-F238E27FC236}">
                <a16:creationId xmlns:a16="http://schemas.microsoft.com/office/drawing/2014/main" id="{A4984BEC-630E-5C84-B8AB-FD2DCDF583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6558923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50" name="Rectangle 1434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A5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8D6BAF9-3DD0-370D-315B-5C6FD3E8D218}"/>
              </a:ext>
            </a:extLst>
          </p:cNvPr>
          <p:cNvSpPr>
            <a:spLocks noGrp="1"/>
          </p:cNvSpPr>
          <p:nvPr>
            <p:ph type="title"/>
          </p:nvPr>
        </p:nvSpPr>
        <p:spPr>
          <a:xfrm>
            <a:off x="524256" y="491260"/>
            <a:ext cx="6594189" cy="1625210"/>
          </a:xfrm>
        </p:spPr>
        <p:txBody>
          <a:bodyPr>
            <a:normAutofit/>
          </a:bodyPr>
          <a:lstStyle/>
          <a:p>
            <a:r>
              <a:rPr lang="en-US">
                <a:solidFill>
                  <a:srgbClr val="FFFFFF"/>
                </a:solidFill>
              </a:rPr>
              <a:t>And a Few More...</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4529" r="1096" b="4"/>
          <a:stretch/>
        </p:blipFill>
        <p:spPr>
          <a:xfrm>
            <a:off x="327549" y="2454903"/>
            <a:ext cx="3442801" cy="4080254"/>
          </a:xfrm>
          <a:prstGeom prst="rect">
            <a:avLst/>
          </a:prstGeom>
        </p:spPr>
      </p:pic>
      <p:pic>
        <p:nvPicPr>
          <p:cNvPr id="14343" name="Picture 13" descr="C:\Documents and Settings\scouey\Local Settings\Temporary Internet Files\Content.IE5\W3OUBO2H\MC900436254[1].png"/>
          <p:cNvPicPr>
            <a:picLocks noChangeAspect="1" noChangeArrowheads="1"/>
          </p:cNvPicPr>
          <p:nvPr/>
        </p:nvPicPr>
        <p:blipFill rotWithShape="1">
          <a:blip r:embed="rId4">
            <a:extLst>
              <a:ext uri="{28A0092B-C50C-407E-A947-70E740481C1C}">
                <a14:useLocalDpi xmlns:a14="http://schemas.microsoft.com/office/drawing/2010/main"/>
              </a:ext>
            </a:extLst>
          </a:blip>
          <a:srcRect t="24447" r="-1" b="18674"/>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C:\Documents and Settings\scouey\My Documents\Downloads\MP900314065.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t="6032" r="-3" b="17563"/>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14352" name="Rectangle 1435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B5BAB27B-10F8-C1EB-E45D-447D2DFFD5B8}"/>
              </a:ext>
            </a:extLst>
          </p:cNvPr>
          <p:cNvSpPr>
            <a:spLocks noGrp="1"/>
          </p:cNvSpPr>
          <p:nvPr>
            <p:ph idx="1"/>
          </p:nvPr>
        </p:nvSpPr>
        <p:spPr>
          <a:xfrm>
            <a:off x="7957973" y="763523"/>
            <a:ext cx="3511296" cy="5330952"/>
          </a:xfrm>
        </p:spPr>
        <p:txBody>
          <a:bodyPr anchor="ctr">
            <a:normAutofit/>
          </a:bodyPr>
          <a:lstStyle/>
          <a:p>
            <a:r>
              <a:rPr lang="en-US" sz="4000" dirty="0">
                <a:solidFill>
                  <a:srgbClr val="FFFFFF"/>
                </a:solidFill>
              </a:rPr>
              <a:t>Insects, dust or dirt on motion or smoke sensors </a:t>
            </a:r>
          </a:p>
          <a:p>
            <a:endParaRPr lang="en-US" sz="2200" dirty="0">
              <a:solidFill>
                <a:srgbClr val="FFFFFF"/>
              </a:solidFill>
            </a:endParaRPr>
          </a:p>
        </p:txBody>
      </p:sp>
      <p:sp>
        <p:nvSpPr>
          <p:cNvPr id="14341" name="Slide Number Placeholder 3"/>
          <p:cNvSpPr>
            <a:spLocks noGrp="1"/>
          </p:cNvSpPr>
          <p:nvPr>
            <p:ph type="sldNum" sz="quarter" idx="12"/>
          </p:nvPr>
        </p:nvSpPr>
        <p:spPr>
          <a:xfrm>
            <a:off x="10621992" y="6535157"/>
            <a:ext cx="847277"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17C5862-866B-4D14-84A9-FC67E44BA676}" type="slidenum">
              <a:rPr lang="en-US" sz="1050">
                <a:solidFill>
                  <a:schemeClr val="tx1">
                    <a:lumMod val="50000"/>
                    <a:lumOff val="50000"/>
                  </a:schemeClr>
                </a:solidFill>
              </a:rPr>
              <a:pPr>
                <a:spcAft>
                  <a:spcPts val="600"/>
                </a:spcAft>
              </a:pPr>
              <a:t>15</a:t>
            </a:fld>
            <a:endParaRPr lang="en-US" sz="1050">
              <a:solidFill>
                <a:schemeClr val="tx1">
                  <a:lumMod val="50000"/>
                  <a:lumOff val="50000"/>
                </a:schemeClr>
              </a:solidFill>
            </a:endParaRPr>
          </a:p>
        </p:txBody>
      </p:sp>
      <p:pic>
        <p:nvPicPr>
          <p:cNvPr id="7" name="Picture 6" descr="Logo, company name&#10;&#10;Description automatically generated">
            <a:extLst>
              <a:ext uri="{FF2B5EF4-FFF2-40B4-BE49-F238E27FC236}">
                <a16:creationId xmlns:a16="http://schemas.microsoft.com/office/drawing/2014/main" id="{44E70A86-E9CE-B273-6D45-0FE2E55804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9875374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6" name="Rectangle 1434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8" name="Rectangle 14347">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9278"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579588E-1B71-6509-5731-39E33A6F122E}"/>
              </a:ext>
            </a:extLst>
          </p:cNvPr>
          <p:cNvSpPr>
            <a:spLocks noGrp="1"/>
          </p:cNvSpPr>
          <p:nvPr>
            <p:ph type="title"/>
          </p:nvPr>
        </p:nvSpPr>
        <p:spPr>
          <a:xfrm>
            <a:off x="710390" y="681037"/>
            <a:ext cx="3738779" cy="1788811"/>
          </a:xfrm>
        </p:spPr>
        <p:txBody>
          <a:bodyPr>
            <a:normAutofit/>
          </a:bodyPr>
          <a:lstStyle/>
          <a:p>
            <a:r>
              <a:rPr lang="en-US" sz="4000" b="1" dirty="0">
                <a:solidFill>
                  <a:srgbClr val="FF0000"/>
                </a:solidFill>
              </a:rPr>
              <a:t>Last but not Least...</a:t>
            </a:r>
            <a:br>
              <a:rPr lang="en-US" sz="4000" dirty="0"/>
            </a:br>
            <a:endParaRPr lang="en-US" sz="4000" dirty="0"/>
          </a:p>
        </p:txBody>
      </p:sp>
      <p:sp>
        <p:nvSpPr>
          <p:cNvPr id="6" name="Content Placeholder 5">
            <a:extLst>
              <a:ext uri="{FF2B5EF4-FFF2-40B4-BE49-F238E27FC236}">
                <a16:creationId xmlns:a16="http://schemas.microsoft.com/office/drawing/2014/main" id="{1D3104FE-438B-F36D-3105-0A76FF8739D1}"/>
              </a:ext>
            </a:extLst>
          </p:cNvPr>
          <p:cNvSpPr>
            <a:spLocks noGrp="1"/>
          </p:cNvSpPr>
          <p:nvPr>
            <p:ph idx="1"/>
          </p:nvPr>
        </p:nvSpPr>
        <p:spPr>
          <a:xfrm>
            <a:off x="710390" y="2630161"/>
            <a:ext cx="3738780" cy="3546801"/>
          </a:xfrm>
        </p:spPr>
        <p:txBody>
          <a:bodyPr>
            <a:normAutofit/>
          </a:bodyPr>
          <a:lstStyle/>
          <a:p>
            <a:r>
              <a:rPr lang="en-US" sz="4400" dirty="0"/>
              <a:t>Cooking fumes will trip smoke detectors </a:t>
            </a:r>
          </a:p>
          <a:p>
            <a:endParaRPr lang="en-US" sz="2000" dirty="0"/>
          </a:p>
        </p:txBody>
      </p:sp>
      <p:sp>
        <p:nvSpPr>
          <p:cNvPr id="14341" name="Slide Number Placeholder 3"/>
          <p:cNvSpPr>
            <a:spLocks noGrp="1"/>
          </p:cNvSpPr>
          <p:nvPr>
            <p:ph type="sldNum" sz="quarter" idx="12"/>
          </p:nvPr>
        </p:nvSpPr>
        <p:spPr>
          <a:xfrm>
            <a:off x="8610600" y="6356350"/>
            <a:ext cx="2743200" cy="365125"/>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17C5862-866B-4D14-84A9-FC67E44BA676}" type="slidenum">
              <a:rPr lang="en-US" smtClean="0"/>
              <a:pPr>
                <a:spcAft>
                  <a:spcPts val="600"/>
                </a:spcAft>
              </a:pPr>
              <a:t>16</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785" r="-1" b="-1"/>
          <a:stretch/>
        </p:blipFill>
        <p:spPr>
          <a:xfrm>
            <a:off x="5170507" y="484633"/>
            <a:ext cx="6542215" cy="5888736"/>
          </a:xfrm>
          <a:prstGeom prst="rect">
            <a:avLst/>
          </a:prstGeom>
        </p:spPr>
      </p:pic>
      <p:pic>
        <p:nvPicPr>
          <p:cNvPr id="7" name="Picture 6" descr="Logo, company name&#10;&#10;Description automatically generated">
            <a:extLst>
              <a:ext uri="{FF2B5EF4-FFF2-40B4-BE49-F238E27FC236}">
                <a16:creationId xmlns:a16="http://schemas.microsoft.com/office/drawing/2014/main" id="{86ECB512-749D-3455-9A4E-283D125E78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96658413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8" name="Rectangle 1536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000">
                <a:solidFill>
                  <a:srgbClr val="FFFFFF"/>
                </a:solidFill>
              </a:rPr>
              <a:t>False Alarm Prevention Tips for Businesses</a:t>
            </a:r>
          </a:p>
        </p:txBody>
      </p:sp>
      <p:cxnSp>
        <p:nvCxnSpPr>
          <p:cNvPr id="15370" name="Straight Connector 1536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http://vabiz.biz/images/open_storefront_0403.pn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60707" y="2426818"/>
            <a:ext cx="3997637"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15372" name="Straight Connector 1537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052" name="Picture 4" descr="http://www.allfreelogo.com/images/vector-thumb/office-building-prev1200406140ipbY6n.jp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445073" y="2461507"/>
            <a:ext cx="5455917" cy="3928258"/>
          </a:xfrm>
          <a:prstGeom prst="rect">
            <a:avLst/>
          </a:prstGeom>
          <a:noFill/>
          <a:extLst>
            <a:ext uri="{909E8E84-426E-40DD-AFC4-6F175D3DCCD1}">
              <a14:hiddenFill xmlns:a14="http://schemas.microsoft.com/office/drawing/2010/main">
                <a:solidFill>
                  <a:srgbClr val="FFFFFF"/>
                </a:solidFill>
              </a14:hiddenFill>
            </a:ext>
          </a:extLst>
        </p:spPr>
      </p:pic>
      <p:sp>
        <p:nvSpPr>
          <p:cNvPr id="15363" name="Slide Number Placeholder 3"/>
          <p:cNvSpPr>
            <a:spLocks noGrp="1"/>
          </p:cNvSpPr>
          <p:nvPr>
            <p:ph type="sldNum" sz="quarter" idx="12"/>
          </p:nvPr>
        </p:nvSpPr>
        <p:spPr>
          <a:xfrm>
            <a:off x="8603343" y="6522430"/>
            <a:ext cx="2743200" cy="34747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82386008-6050-4317-B593-90A98EB6C67A}" type="slidenum">
              <a:rPr lang="en-US">
                <a:solidFill>
                  <a:srgbClr val="898989"/>
                </a:solidFill>
                <a:latin typeface="+mn-lt"/>
              </a:rPr>
              <a:pPr eaLnBrk="1" hangingPunct="1">
                <a:spcAft>
                  <a:spcPts val="600"/>
                </a:spcAft>
              </a:pPr>
              <a:t>17</a:t>
            </a:fld>
            <a:endParaRPr lang="en-US">
              <a:solidFill>
                <a:srgbClr val="898989"/>
              </a:solidFill>
              <a:latin typeface="+mn-lt"/>
            </a:endParaRPr>
          </a:p>
        </p:txBody>
      </p:sp>
      <p:pic>
        <p:nvPicPr>
          <p:cNvPr id="2" name="Picture 1" descr="Logo, company name&#10;&#10;Description automatically generated">
            <a:extLst>
              <a:ext uri="{FF2B5EF4-FFF2-40B4-BE49-F238E27FC236}">
                <a16:creationId xmlns:a16="http://schemas.microsoft.com/office/drawing/2014/main" id="{0A79B6D3-CD53-3B87-83E2-FCED5ECF1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94025757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9514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Before You Activate</a:t>
            </a:r>
          </a:p>
        </p:txBody>
      </p:sp>
      <p:pic>
        <p:nvPicPr>
          <p:cNvPr id="3076" name="Picture 4" descr="C:\Users\Brad\Pictures\Photos\FalseAlarm Prevention\Alarm%20Permit.jpg"/>
          <p:cNvPicPr>
            <a:picLocks noChangeAspect="1" noChangeArrowheads="1"/>
          </p:cNvPicPr>
          <p:nvPr/>
        </p:nvPicPr>
        <p:blipFill rotWithShape="1">
          <a:blip r:embed="rId3">
            <a:extLst>
              <a:ext uri="{28A0092B-C50C-407E-A947-70E740481C1C}">
                <a14:useLocalDpi xmlns:a14="http://schemas.microsoft.com/office/drawing/2010/main" val="0"/>
              </a:ext>
            </a:extLst>
          </a:blip>
          <a:srcRect t="16191" b="6924"/>
          <a:stretch/>
        </p:blipFill>
        <p:spPr bwMode="auto">
          <a:xfrm>
            <a:off x="821618" y="2403910"/>
            <a:ext cx="6102750" cy="3527868"/>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315F08BB-D141-00EE-424B-29060DF40A46}"/>
              </a:ext>
            </a:extLst>
          </p:cNvPr>
          <p:cNvSpPr>
            <a:spLocks noGrp="1"/>
          </p:cNvSpPr>
          <p:nvPr>
            <p:ph idx="1"/>
          </p:nvPr>
        </p:nvSpPr>
        <p:spPr>
          <a:xfrm>
            <a:off x="8029319" y="917725"/>
            <a:ext cx="3424739" cy="4852362"/>
          </a:xfrm>
        </p:spPr>
        <p:txBody>
          <a:bodyPr anchor="ctr">
            <a:normAutofit/>
          </a:bodyPr>
          <a:lstStyle/>
          <a:p>
            <a:r>
              <a:rPr lang="en-US" sz="4000" dirty="0">
                <a:solidFill>
                  <a:srgbClr val="FFFFFF"/>
                </a:solidFill>
              </a:rPr>
              <a:t>Check with your local jurisdiction for registration requirements</a:t>
            </a:r>
          </a:p>
          <a:p>
            <a:endParaRPr lang="en-US" sz="2000" dirty="0">
              <a:solidFill>
                <a:srgbClr val="FFFFFF"/>
              </a:solidFill>
            </a:endParaRPr>
          </a:p>
        </p:txBody>
      </p:sp>
      <p:sp>
        <p:nvSpPr>
          <p:cNvPr id="4" name="Slide Number Placeholder 3"/>
          <p:cNvSpPr>
            <a:spLocks noGrp="1"/>
          </p:cNvSpPr>
          <p:nvPr>
            <p:ph type="sldNum" sz="quarter" idx="12"/>
          </p:nvPr>
        </p:nvSpPr>
        <p:spPr>
          <a:xfrm>
            <a:off x="10480391" y="6535157"/>
            <a:ext cx="973667" cy="274320"/>
          </a:xfrm>
        </p:spPr>
        <p:txBody>
          <a:bodyPr>
            <a:normAutofit/>
          </a:bodyPr>
          <a:lstStyle/>
          <a:p>
            <a:pPr>
              <a:spcAft>
                <a:spcPts val="600"/>
              </a:spcAft>
            </a:pPr>
            <a:fld id="{7D2B1549-1322-4C6D-8438-A27A568E9BF2}" type="slidenum">
              <a:rPr lang="en-US" sz="1050">
                <a:solidFill>
                  <a:schemeClr val="tx1">
                    <a:lumMod val="50000"/>
                    <a:lumOff val="50000"/>
                  </a:schemeClr>
                </a:solidFill>
              </a:rPr>
              <a:pPr>
                <a:spcAft>
                  <a:spcPts val="600"/>
                </a:spcAft>
              </a:pPr>
              <a:t>18</a:t>
            </a:fld>
            <a:endParaRPr lang="en-US" sz="1050">
              <a:solidFill>
                <a:schemeClr val="tx1">
                  <a:lumMod val="50000"/>
                  <a:lumOff val="50000"/>
                </a:schemeClr>
              </a:solidFill>
            </a:endParaRPr>
          </a:p>
        </p:txBody>
      </p:sp>
      <p:pic>
        <p:nvPicPr>
          <p:cNvPr id="7" name="Picture 6" descr="Logo, company name&#10;&#10;Description automatically generated">
            <a:extLst>
              <a:ext uri="{FF2B5EF4-FFF2-40B4-BE49-F238E27FC236}">
                <a16:creationId xmlns:a16="http://schemas.microsoft.com/office/drawing/2014/main" id="{F81BE9B9-E5DC-FF54-16FA-F497AEBA1F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425151457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193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Before You Activate</a:t>
            </a:r>
          </a:p>
        </p:txBody>
      </p:sp>
      <p:pic>
        <p:nvPicPr>
          <p:cNvPr id="4104" name="Picture 8" descr="http://hdsportcameras.com/images/UserGuide.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194" r="7430" b="1"/>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Brad\Documents\FARA\Training &amp; Certification\Online Training\False Alarm Reduction 101\Images\Tech &amp; user.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4147"/>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realitypod.com/wp-content/uploads/2012/03/How-To-Copy-DVD-To-MAC.jpg"/>
          <p:cNvPicPr>
            <a:picLocks noChangeAspect="1" noChangeArrowheads="1"/>
          </p:cNvPicPr>
          <p:nvPr/>
        </p:nvPicPr>
        <p:blipFill rotWithShape="1">
          <a:blip r:embed="rId5">
            <a:extLst>
              <a:ext uri="{28A0092B-C50C-407E-A947-70E740481C1C}">
                <a14:useLocalDpi xmlns:a14="http://schemas.microsoft.com/office/drawing/2010/main"/>
              </a:ext>
            </a:extLst>
          </a:blip>
          <a:srcRect t="42540" r="-1" b="2317"/>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16394" name="Rectangle 163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7957973" y="763523"/>
            <a:ext cx="3511296" cy="5330952"/>
          </a:xfrm>
          <a:prstGeom prst="roundRect">
            <a:avLst>
              <a:gd name="adj" fmla="val 16667"/>
            </a:avLst>
          </a:prstGeom>
        </p:spPr>
        <p:txBody>
          <a:bodyPr vert="horz" lIns="91440" tIns="45720" rIns="91440" bIns="45720" rtlCol="0" anchor="ctr">
            <a:normAutofit lnSpcReduction="10000"/>
          </a:bodyPr>
          <a:lstStyle/>
          <a:p>
            <a:pPr marL="457200" indent="-228600">
              <a:lnSpc>
                <a:spcPct val="90000"/>
              </a:lnSpc>
              <a:spcAft>
                <a:spcPts val="600"/>
              </a:spcAft>
              <a:buFont typeface="Arial" panose="020B0604020202020204" pitchFamily="34" charset="0"/>
              <a:buChar char="•"/>
            </a:pPr>
            <a:r>
              <a:rPr lang="en-US" sz="3200" dirty="0">
                <a:solidFill>
                  <a:srgbClr val="FFFFFF"/>
                </a:solidFill>
              </a:rPr>
              <a:t>Understand how the alarm system works; what it does and does not do</a:t>
            </a:r>
          </a:p>
          <a:p>
            <a:pPr marL="457200" indent="-228600">
              <a:lnSpc>
                <a:spcPct val="90000"/>
              </a:lnSpc>
              <a:spcAft>
                <a:spcPts val="600"/>
              </a:spcAft>
              <a:buFont typeface="Arial" panose="020B0604020202020204" pitchFamily="34" charset="0"/>
              <a:buChar char="•"/>
            </a:pPr>
            <a:r>
              <a:rPr lang="en-US" sz="3200" dirty="0">
                <a:solidFill>
                  <a:srgbClr val="FFFFFF"/>
                </a:solidFill>
              </a:rPr>
              <a:t>Ask your alarm company for written instructions, a DVD and a demonstration</a:t>
            </a:r>
          </a:p>
        </p:txBody>
      </p:sp>
      <p:sp>
        <p:nvSpPr>
          <p:cNvPr id="5" name="Slide Number Placeholder 4"/>
          <p:cNvSpPr>
            <a:spLocks noGrp="1"/>
          </p:cNvSpPr>
          <p:nvPr>
            <p:ph type="sldNum" sz="quarter" idx="12"/>
          </p:nvPr>
        </p:nvSpPr>
        <p:spPr>
          <a:xfrm>
            <a:off x="10621992" y="6535157"/>
            <a:ext cx="847277" cy="274320"/>
          </a:xfrm>
        </p:spPr>
        <p:txBody>
          <a:bodyPr vert="horz" lIns="91440" tIns="45720" rIns="91440" bIns="45720" rtlCol="0" anchor="ctr">
            <a:normAutofit/>
          </a:bodyPr>
          <a:lstStyle/>
          <a:p>
            <a:pPr>
              <a:spcAft>
                <a:spcPts val="600"/>
              </a:spcAft>
              <a:defRPr/>
            </a:pPr>
            <a:fld id="{7D2B1549-1322-4C6D-8438-A27A568E9BF2}" type="slidenum">
              <a:rPr lang="en-US" sz="1050">
                <a:solidFill>
                  <a:schemeClr val="tx1">
                    <a:lumMod val="50000"/>
                    <a:lumOff val="50000"/>
                  </a:schemeClr>
                </a:solidFill>
              </a:rPr>
              <a:pPr>
                <a:spcAft>
                  <a:spcPts val="600"/>
                </a:spcAft>
                <a:defRPr/>
              </a:pPr>
              <a:t>19</a:t>
            </a:fld>
            <a:endParaRPr lang="en-US" sz="1050">
              <a:solidFill>
                <a:schemeClr val="tx1">
                  <a:lumMod val="50000"/>
                  <a:lumOff val="50000"/>
                </a:schemeClr>
              </a:solidFill>
            </a:endParaRPr>
          </a:p>
        </p:txBody>
      </p:sp>
      <p:sp>
        <p:nvSpPr>
          <p:cNvPr id="2" name="AutoShape 4"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587501" y="-10382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739901" y="-8858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Logo, company name&#10;&#10;Description automatically generated">
            <a:extLst>
              <a:ext uri="{FF2B5EF4-FFF2-40B4-BE49-F238E27FC236}">
                <a16:creationId xmlns:a16="http://schemas.microsoft.com/office/drawing/2014/main" id="{7963C26E-479F-C04A-BA0C-B126EFC461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52981050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6" name="Rectangle 718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C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0"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rPr>
              <a:t>Introduction</a:t>
            </a:r>
          </a:p>
        </p:txBody>
      </p:sp>
      <p:sp>
        <p:nvSpPr>
          <p:cNvPr id="7188" name="Rectangle 7187">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0100F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http://vabiz.biz/images/open_storefront_0403.png">
            <a:extLst>
              <a:ext uri="{FF2B5EF4-FFF2-40B4-BE49-F238E27FC236}">
                <a16:creationId xmlns:a16="http://schemas.microsoft.com/office/drawing/2014/main" id="{C2D28285-52A2-A8AD-D60A-F7C172C41C1E}"/>
              </a:ext>
            </a:extLst>
          </p:cNvPr>
          <p:cNvPicPr>
            <a:picLocks noGrp="1" noChangeAspect="1" noChangeArrowheads="1"/>
          </p:cNvPicPr>
          <p:nvPr>
            <p:ph sz="half" idx="1"/>
          </p:nvPr>
        </p:nvPicPr>
        <p:blipFill rotWithShape="1">
          <a:blip r:embed="rId3" cstate="screen">
            <a:extLst>
              <a:ext uri="{28A0092B-C50C-407E-A947-70E740481C1C}">
                <a14:useLocalDpi xmlns:a14="http://schemas.microsoft.com/office/drawing/2010/main"/>
              </a:ext>
            </a:extLst>
          </a:blip>
          <a:srcRect l="10354" r="5272" b="3"/>
          <a:stretch/>
        </p:blipFill>
        <p:spPr bwMode="auto">
          <a:xfrm>
            <a:off x="524266" y="2667954"/>
            <a:ext cx="3067335" cy="3635293"/>
          </a:xfrm>
          <a:prstGeom prst="rect">
            <a:avLst/>
          </a:prstGeom>
          <a:noFill/>
          <a:extLst>
            <a:ext uri="{909E8E84-426E-40DD-AFC4-6F175D3DCCD1}">
              <a14:hiddenFill xmlns:a14="http://schemas.microsoft.com/office/drawing/2010/main">
                <a:solidFill>
                  <a:srgbClr val="FFFFFF"/>
                </a:solidFill>
              </a14:hiddenFill>
            </a:ext>
          </a:extLst>
        </p:spPr>
      </p:pic>
      <p:sp>
        <p:nvSpPr>
          <p:cNvPr id="7190" name="Rectangle 7189">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0100F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3EE5B23-9E67-FBA9-2B19-7D59251F1C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8970" y="3033633"/>
            <a:ext cx="3067358" cy="2903933"/>
          </a:xfrm>
          <a:prstGeom prst="rect">
            <a:avLst/>
          </a:prstGeom>
        </p:spPr>
      </p:pic>
      <p:sp>
        <p:nvSpPr>
          <p:cNvPr id="7192" name="Rectangle 719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2" name="Slide Number Placeholder 3"/>
          <p:cNvSpPr>
            <a:spLocks noGrp="1"/>
          </p:cNvSpPr>
          <p:nvPr>
            <p:ph type="sldNum" sz="quarter" idx="12"/>
          </p:nvPr>
        </p:nvSpPr>
        <p:spPr>
          <a:xfrm>
            <a:off x="10830150" y="6535157"/>
            <a:ext cx="641035" cy="27432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CB9C262F-198A-4B3D-B238-4DEAB4EA23AA}" type="slidenum">
              <a:rPr lang="en-US" sz="1050">
                <a:solidFill>
                  <a:schemeClr val="tx1">
                    <a:lumMod val="50000"/>
                    <a:lumOff val="50000"/>
                  </a:schemeClr>
                </a:solidFill>
                <a:latin typeface="+mn-lt"/>
              </a:rPr>
              <a:pPr eaLnBrk="1" hangingPunct="1">
                <a:spcAft>
                  <a:spcPts val="600"/>
                </a:spcAft>
              </a:pPr>
              <a:t>2</a:t>
            </a:fld>
            <a:endParaRPr lang="en-US" sz="1050">
              <a:solidFill>
                <a:schemeClr val="tx1">
                  <a:lumMod val="50000"/>
                  <a:lumOff val="50000"/>
                </a:schemeClr>
              </a:solidFill>
              <a:latin typeface="+mn-lt"/>
            </a:endParaRPr>
          </a:p>
        </p:txBody>
      </p:sp>
      <p:pic>
        <p:nvPicPr>
          <p:cNvPr id="9" name="Picture 8" descr="Logo, company name&#10;&#10;Description automatically generated">
            <a:extLst>
              <a:ext uri="{FF2B5EF4-FFF2-40B4-BE49-F238E27FC236}">
                <a16:creationId xmlns:a16="http://schemas.microsoft.com/office/drawing/2014/main" id="{505AF688-9D4E-E207-83A8-12F81F9203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graphicFrame>
        <p:nvGraphicFramePr>
          <p:cNvPr id="7174" name="Content Placeholder 2">
            <a:extLst>
              <a:ext uri="{FF2B5EF4-FFF2-40B4-BE49-F238E27FC236}">
                <a16:creationId xmlns:a16="http://schemas.microsoft.com/office/drawing/2014/main" id="{F8AF46BF-EF90-FFE9-E697-803A19315A11}"/>
              </a:ext>
            </a:extLst>
          </p:cNvPr>
          <p:cNvGraphicFramePr>
            <a:graphicFrameLocks noGrp="1"/>
          </p:cNvGraphicFramePr>
          <p:nvPr>
            <p:ph sz="half" idx="2"/>
            <p:extLst>
              <p:ext uri="{D42A27DB-BD31-4B8C-83A1-F6EECF244321}">
                <p14:modId xmlns:p14="http://schemas.microsoft.com/office/powerpoint/2010/main" val="712083212"/>
              </p:ext>
            </p:extLst>
          </p:nvPr>
        </p:nvGraphicFramePr>
        <p:xfrm>
          <a:off x="7956057" y="762983"/>
          <a:ext cx="3515128" cy="53309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6" name="Rectangle 174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9372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6"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sz="4100">
                <a:solidFill>
                  <a:srgbClr val="FFFFFF"/>
                </a:solidFill>
              </a:rPr>
              <a:t>Before Turning on your Alarm System when leaving…</a:t>
            </a:r>
          </a:p>
        </p:txBody>
      </p:sp>
      <p:pic>
        <p:nvPicPr>
          <p:cNvPr id="5" name="Picture 12" descr="MPj03854260000[1]">
            <a:extLst>
              <a:ext uri="{FF2B5EF4-FFF2-40B4-BE49-F238E27FC236}">
                <a16:creationId xmlns:a16="http://schemas.microsoft.com/office/drawing/2014/main" id="{DAE67DDC-B6C0-7E28-D09F-F985884A1750}"/>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t="2126" b="4210"/>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174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5AED0533-BCA5-BAA7-B267-AADAD4D36998}"/>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3600" dirty="0">
                <a:solidFill>
                  <a:srgbClr val="FFFFFF"/>
                </a:solidFill>
              </a:rPr>
              <a:t>Make sure all alarmed doors and windows are locked</a:t>
            </a:r>
          </a:p>
          <a:p>
            <a:endParaRPr lang="en-US" sz="2000" dirty="0">
              <a:solidFill>
                <a:srgbClr val="FFFFFF"/>
              </a:solidFill>
            </a:endParaRPr>
          </a:p>
        </p:txBody>
      </p:sp>
      <p:sp>
        <p:nvSpPr>
          <p:cNvPr id="17411" name="Slide Number Placeholder 3"/>
          <p:cNvSpPr>
            <a:spLocks noGrp="1"/>
          </p:cNvSpPr>
          <p:nvPr>
            <p:ph type="sldNum" sz="quarter" idx="12"/>
          </p:nvPr>
        </p:nvSpPr>
        <p:spPr>
          <a:xfrm>
            <a:off x="10480391" y="6535157"/>
            <a:ext cx="973667"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7B181BB6-6630-408D-88C2-1B28FB682DE7}" type="slidenum">
              <a:rPr lang="en-US" sz="1050">
                <a:solidFill>
                  <a:schemeClr val="tx1">
                    <a:lumMod val="50000"/>
                    <a:lumOff val="50000"/>
                  </a:schemeClr>
                </a:solidFill>
                <a:latin typeface="Calibri" panose="020F0502020204030204"/>
              </a:rPr>
              <a:pPr eaLnBrk="1" hangingPunct="1">
                <a:spcAft>
                  <a:spcPts val="600"/>
                </a:spcAft>
                <a:defRPr/>
              </a:pPr>
              <a:t>20</a:t>
            </a:fld>
            <a:endParaRPr lang="en-US" sz="1050">
              <a:solidFill>
                <a:schemeClr val="tx1">
                  <a:lumMod val="50000"/>
                  <a:lumOff val="50000"/>
                </a:schemeClr>
              </a:solidFill>
              <a:latin typeface="Calibri" panose="020F0502020204030204"/>
            </a:endParaRPr>
          </a:p>
        </p:txBody>
      </p:sp>
      <p:pic>
        <p:nvPicPr>
          <p:cNvPr id="6" name="Picture 5" descr="Logo, company name&#10;&#10;Description automatically generated">
            <a:extLst>
              <a:ext uri="{FF2B5EF4-FFF2-40B4-BE49-F238E27FC236}">
                <a16:creationId xmlns:a16="http://schemas.microsoft.com/office/drawing/2014/main" id="{6ED2EE80-9F81-88B3-DBD6-D784BD3F0F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7025026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6" name="Rectangle 174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E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6" name="Title 1"/>
          <p:cNvSpPr>
            <a:spLocks noGrp="1"/>
          </p:cNvSpPr>
          <p:nvPr>
            <p:ph type="title"/>
          </p:nvPr>
        </p:nvSpPr>
        <p:spPr>
          <a:xfrm>
            <a:off x="524256" y="516804"/>
            <a:ext cx="6594189" cy="1625210"/>
          </a:xfrm>
        </p:spPr>
        <p:txBody>
          <a:bodyPr vert="horz" lIns="91440" tIns="45720" rIns="91440" bIns="45720" rtlCol="0" anchor="ctr">
            <a:normAutofit/>
          </a:bodyPr>
          <a:lstStyle/>
          <a:p>
            <a:r>
              <a:rPr lang="en-US" sz="3700" kern="1200" dirty="0">
                <a:solidFill>
                  <a:srgbClr val="FFFFFF"/>
                </a:solidFill>
                <a:latin typeface="+mj-lt"/>
                <a:ea typeface="+mj-ea"/>
                <a:cs typeface="+mj-cs"/>
              </a:rPr>
              <a:t>Before Turning on your Alarm System when leaving…</a:t>
            </a:r>
          </a:p>
        </p:txBody>
      </p:sp>
      <p:sp>
        <p:nvSpPr>
          <p:cNvPr id="17418" name="Rectangle 17417">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893424A2-DBA6-3C2D-5C2F-41919F8EEE03}"/>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r="2" b="34450"/>
          <a:stretch/>
        </p:blipFill>
        <p:spPr>
          <a:xfrm>
            <a:off x="566744" y="2854733"/>
            <a:ext cx="6579910" cy="3257995"/>
          </a:xfrm>
          <a:prstGeom prst="rect">
            <a:avLst/>
          </a:prstGeom>
        </p:spPr>
      </p:pic>
      <p:sp>
        <p:nvSpPr>
          <p:cNvPr id="17420" name="Rectangle 174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DE7B23A7-C455-7EC6-25A8-FBD5A190C92A}"/>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4400" dirty="0">
                <a:solidFill>
                  <a:srgbClr val="FFFFFF"/>
                </a:solidFill>
              </a:rPr>
              <a:t>Restart the exit time if you reenter</a:t>
            </a:r>
          </a:p>
          <a:p>
            <a:endParaRPr lang="en-US" sz="2000" dirty="0">
              <a:solidFill>
                <a:srgbClr val="FFFFFF"/>
              </a:solidFill>
            </a:endParaRPr>
          </a:p>
        </p:txBody>
      </p:sp>
      <p:sp>
        <p:nvSpPr>
          <p:cNvPr id="17411" name="Slide Number Placeholder 3"/>
          <p:cNvSpPr>
            <a:spLocks noGrp="1"/>
          </p:cNvSpPr>
          <p:nvPr>
            <p:ph type="sldNum" sz="quarter" idx="12"/>
          </p:nvPr>
        </p:nvSpPr>
        <p:spPr>
          <a:xfrm>
            <a:off x="10480391" y="6535157"/>
            <a:ext cx="973667" cy="27432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7B181BB6-6630-408D-88C2-1B28FB682DE7}" type="slidenum">
              <a:rPr lang="en-US" sz="1050">
                <a:solidFill>
                  <a:schemeClr val="tx1">
                    <a:lumMod val="50000"/>
                    <a:lumOff val="50000"/>
                  </a:schemeClr>
                </a:solidFill>
                <a:latin typeface="+mn-lt"/>
              </a:rPr>
              <a:pPr eaLnBrk="1" hangingPunct="1">
                <a:spcAft>
                  <a:spcPts val="600"/>
                </a:spcAft>
                <a:defRPr/>
              </a:pPr>
              <a:t>21</a:t>
            </a:fld>
            <a:endParaRPr lang="en-US" sz="1050">
              <a:solidFill>
                <a:schemeClr val="tx1">
                  <a:lumMod val="50000"/>
                  <a:lumOff val="50000"/>
                </a:schemeClr>
              </a:solidFill>
              <a:latin typeface="+mn-lt"/>
            </a:endParaRPr>
          </a:p>
        </p:txBody>
      </p:sp>
      <p:pic>
        <p:nvPicPr>
          <p:cNvPr id="13" name="Picture 12" descr="Logo, company name&#10;&#10;Description automatically generated">
            <a:extLst>
              <a:ext uri="{FF2B5EF4-FFF2-40B4-BE49-F238E27FC236}">
                <a16:creationId xmlns:a16="http://schemas.microsoft.com/office/drawing/2014/main" id="{93FC4CAA-24E2-5886-5A79-9E255E7DED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5474669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6" name="Rectangle 174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979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6" name="Title 1"/>
          <p:cNvSpPr>
            <a:spLocks noGrp="1"/>
          </p:cNvSpPr>
          <p:nvPr>
            <p:ph type="title"/>
          </p:nvPr>
        </p:nvSpPr>
        <p:spPr>
          <a:xfrm>
            <a:off x="524256" y="491260"/>
            <a:ext cx="6594189" cy="1625210"/>
          </a:xfrm>
        </p:spPr>
        <p:txBody>
          <a:bodyPr>
            <a:normAutofit/>
          </a:bodyPr>
          <a:lstStyle/>
          <a:p>
            <a:r>
              <a:rPr lang="en-US" dirty="0">
                <a:solidFill>
                  <a:srgbClr val="FFFFFF"/>
                </a:solidFill>
              </a:rPr>
              <a:t>Keep Clear of Motion Detectors </a:t>
            </a:r>
          </a:p>
        </p:txBody>
      </p:sp>
      <p:pic>
        <p:nvPicPr>
          <p:cNvPr id="2052" name="Picture 4" descr="http://www.gifttree.com/images/large/6458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4991" r="2" b="18672"/>
          <a:stretch/>
        </p:blipFill>
        <p:spPr bwMode="auto">
          <a:xfrm>
            <a:off x="327549" y="2454903"/>
            <a:ext cx="3442801" cy="19568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ets pictures free download">
            <a:extLst>
              <a:ext uri="{FF2B5EF4-FFF2-40B4-BE49-F238E27FC236}">
                <a16:creationId xmlns:a16="http://schemas.microsoft.com/office/drawing/2014/main" id="{64693BAF-2CCA-4C8F-B033-538ADBF5B5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9" r="-3" b="7780"/>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http://coolingtower-design.com/wp-content/uploads/2011/10/fan-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6340" r="-1" b="36895"/>
          <a:stretch/>
        </p:blipFill>
        <p:spPr bwMode="auto">
          <a:xfrm>
            <a:off x="329183" y="4572000"/>
            <a:ext cx="3447288" cy="1956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t="4510" r="2" b="31403"/>
          <a:stretch/>
        </p:blipFill>
        <p:spPr>
          <a:xfrm>
            <a:off x="3941061" y="4572285"/>
            <a:ext cx="3447288" cy="1956816"/>
          </a:xfrm>
          <a:prstGeom prst="rect">
            <a:avLst/>
          </a:prstGeom>
        </p:spPr>
      </p:pic>
      <p:sp>
        <p:nvSpPr>
          <p:cNvPr id="17418" name="Rectangle 174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043737C-0986-80EE-9226-A84E07994195}"/>
              </a:ext>
            </a:extLst>
          </p:cNvPr>
          <p:cNvSpPr>
            <a:spLocks noGrp="1"/>
          </p:cNvSpPr>
          <p:nvPr>
            <p:ph idx="1"/>
          </p:nvPr>
        </p:nvSpPr>
        <p:spPr>
          <a:xfrm>
            <a:off x="7957973" y="763523"/>
            <a:ext cx="3511296" cy="5330952"/>
          </a:xfrm>
        </p:spPr>
        <p:txBody>
          <a:bodyPr anchor="ctr">
            <a:normAutofit/>
          </a:bodyPr>
          <a:lstStyle/>
          <a:p>
            <a:r>
              <a:rPr lang="en-US" sz="3600" dirty="0">
                <a:solidFill>
                  <a:srgbClr val="FFFFFF"/>
                </a:solidFill>
                <a:effectLst>
                  <a:outerShdw sx="1000" sy="1000" algn="tl">
                    <a:srgbClr val="C0C0C0"/>
                  </a:outerShdw>
                </a:effectLst>
              </a:rPr>
              <a:t>Keep balloons, fans, heaters, plants, curtains, decorations &amp; pets from motion sensor areas</a:t>
            </a:r>
          </a:p>
          <a:p>
            <a:endParaRPr lang="en-US" sz="2200" dirty="0">
              <a:solidFill>
                <a:srgbClr val="FFFFFF"/>
              </a:solidFill>
            </a:endParaRPr>
          </a:p>
        </p:txBody>
      </p:sp>
      <p:sp>
        <p:nvSpPr>
          <p:cNvPr id="17411" name="Slide Number Placeholder 3"/>
          <p:cNvSpPr>
            <a:spLocks noGrp="1"/>
          </p:cNvSpPr>
          <p:nvPr>
            <p:ph type="sldNum" sz="quarter" idx="12"/>
          </p:nvPr>
        </p:nvSpPr>
        <p:spPr>
          <a:xfrm>
            <a:off x="10495602" y="6535157"/>
            <a:ext cx="973667"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7B181BB6-6630-408D-88C2-1B28FB682DE7}" type="slidenum">
              <a:rPr lang="en-US" sz="1050">
                <a:solidFill>
                  <a:schemeClr val="tx1">
                    <a:lumMod val="50000"/>
                    <a:lumOff val="50000"/>
                  </a:schemeClr>
                </a:solidFill>
              </a:rPr>
              <a:pPr>
                <a:spcAft>
                  <a:spcPts val="600"/>
                </a:spcAft>
              </a:pPr>
              <a:t>22</a:t>
            </a:fld>
            <a:endParaRPr lang="en-US" sz="1050">
              <a:solidFill>
                <a:schemeClr val="tx1">
                  <a:lumMod val="50000"/>
                  <a:lumOff val="50000"/>
                </a:schemeClr>
              </a:solidFill>
            </a:endParaRPr>
          </a:p>
        </p:txBody>
      </p:sp>
      <p:pic>
        <p:nvPicPr>
          <p:cNvPr id="5" name="Picture 4" descr="Logo, company name&#10;&#10;Description automatically generated">
            <a:extLst>
              <a:ext uri="{FF2B5EF4-FFF2-40B4-BE49-F238E27FC236}">
                <a16:creationId xmlns:a16="http://schemas.microsoft.com/office/drawing/2014/main" id="{E4178B51-DAD4-1C21-A24E-6DE579E3B9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96385446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Holdup or Panic Switches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4666" r="1" b="7015"/>
          <a:stretch/>
        </p:blipFill>
        <p:spPr>
          <a:xfrm>
            <a:off x="327549" y="2454903"/>
            <a:ext cx="3442801" cy="4080254"/>
          </a:xfrm>
          <a:prstGeom prst="rect">
            <a:avLst/>
          </a:prstGeom>
        </p:spPr>
      </p:pic>
      <p:pic>
        <p:nvPicPr>
          <p:cNvPr id="3074" name="Picture 2" descr="269"/>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780" r="2" b="24011"/>
          <a:stretch/>
        </p:blipFill>
        <p:spPr bwMode="auto">
          <a:xfrm>
            <a:off x="3942260" y="2454902"/>
            <a:ext cx="3442803" cy="1958184"/>
          </a:xfrm>
          <a:prstGeom prst="rect">
            <a:avLst/>
          </a:prstGeom>
          <a:noFill/>
        </p:spPr>
      </p:pic>
      <p:pic>
        <p:nvPicPr>
          <p:cNvPr id="3073" name="Picture 1" descr="266_lg%20Foot%20rail"/>
          <p:cNvPicPr>
            <a:picLocks noChangeAspect="1" noChangeArrowheads="1"/>
          </p:cNvPicPr>
          <p:nvPr/>
        </p:nvPicPr>
        <p:blipFill rotWithShape="1">
          <a:blip r:embed="rId5" cstate="print"/>
          <a:srcRect l="23848" r="6587" b="-1"/>
          <a:stretch/>
        </p:blipFill>
        <p:spPr bwMode="auto">
          <a:xfrm>
            <a:off x="3941061" y="4572285"/>
            <a:ext cx="3447288" cy="1956816"/>
          </a:xfrm>
          <a:prstGeom prst="rect">
            <a:avLst/>
          </a:prstGeom>
          <a:noFill/>
        </p:spPr>
      </p:pic>
      <p:sp>
        <p:nvSpPr>
          <p:cNvPr id="3081" name="Rectangle 308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ACA6BAC4-BF78-88E2-A8C9-746F7D8239D8}"/>
              </a:ext>
            </a:extLst>
          </p:cNvPr>
          <p:cNvSpPr>
            <a:spLocks noGrp="1"/>
          </p:cNvSpPr>
          <p:nvPr>
            <p:ph idx="1"/>
          </p:nvPr>
        </p:nvSpPr>
        <p:spPr>
          <a:xfrm>
            <a:off x="7957973" y="491260"/>
            <a:ext cx="3511296" cy="5873206"/>
          </a:xfrm>
        </p:spPr>
        <p:txBody>
          <a:bodyPr anchor="ctr">
            <a:normAutofit fontScale="92500" lnSpcReduction="10000"/>
          </a:bodyPr>
          <a:lstStyle/>
          <a:p>
            <a:pPr marL="457200" indent="-457200">
              <a:buFont typeface="Arial" pitchFamily="34" charset="0"/>
              <a:buChar char="•"/>
            </a:pPr>
            <a:r>
              <a:rPr lang="en-US" sz="3200" dirty="0">
                <a:solidFill>
                  <a:srgbClr val="FFFFFF"/>
                </a:solidFill>
              </a:rPr>
              <a:t>Use switches that need simultaneous two-button activation</a:t>
            </a:r>
          </a:p>
          <a:p>
            <a:pPr marL="457200" indent="-457200">
              <a:buFont typeface="Arial" pitchFamily="34" charset="0"/>
              <a:buChar char="•"/>
            </a:pPr>
            <a:r>
              <a:rPr lang="en-US" sz="3200" dirty="0">
                <a:solidFill>
                  <a:srgbClr val="FFFFFF"/>
                </a:solidFill>
              </a:rPr>
              <a:t>Train all personnel on when the button should and should not be used</a:t>
            </a:r>
          </a:p>
          <a:p>
            <a:pPr marL="457200" indent="-457200">
              <a:buFont typeface="Arial" pitchFamily="34" charset="0"/>
              <a:buChar char="•"/>
            </a:pPr>
            <a:r>
              <a:rPr lang="en-US" sz="3200" dirty="0">
                <a:solidFill>
                  <a:srgbClr val="FFFFFF"/>
                </a:solidFill>
              </a:rPr>
              <a:t>Do not use in areas where items will be stored around or on top of the device</a:t>
            </a:r>
          </a:p>
        </p:txBody>
      </p:sp>
      <p:sp>
        <p:nvSpPr>
          <p:cNvPr id="3" name="Slide Number Placeholder 2">
            <a:extLst>
              <a:ext uri="{FF2B5EF4-FFF2-40B4-BE49-F238E27FC236}">
                <a16:creationId xmlns:a16="http://schemas.microsoft.com/office/drawing/2014/main" id="{D01E29A4-3D18-0636-E00A-D5A7BB31EA7D}"/>
              </a:ext>
            </a:extLst>
          </p:cNvPr>
          <p:cNvSpPr>
            <a:spLocks noGrp="1"/>
          </p:cNvSpPr>
          <p:nvPr>
            <p:ph type="sldNum" sz="quarter" idx="12"/>
          </p:nvPr>
        </p:nvSpPr>
        <p:spPr>
          <a:xfrm>
            <a:off x="10621992" y="6535157"/>
            <a:ext cx="847277" cy="274320"/>
          </a:xfrm>
        </p:spPr>
        <p:txBody>
          <a:bodyPr>
            <a:normAutofit/>
          </a:bodyPr>
          <a:lstStyle/>
          <a:p>
            <a:pPr>
              <a:spcAft>
                <a:spcPts val="600"/>
              </a:spcAft>
            </a:pPr>
            <a:fld id="{CF4B4B52-D2AC-4B48-96FE-28E2E6D51F14}" type="slidenum">
              <a:rPr lang="en-US" sz="1050">
                <a:solidFill>
                  <a:schemeClr val="tx1">
                    <a:lumMod val="50000"/>
                    <a:lumOff val="50000"/>
                  </a:schemeClr>
                </a:solidFill>
              </a:rPr>
              <a:pPr>
                <a:spcAft>
                  <a:spcPts val="600"/>
                </a:spcAft>
              </a:pPr>
              <a:t>23</a:t>
            </a:fld>
            <a:endParaRPr lang="en-US" sz="1050">
              <a:solidFill>
                <a:schemeClr val="tx1">
                  <a:lumMod val="50000"/>
                  <a:lumOff val="50000"/>
                </a:schemeClr>
              </a:solidFill>
            </a:endParaRPr>
          </a:p>
        </p:txBody>
      </p:sp>
      <p:pic>
        <p:nvPicPr>
          <p:cNvPr id="10" name="Picture 9" descr="Logo, company name&#10;&#10;Description automatically generated">
            <a:extLst>
              <a:ext uri="{FF2B5EF4-FFF2-40B4-BE49-F238E27FC236}">
                <a16:creationId xmlns:a16="http://schemas.microsoft.com/office/drawing/2014/main" id="{2A4EFFCC-FAFF-1D10-AE8D-7950ADDAFE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311504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Overhead Doors</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t="18243" r="-2" b="12714"/>
          <a:stretch/>
        </p:blipFill>
        <p:spPr>
          <a:xfrm>
            <a:off x="327547" y="2454903"/>
            <a:ext cx="7058306" cy="4080254"/>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73410146-49A4-4C96-CF25-0AA012E893DB}"/>
              </a:ext>
            </a:extLst>
          </p:cNvPr>
          <p:cNvSpPr>
            <a:spLocks noGrp="1"/>
          </p:cNvSpPr>
          <p:nvPr>
            <p:ph idx="1"/>
          </p:nvPr>
        </p:nvSpPr>
        <p:spPr>
          <a:xfrm>
            <a:off x="8029319" y="491260"/>
            <a:ext cx="3424739" cy="5873206"/>
          </a:xfrm>
        </p:spPr>
        <p:txBody>
          <a:bodyPr anchor="ctr">
            <a:normAutofit fontScale="92500" lnSpcReduction="10000"/>
          </a:bodyPr>
          <a:lstStyle/>
          <a:p>
            <a:pPr marL="457200" indent="-457200" eaLnBrk="0" hangingPunct="0">
              <a:spcBef>
                <a:spcPct val="30000"/>
              </a:spcBef>
              <a:buFont typeface="Arial" pitchFamily="34" charset="0"/>
              <a:buChar char="•"/>
              <a:defRPr/>
            </a:pPr>
            <a:r>
              <a:rPr lang="en-US" sz="3200" dirty="0">
                <a:solidFill>
                  <a:srgbClr val="FFFFFF"/>
                </a:solidFill>
              </a:rPr>
              <a:t>Do not use floor mounted contacts on overhead/rollup doors</a:t>
            </a:r>
          </a:p>
          <a:p>
            <a:pPr marL="457200" indent="-457200" eaLnBrk="0" hangingPunct="0">
              <a:spcBef>
                <a:spcPct val="30000"/>
              </a:spcBef>
              <a:buFont typeface="Arial" pitchFamily="34" charset="0"/>
              <a:buChar char="•"/>
              <a:defRPr/>
            </a:pPr>
            <a:r>
              <a:rPr lang="en-US" sz="3200" dirty="0">
                <a:solidFill>
                  <a:srgbClr val="FFFFFF"/>
                </a:solidFill>
              </a:rPr>
              <a:t>Instead, use track-mounted wide gap contacts on BOTH sides of the door</a:t>
            </a:r>
          </a:p>
          <a:p>
            <a:pPr marL="457200" indent="-457200" eaLnBrk="0" hangingPunct="0">
              <a:spcBef>
                <a:spcPct val="30000"/>
              </a:spcBef>
              <a:buFont typeface="Arial" pitchFamily="34" charset="0"/>
              <a:buChar char="•"/>
              <a:defRPr/>
            </a:pPr>
            <a:r>
              <a:rPr lang="en-US" sz="3200" dirty="0">
                <a:solidFill>
                  <a:srgbClr val="FFFFFF"/>
                </a:solidFill>
              </a:rPr>
              <a:t>Require activation by BOTH contacts to trigger the alarm</a:t>
            </a:r>
          </a:p>
        </p:txBody>
      </p:sp>
      <p:sp>
        <p:nvSpPr>
          <p:cNvPr id="5" name="Slide Number Placeholder 4"/>
          <p:cNvSpPr>
            <a:spLocks noGrp="1"/>
          </p:cNvSpPr>
          <p:nvPr>
            <p:ph type="sldNum" sz="quarter" idx="12"/>
          </p:nvPr>
        </p:nvSpPr>
        <p:spPr>
          <a:xfrm>
            <a:off x="10480391" y="6535157"/>
            <a:ext cx="973667" cy="274320"/>
          </a:xfrm>
        </p:spPr>
        <p:txBody>
          <a:bodyPr>
            <a:normAutofit/>
          </a:bodyPr>
          <a:lstStyle/>
          <a:p>
            <a:pPr>
              <a:spcAft>
                <a:spcPts val="600"/>
              </a:spcAft>
            </a:pPr>
            <a:fld id="{9450E3C1-243C-4221-866F-CD21818E6A3F}" type="slidenum">
              <a:rPr lang="en-US" sz="1050">
                <a:solidFill>
                  <a:schemeClr val="tx1">
                    <a:lumMod val="50000"/>
                    <a:lumOff val="50000"/>
                  </a:schemeClr>
                </a:solidFill>
              </a:rPr>
              <a:pPr>
                <a:spcAft>
                  <a:spcPts val="600"/>
                </a:spcAft>
              </a:pPr>
              <a:t>24</a:t>
            </a:fld>
            <a:endParaRPr lang="en-US" sz="1050">
              <a:solidFill>
                <a:schemeClr val="tx1">
                  <a:lumMod val="50000"/>
                  <a:lumOff val="50000"/>
                </a:schemeClr>
              </a:solidFill>
            </a:endParaRPr>
          </a:p>
        </p:txBody>
      </p:sp>
      <p:pic>
        <p:nvPicPr>
          <p:cNvPr id="9" name="Picture 8" descr="Logo, company name&#10;&#10;Description automatically generated">
            <a:extLst>
              <a:ext uri="{FF2B5EF4-FFF2-40B4-BE49-F238E27FC236}">
                <a16:creationId xmlns:a16="http://schemas.microsoft.com/office/drawing/2014/main" id="{4BD9A27E-620D-F570-D8D0-93401C531A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763786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086" name="Rectangle 308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62B332D8-009D-90B3-51B1-02A4ED289381}"/>
              </a:ext>
            </a:extLst>
          </p:cNvPr>
          <p:cNvSpPr>
            <a:spLocks noGrp="1"/>
          </p:cNvSpPr>
          <p:nvPr>
            <p:ph type="title"/>
          </p:nvPr>
        </p:nvSpPr>
        <p:spPr>
          <a:xfrm>
            <a:off x="4384039" y="365125"/>
            <a:ext cx="7164493" cy="1325563"/>
          </a:xfrm>
        </p:spPr>
        <p:txBody>
          <a:bodyPr>
            <a:normAutofit/>
          </a:bodyPr>
          <a:lstStyle/>
          <a:p>
            <a:r>
              <a:rPr lang="en-US"/>
              <a:t>Training is Important!</a:t>
            </a:r>
            <a:endParaRPr lang="en-US" dirty="0"/>
          </a:p>
        </p:txBody>
      </p:sp>
      <p:pic>
        <p:nvPicPr>
          <p:cNvPr id="3076" name="Picture 4" descr="http://www.bonitz.us/sites/default/files/gerhard%20vacuum.JP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80060" y="1144788"/>
            <a:ext cx="3425957" cy="456794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C8DE0AA1-5234-6C51-610B-0A2AA0027E3A}"/>
              </a:ext>
            </a:extLst>
          </p:cNvPr>
          <p:cNvSpPr>
            <a:spLocks noGrp="1"/>
          </p:cNvSpPr>
          <p:nvPr>
            <p:ph idx="1"/>
          </p:nvPr>
        </p:nvSpPr>
        <p:spPr>
          <a:xfrm>
            <a:off x="4387515" y="2022601"/>
            <a:ext cx="7161017" cy="4154361"/>
          </a:xfrm>
        </p:spPr>
        <p:txBody>
          <a:bodyPr>
            <a:normAutofit/>
          </a:bodyPr>
          <a:lstStyle/>
          <a:p>
            <a:pPr marL="0" indent="0">
              <a:spcBef>
                <a:spcPct val="20000"/>
              </a:spcBef>
              <a:buClr>
                <a:schemeClr val="hlink"/>
              </a:buClr>
              <a:buSzPct val="65000"/>
              <a:buNone/>
              <a:defRPr/>
            </a:pPr>
            <a:r>
              <a:rPr lang="en-US" sz="3600" dirty="0">
                <a:effectLst>
                  <a:outerShdw dist="38100" sx="1000" sy="1000" algn="tl">
                    <a:srgbClr val="C0C0C0"/>
                  </a:outerShdw>
                </a:effectLst>
              </a:rPr>
              <a:t>Teach </a:t>
            </a:r>
            <a:r>
              <a:rPr lang="en-US" sz="3600" u="sng" dirty="0">
                <a:effectLst>
                  <a:outerShdw dist="38100" sx="1000" sy="1000" algn="tl">
                    <a:srgbClr val="C0C0C0"/>
                  </a:outerShdw>
                </a:effectLst>
              </a:rPr>
              <a:t>ALL</a:t>
            </a:r>
            <a:r>
              <a:rPr lang="en-US" sz="3600" dirty="0">
                <a:effectLst>
                  <a:outerShdw dist="38100" sx="1000" sy="1000" algn="tl">
                    <a:srgbClr val="C0C0C0"/>
                  </a:outerShdw>
                </a:effectLst>
              </a:rPr>
              <a:t> users how to operate your system, including: </a:t>
            </a:r>
          </a:p>
          <a:p>
            <a:pPr marL="457200" indent="-457200">
              <a:spcBef>
                <a:spcPct val="20000"/>
              </a:spcBef>
              <a:buSzPct val="100000"/>
              <a:buFont typeface="Arial" pitchFamily="34" charset="0"/>
              <a:buChar char="•"/>
              <a:defRPr/>
            </a:pPr>
            <a:r>
              <a:rPr lang="en-US" sz="3600" dirty="0">
                <a:effectLst>
                  <a:outerShdw dist="38100" sx="1000" sy="1000" algn="tl">
                    <a:srgbClr val="C0C0C0"/>
                  </a:outerShdw>
                </a:effectLst>
              </a:rPr>
              <a:t>Arming codes</a:t>
            </a:r>
          </a:p>
          <a:p>
            <a:pPr marL="457200" indent="-457200">
              <a:spcBef>
                <a:spcPct val="20000"/>
              </a:spcBef>
              <a:buSzPct val="100000"/>
              <a:buFont typeface="Arial" pitchFamily="34" charset="0"/>
              <a:buChar char="•"/>
              <a:defRPr/>
            </a:pPr>
            <a:r>
              <a:rPr lang="en-US" sz="3600" dirty="0">
                <a:effectLst>
                  <a:outerShdw dist="38100" sx="1000" sy="1000" algn="tl">
                    <a:srgbClr val="C0C0C0"/>
                  </a:outerShdw>
                </a:effectLst>
              </a:rPr>
              <a:t>Passwords</a:t>
            </a:r>
          </a:p>
          <a:p>
            <a:pPr marL="457200" indent="-457200">
              <a:spcBef>
                <a:spcPct val="20000"/>
              </a:spcBef>
              <a:buSzPct val="100000"/>
              <a:buFont typeface="Arial" pitchFamily="34" charset="0"/>
              <a:buChar char="•"/>
              <a:defRPr/>
            </a:pPr>
            <a:r>
              <a:rPr lang="en-US" sz="3600" dirty="0">
                <a:effectLst>
                  <a:outerShdw dist="38100" sx="1000" sy="1000" algn="tl">
                    <a:srgbClr val="C0C0C0"/>
                  </a:outerShdw>
                </a:effectLst>
              </a:rPr>
              <a:t>Phone numbers </a:t>
            </a:r>
          </a:p>
          <a:p>
            <a:pPr marL="457200" indent="-457200">
              <a:spcBef>
                <a:spcPct val="20000"/>
              </a:spcBef>
              <a:buSzPct val="100000"/>
              <a:buFont typeface="Arial" pitchFamily="34" charset="0"/>
              <a:buChar char="•"/>
              <a:defRPr/>
            </a:pPr>
            <a:r>
              <a:rPr lang="en-US" sz="3600" dirty="0">
                <a:effectLst>
                  <a:outerShdw dist="38100" sx="1000" sy="1000" algn="tl">
                    <a:srgbClr val="C0C0C0"/>
                  </a:outerShdw>
                </a:effectLst>
              </a:rPr>
              <a:t>Cancellation procedures</a:t>
            </a:r>
          </a:p>
        </p:txBody>
      </p:sp>
      <p:sp>
        <p:nvSpPr>
          <p:cNvPr id="2" name="Slide Number Placeholder 1"/>
          <p:cNvSpPr>
            <a:spLocks noGrp="1"/>
          </p:cNvSpPr>
          <p:nvPr>
            <p:ph type="sldNum" sz="quarter" idx="12"/>
          </p:nvPr>
        </p:nvSpPr>
        <p:spPr>
          <a:xfrm>
            <a:off x="8610600" y="6356350"/>
            <a:ext cx="2743200" cy="365125"/>
          </a:xfrm>
        </p:spPr>
        <p:txBody>
          <a:bodyPr anchor="ctr">
            <a:normAutofit/>
          </a:bodyPr>
          <a:lstStyle/>
          <a:p>
            <a:pPr>
              <a:spcAft>
                <a:spcPts val="600"/>
              </a:spcAft>
            </a:pPr>
            <a:fld id="{7D2B1549-1322-4C6D-8438-A27A568E9BF2}" type="slidenum">
              <a:rPr lang="en-US">
                <a:solidFill>
                  <a:schemeClr val="tx1">
                    <a:alpha val="80000"/>
                  </a:schemeClr>
                </a:solidFill>
              </a:rPr>
              <a:pPr>
                <a:spcAft>
                  <a:spcPts val="600"/>
                </a:spcAft>
              </a:pPr>
              <a:t>25</a:t>
            </a:fld>
            <a:endParaRPr lang="en-US">
              <a:solidFill>
                <a:schemeClr val="tx1">
                  <a:alpha val="80000"/>
                </a:schemeClr>
              </a:solidFill>
            </a:endParaRPr>
          </a:p>
        </p:txBody>
      </p:sp>
      <p:pic>
        <p:nvPicPr>
          <p:cNvPr id="7" name="Picture 6" descr="Logo, company name&#10;&#10;Description automatically generated">
            <a:extLst>
              <a:ext uri="{FF2B5EF4-FFF2-40B4-BE49-F238E27FC236}">
                <a16:creationId xmlns:a16="http://schemas.microsoft.com/office/drawing/2014/main" id="{47E855D0-7E89-6DBC-D9B1-A3B34F54BA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45877923"/>
      </p:ext>
    </p:extLst>
  </p:cSld>
  <p:clrMapOvr>
    <a:overrideClrMapping bg1="dk1" tx1="lt1" bg2="dk2" tx2="lt2" accent1="accent1" accent2="accent2" accent3="accent3" accent4="accent4" accent5="accent5" accent6="accent6" hlink="hlink" folHlink="folHlink"/>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http://www.infotekexperts.com/images/training.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208"/>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103" name="Freeform: Shape 4102">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05" name="Freeform: Shape 4104">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01436" y="1396289"/>
            <a:ext cx="4819952" cy="1325563"/>
          </a:xfrm>
        </p:spPr>
        <p:txBody>
          <a:bodyPr>
            <a:normAutofit/>
          </a:bodyPr>
          <a:lstStyle/>
          <a:p>
            <a:r>
              <a:rPr lang="en-US" dirty="0"/>
              <a:t>Train Early &amp; Often</a:t>
            </a:r>
          </a:p>
        </p:txBody>
      </p:sp>
      <p:sp>
        <p:nvSpPr>
          <p:cNvPr id="5" name="Slide Number Placeholder 4"/>
          <p:cNvSpPr>
            <a:spLocks noGrp="1"/>
          </p:cNvSpPr>
          <p:nvPr>
            <p:ph type="sldNum" sz="quarter" idx="12"/>
          </p:nvPr>
        </p:nvSpPr>
        <p:spPr>
          <a:xfrm>
            <a:off x="11303603" y="6181513"/>
            <a:ext cx="548640" cy="548640"/>
          </a:xfrm>
          <a:prstGeom prst="ellipse">
            <a:avLst/>
          </a:prstGeom>
          <a:solidFill>
            <a:srgbClr val="695B4A"/>
          </a:solidFill>
        </p:spPr>
        <p:txBody>
          <a:bodyPr anchor="ctr">
            <a:normAutofit/>
          </a:bodyPr>
          <a:lstStyle/>
          <a:p>
            <a:pPr algn="ctr">
              <a:spcAft>
                <a:spcPts val="600"/>
              </a:spcAft>
            </a:pPr>
            <a:fld id="{9450E3C1-243C-4221-866F-CD21818E6A3F}" type="slidenum">
              <a:rPr lang="en-US" sz="1500">
                <a:solidFill>
                  <a:srgbClr val="FFFFFF"/>
                </a:solidFill>
              </a:rPr>
              <a:pPr algn="ctr">
                <a:spcAft>
                  <a:spcPts val="600"/>
                </a:spcAft>
              </a:pPr>
              <a:t>26</a:t>
            </a:fld>
            <a:endParaRPr lang="en-US" sz="1500">
              <a:solidFill>
                <a:srgbClr val="FFFFFF"/>
              </a:solidFill>
            </a:endParaRPr>
          </a:p>
        </p:txBody>
      </p:sp>
      <p:sp>
        <p:nvSpPr>
          <p:cNvPr id="7" name="Content Placeholder 6">
            <a:extLst>
              <a:ext uri="{FF2B5EF4-FFF2-40B4-BE49-F238E27FC236}">
                <a16:creationId xmlns:a16="http://schemas.microsoft.com/office/drawing/2014/main" id="{811D935D-0354-CE6A-15C9-B033B9D5DFCE}"/>
              </a:ext>
            </a:extLst>
          </p:cNvPr>
          <p:cNvSpPr>
            <a:spLocks noGrp="1"/>
          </p:cNvSpPr>
          <p:nvPr>
            <p:ph idx="1"/>
          </p:nvPr>
        </p:nvSpPr>
        <p:spPr>
          <a:xfrm>
            <a:off x="6801435" y="2871982"/>
            <a:ext cx="4819951" cy="3181684"/>
          </a:xfrm>
        </p:spPr>
        <p:txBody>
          <a:bodyPr anchor="t">
            <a:normAutofit fontScale="92500" lnSpcReduction="20000"/>
          </a:bodyPr>
          <a:lstStyle/>
          <a:p>
            <a:pPr marL="457200" indent="-457200">
              <a:spcBef>
                <a:spcPct val="20000"/>
              </a:spcBef>
              <a:buSzPct val="100000"/>
              <a:buFont typeface="Arial" pitchFamily="34" charset="0"/>
              <a:buChar char="•"/>
              <a:defRPr/>
            </a:pPr>
            <a:r>
              <a:rPr lang="en-US" sz="3200" dirty="0">
                <a:effectLst>
                  <a:outerShdw dist="38100" sx="1000" sy="1000" algn="tl">
                    <a:srgbClr val="C0C0C0"/>
                  </a:outerShdw>
                </a:effectLst>
              </a:rPr>
              <a:t>Train all new employees</a:t>
            </a:r>
          </a:p>
          <a:p>
            <a:pPr marL="457200" indent="-457200">
              <a:spcBef>
                <a:spcPct val="20000"/>
              </a:spcBef>
              <a:buSzPct val="100000"/>
              <a:buFont typeface="Arial" pitchFamily="34" charset="0"/>
              <a:buChar char="•"/>
              <a:defRPr/>
            </a:pPr>
            <a:r>
              <a:rPr lang="en-US" sz="3200" dirty="0">
                <a:effectLst>
                  <a:outerShdw dist="38100" sx="1000" sy="1000" algn="tl">
                    <a:srgbClr val="C0C0C0"/>
                  </a:outerShdw>
                </a:effectLst>
              </a:rPr>
              <a:t>Include in monthly meetings</a:t>
            </a:r>
          </a:p>
          <a:p>
            <a:pPr marL="457200" indent="-457200">
              <a:spcBef>
                <a:spcPct val="20000"/>
              </a:spcBef>
              <a:buSzPct val="100000"/>
              <a:buFont typeface="Arial" pitchFamily="34" charset="0"/>
              <a:buChar char="•"/>
              <a:defRPr/>
            </a:pPr>
            <a:r>
              <a:rPr lang="en-US" sz="3200" dirty="0">
                <a:effectLst>
                  <a:outerShdw dist="38100" sx="1000" sy="1000" algn="tl">
                    <a:srgbClr val="C0C0C0"/>
                  </a:outerShdw>
                </a:effectLst>
              </a:rPr>
              <a:t>Follow-up after false alarms</a:t>
            </a:r>
          </a:p>
          <a:p>
            <a:pPr marL="457200" indent="-457200">
              <a:spcBef>
                <a:spcPct val="20000"/>
              </a:spcBef>
              <a:buSzPct val="100000"/>
              <a:buFont typeface="Arial" pitchFamily="34" charset="0"/>
              <a:buChar char="•"/>
              <a:defRPr/>
            </a:pPr>
            <a:r>
              <a:rPr lang="en-US" sz="3200" dirty="0">
                <a:effectLst>
                  <a:outerShdw dist="38100" sx="1000" sy="1000" algn="tl">
                    <a:srgbClr val="C0C0C0"/>
                  </a:outerShdw>
                </a:effectLst>
              </a:rPr>
              <a:t>Be proactive - cover common causes before they occur</a:t>
            </a:r>
          </a:p>
        </p:txBody>
      </p:sp>
      <p:pic>
        <p:nvPicPr>
          <p:cNvPr id="8" name="Picture 7" descr="Logo, company name&#10;&#10;Description automatically generated">
            <a:extLst>
              <a:ext uri="{FF2B5EF4-FFF2-40B4-BE49-F238E27FC236}">
                <a16:creationId xmlns:a16="http://schemas.microsoft.com/office/drawing/2014/main" id="{FC902264-FEEC-AD9C-FE07-6DC101F1F9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07742509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103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D51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Identify the Cause</a:t>
            </a:r>
          </a:p>
        </p:txBody>
      </p:sp>
      <p:pic>
        <p:nvPicPr>
          <p:cNvPr id="1027" name="Picture 3" descr="C:\Users\Brad\Pictures\Photos\Controls Communications\cancelverifypic.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4866" r="1" b="8314"/>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F2224AA5-1FA6-EA4F-0BA6-A4381604AC08}"/>
              </a:ext>
            </a:extLst>
          </p:cNvPr>
          <p:cNvSpPr>
            <a:spLocks noGrp="1"/>
          </p:cNvSpPr>
          <p:nvPr>
            <p:ph idx="1"/>
          </p:nvPr>
        </p:nvSpPr>
        <p:spPr>
          <a:xfrm>
            <a:off x="8029319" y="917725"/>
            <a:ext cx="3424739" cy="4852362"/>
          </a:xfrm>
        </p:spPr>
        <p:txBody>
          <a:bodyPr anchor="ctr">
            <a:normAutofit/>
          </a:bodyPr>
          <a:lstStyle/>
          <a:p>
            <a:r>
              <a:rPr lang="en-US" sz="3600" dirty="0">
                <a:solidFill>
                  <a:srgbClr val="FFFFFF"/>
                </a:solidFill>
              </a:rPr>
              <a:t>Make sure your alarm system identifies the sensor that caused the alarm activation</a:t>
            </a:r>
          </a:p>
        </p:txBody>
      </p:sp>
      <p:sp>
        <p:nvSpPr>
          <p:cNvPr id="5" name="Slide Number Placeholder 4"/>
          <p:cNvSpPr>
            <a:spLocks noGrp="1"/>
          </p:cNvSpPr>
          <p:nvPr>
            <p:ph type="sldNum" sz="quarter" idx="12"/>
          </p:nvPr>
        </p:nvSpPr>
        <p:spPr>
          <a:xfrm>
            <a:off x="10480391" y="6535157"/>
            <a:ext cx="973667" cy="274320"/>
          </a:xfrm>
        </p:spPr>
        <p:txBody>
          <a:bodyPr>
            <a:normAutofit/>
          </a:bodyPr>
          <a:lstStyle/>
          <a:p>
            <a:pPr>
              <a:spcAft>
                <a:spcPts val="600"/>
              </a:spcAft>
            </a:pPr>
            <a:fld id="{9450E3C1-243C-4221-866F-CD21818E6A3F}" type="slidenum">
              <a:rPr lang="en-US" sz="1050">
                <a:solidFill>
                  <a:schemeClr val="tx1">
                    <a:lumMod val="50000"/>
                    <a:lumOff val="50000"/>
                  </a:schemeClr>
                </a:solidFill>
              </a:rPr>
              <a:pPr>
                <a:spcAft>
                  <a:spcPts val="600"/>
                </a:spcAft>
              </a:pPr>
              <a:t>27</a:t>
            </a:fld>
            <a:endParaRPr lang="en-US" sz="1050">
              <a:solidFill>
                <a:schemeClr val="tx1">
                  <a:lumMod val="50000"/>
                  <a:lumOff val="50000"/>
                </a:schemeClr>
              </a:solidFill>
            </a:endParaRPr>
          </a:p>
        </p:txBody>
      </p:sp>
      <p:pic>
        <p:nvPicPr>
          <p:cNvPr id="8" name="Picture 7" descr="Logo, company name&#10;&#10;Description automatically generated">
            <a:extLst>
              <a:ext uri="{FF2B5EF4-FFF2-40B4-BE49-F238E27FC236}">
                <a16:creationId xmlns:a16="http://schemas.microsoft.com/office/drawing/2014/main" id="{CFC6438B-AD4B-C856-9EED-62881A7F0B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091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6" name="Rectangle 1946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A4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6" name="Title 1"/>
          <p:cNvSpPr>
            <a:spLocks noGrp="1"/>
          </p:cNvSpPr>
          <p:nvPr>
            <p:ph type="title"/>
          </p:nvPr>
        </p:nvSpPr>
        <p:spPr>
          <a:xfrm>
            <a:off x="524256" y="491260"/>
            <a:ext cx="6594189" cy="1625210"/>
          </a:xfrm>
        </p:spPr>
        <p:txBody>
          <a:bodyPr>
            <a:normAutofit/>
          </a:bodyPr>
          <a:lstStyle/>
          <a:p>
            <a:r>
              <a:rPr lang="en-US" b="1">
                <a:solidFill>
                  <a:srgbClr val="FFFFFF"/>
                </a:solidFill>
              </a:rPr>
              <a:t>Notify your alarm company …</a:t>
            </a:r>
          </a:p>
        </p:txBody>
      </p:sp>
      <p:pic>
        <p:nvPicPr>
          <p:cNvPr id="19458" name="Picture 6" descr="MPj04383700000[1]"/>
          <p:cNvPicPr>
            <a:picLocks noChangeAspect="1" noChangeArrowheads="1"/>
          </p:cNvPicPr>
          <p:nvPr/>
        </p:nvPicPr>
        <p:blipFill rotWithShape="1">
          <a:blip r:embed="rId3">
            <a:extLst>
              <a:ext uri="{28A0092B-C50C-407E-A947-70E740481C1C}">
                <a14:useLocalDpi xmlns:a14="http://schemas.microsoft.com/office/drawing/2010/main" val="0"/>
              </a:ext>
            </a:extLst>
          </a:blip>
          <a:srcRect l="7472" r="44223" b="2"/>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9" descr="MPj04304920000[1]"/>
          <p:cNvPicPr>
            <a:picLocks noChangeAspect="1" noChangeArrowheads="1"/>
          </p:cNvPicPr>
          <p:nvPr/>
        </p:nvPicPr>
        <p:blipFill rotWithShape="1">
          <a:blip r:embed="rId4">
            <a:extLst>
              <a:ext uri="{28A0092B-C50C-407E-A947-70E740481C1C}">
                <a14:useLocalDpi xmlns:a14="http://schemas.microsoft.com/office/drawing/2010/main" val="0"/>
              </a:ext>
            </a:extLst>
          </a:blip>
          <a:srcRect l="7172" r="20262" b="-2"/>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Rectangle 1946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855B28AC-F8BF-1775-4DC4-B4E430C5EB4A}"/>
              </a:ext>
            </a:extLst>
          </p:cNvPr>
          <p:cNvSpPr>
            <a:spLocks noGrp="1"/>
          </p:cNvSpPr>
          <p:nvPr>
            <p:ph idx="1"/>
          </p:nvPr>
        </p:nvSpPr>
        <p:spPr>
          <a:xfrm>
            <a:off x="7957973" y="763523"/>
            <a:ext cx="3511296" cy="5330952"/>
          </a:xfrm>
        </p:spPr>
        <p:txBody>
          <a:bodyPr anchor="ctr">
            <a:normAutofit/>
          </a:bodyPr>
          <a:lstStyle/>
          <a:p>
            <a:r>
              <a:rPr lang="en-US" sz="3200" dirty="0">
                <a:solidFill>
                  <a:srgbClr val="FFFFFF"/>
                </a:solidFill>
              </a:rPr>
              <a:t>Before you test your system</a:t>
            </a:r>
          </a:p>
          <a:p>
            <a:r>
              <a:rPr lang="en-US" sz="3200" dirty="0">
                <a:solidFill>
                  <a:srgbClr val="FFFFFF"/>
                </a:solidFill>
              </a:rPr>
              <a:t>If your system is not working properly</a:t>
            </a:r>
          </a:p>
          <a:p>
            <a:r>
              <a:rPr lang="en-US" sz="3200" dirty="0">
                <a:solidFill>
                  <a:srgbClr val="FFFFFF"/>
                </a:solidFill>
              </a:rPr>
              <a:t>If you plan to remodel or install new wiring of any kind (telephone, DSL, VoIP, etc.)</a:t>
            </a:r>
          </a:p>
        </p:txBody>
      </p:sp>
      <p:sp>
        <p:nvSpPr>
          <p:cNvPr id="19461" name="Slide Number Placeholder 3"/>
          <p:cNvSpPr>
            <a:spLocks noGrp="1"/>
          </p:cNvSpPr>
          <p:nvPr>
            <p:ph type="sldNum" sz="quarter" idx="12"/>
          </p:nvPr>
        </p:nvSpPr>
        <p:spPr>
          <a:xfrm>
            <a:off x="10655806" y="6535157"/>
            <a:ext cx="813463"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58E31CBE-65D0-4EC7-931B-1A63E64A18F2}" type="slidenum">
              <a:rPr lang="en-US" sz="1050">
                <a:solidFill>
                  <a:schemeClr val="tx1">
                    <a:lumMod val="50000"/>
                    <a:lumOff val="50000"/>
                  </a:schemeClr>
                </a:solidFill>
              </a:rPr>
              <a:pPr eaLnBrk="1" hangingPunct="1">
                <a:spcAft>
                  <a:spcPts val="600"/>
                </a:spcAft>
              </a:pPr>
              <a:t>28</a:t>
            </a:fld>
            <a:endParaRPr lang="en-US" sz="1050">
              <a:solidFill>
                <a:schemeClr val="tx1">
                  <a:lumMod val="50000"/>
                  <a:lumOff val="50000"/>
                </a:schemeClr>
              </a:solidFill>
            </a:endParaRPr>
          </a:p>
        </p:txBody>
      </p:sp>
      <p:pic>
        <p:nvPicPr>
          <p:cNvPr id="3" name="Picture 2" descr="Logo, company name&#10;&#10;Description automatically generated">
            <a:extLst>
              <a:ext uri="{FF2B5EF4-FFF2-40B4-BE49-F238E27FC236}">
                <a16:creationId xmlns:a16="http://schemas.microsoft.com/office/drawing/2014/main" id="{BF56A9E5-2F99-5F4D-0B19-3A43273CD9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3941940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dirty="0">
                <a:solidFill>
                  <a:srgbClr val="FF0000"/>
                </a:solidFill>
              </a:rPr>
              <a:t>Update Your Alarm Company</a:t>
            </a:r>
          </a:p>
        </p:txBody>
      </p:sp>
      <p:graphicFrame>
        <p:nvGraphicFramePr>
          <p:cNvPr id="20485" name="Content Placeholder 7">
            <a:extLst>
              <a:ext uri="{FF2B5EF4-FFF2-40B4-BE49-F238E27FC236}">
                <a16:creationId xmlns:a16="http://schemas.microsoft.com/office/drawing/2014/main" id="{D323D16C-F93A-D4C8-6473-8EBACBFAF74E}"/>
              </a:ext>
            </a:extLst>
          </p:cNvPr>
          <p:cNvGraphicFramePr>
            <a:graphicFrameLocks noGrp="1"/>
          </p:cNvGraphicFramePr>
          <p:nvPr>
            <p:ph sz="half" idx="1"/>
            <p:extLst>
              <p:ext uri="{D42A27DB-BD31-4B8C-83A1-F6EECF244321}">
                <p14:modId xmlns:p14="http://schemas.microsoft.com/office/powerpoint/2010/main" val="452132970"/>
              </p:ext>
            </p:extLst>
          </p:nvPr>
        </p:nvGraphicFramePr>
        <p:xfrm>
          <a:off x="838200" y="1471662"/>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C:\Users\Brad\Pictures\Photos\contactUs.jpg">
            <a:extLst>
              <a:ext uri="{FF2B5EF4-FFF2-40B4-BE49-F238E27FC236}">
                <a16:creationId xmlns:a16="http://schemas.microsoft.com/office/drawing/2014/main" id="{7ACFED4C-34A7-82CA-6AE1-C0C161CAA4A5}"/>
              </a:ext>
            </a:extLst>
          </p:cNvPr>
          <p:cNvPicPr>
            <a:picLocks noGrp="1" noChangeAspect="1" noChangeArrowheads="1"/>
          </p:cNvPicPr>
          <p:nvPr>
            <p:ph sz="half" idx="2"/>
          </p:nvPr>
        </p:nvPicPr>
        <p:blipFill>
          <a:blip r:embed="rId8" cstate="email">
            <a:extLst>
              <a:ext uri="{28A0092B-C50C-407E-A947-70E740481C1C}">
                <a14:useLocalDpi xmlns:a14="http://schemas.microsoft.com/office/drawing/2010/main"/>
              </a:ext>
            </a:extLst>
          </a:blip>
          <a:srcRect/>
          <a:stretch>
            <a:fillRect/>
          </a:stretch>
        </p:blipFill>
        <p:spPr>
          <a:xfrm>
            <a:off x="7148512" y="2821733"/>
            <a:ext cx="3228975" cy="2152650"/>
          </a:xfrm>
        </p:spPr>
      </p:pic>
      <p:sp>
        <p:nvSpPr>
          <p:cNvPr id="20483"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8E0B48C3-8551-4B66-9D21-E96C472F1A6F}" type="slidenum">
              <a:rPr lang="en-US" smtClean="0"/>
              <a:pPr/>
              <a:t>29</a:t>
            </a:fld>
            <a:endParaRPr lang="en-US"/>
          </a:p>
        </p:txBody>
      </p:sp>
      <p:sp>
        <p:nvSpPr>
          <p:cNvPr id="2" name="AutoShape 4" descr="data:image/jpeg;base64,/9j/4AAQSkZJRgABAQAAAQABAAD/2wCEAAkGBhQREBUUEhQWFRUUFhwZFhgYFRkXGBYXGBYYGCAXFxkaHScfGBkjHBccIDAgIycpLCwtGx4xNTAqNSYrLCkBCQoKDgwOGg8PGiokHyQtLywsLCwqLCksLCktLCwsLCwsLCkpKSwsLCwsLCwsLCwsLCwsLCwsLCwpLCksLCwpLP/AABEIAOMA3gMBIgACEQEDEQH/xAAcAAEAAgMBAQEAAAAAAAAAAAAABAYDBQcBAgj/xABAEAACAQMCBQIEBAUBBgUFAAABAgMABBESIQUGEzFBIlEUMmFxByNCgTNSYpGhsRUkcoLB8BZTotHxQ3OSsuH/xAAaAQEAAwEBAQAAAAAAAAAAAAAAAQMEAgUG/8QALREAAgIBBAEDAwIHAQAAAAAAAAECAxEEEiExQQUTIjJRYVKxFEKBkaHB8CP/2gAMAwEAAhEDEQA/AO30pSgFKUoBSlKAUpSgFKUoD5ZAcZAODkZHY+49jvX1SlAKUpQClKUApSlAKUquc7cRukgMdgoa6dSVyVGhFwC/q2LZIUA+T9KAl8wcyR2wCal60npiUnALNkKWP6VLbZ8nYb1I4Fww28Cxs2t92kfGNcjEszfuT/pXDOR+LTvxOG2u4WW4M2qSVtUcrKCZSk6/LKuVXT/LjbwK/QdAKUpQChFKUB4iADAAAHgDAr2lKAVB4vxuG1j1zuqAnC5O7MdgqjuSTU6q/wAy8oR3YJOC22z5dCAewX9Df1rgj60BS+I8els7lzPIYZpJQ0LuX+GlhYD8p8ZRWRsrk4PntVz4VznHJL0JlME/hXxpf6xONnB/vVcurm4tR07iI3EBODHJhnAzgdGX5Zv+FwH9s1WpbfWf4M99EuFRomXrRKP/AKc8TgFZB2z7Y9q7hsfEngg7TSua8sc0XFurLOsxSHSGimC9dVb5XjYHEqeD5B81e+D8biuk1wtqAOGGMMp9mU7g1zgkn0pSoAr5kkCgsxwAMknsAN8mvqoPHeHfEWs0IbSZYmQN/KWUgH9s0BUpfxDkkLdCJFUH0GQtl1yRqKjSUyACBufVvpxWAc8XMUSyTvb6WcIWMUkYVyX9OdZGMKN2I3OPaq7Eyo7RzhYZVTDJIdOl8DdSSA8ZPZhkEfUkDmfOtuWu2dY20ltCkIMM6kghWVR1CPlydyQe9eXRZqLLJRm8Jfg9XUV6euuLgs5O8WH4mZXVJAZEABaS0kFyiEnB1IQkgxkE4VtiKl8I/EqC4XX0bmOLSGErxqU0k41ExuxVR5LAAb5xg1wKHlniNiFu0jaPSAdSMj4B3yyKTlcEZyCN98VbeE8bS80yBVHWDLcoF9InCM4kAOypKiOD7lR3Oo1rssnCOVyY664zlh8HfaVS+QOYtWbSRiWjBMLMRqkhGNj7vGTpPuug981dKursjZFSj0yqyuVcnGXaFKUrsrFccP4128V5ciSF2HUKJJGVbMceQgCtjGW1Hvj1Gut8RuRFDJIeyIzH7KpP/SvzHx7ks2Uscswaa1cqXaP0tuMlO/pyeze31rltdEpN8l4/C7iq33G7m8lTBkUrASw/LIUARkDuxiBwf6Xrtlfm/hPC7eRM2oIuLiRWhiSVytqiHHVnwdyBqbf+cgV2vknmX4pJI2dZJLdgjOmdMgxs+5OCSDncjz5qU8hxwWWgpSpIFKUoBSlKAUpSgNJznLELKYSkAOpVdsnqMMLpHfVqxjFcrThqdQT2cs63ESjqRszGYAHfaT5/I0tlT4xtVg57uXu7l4WTXDbEaolYiYllDidANmx2C/Q/atHbcVllu4I4mVmUammKsknSGMpLGR3YnY9sjIqicueC+uKxz5JdxzEt9GGkkjjkX0pcYJt5EJ/g3Kg5hYnffYEbE9q+5OF3trJG0aQ9SY6I5LeSQlXOCDKrnTJDpBJAG3vVi5a5PtprRsKqyGaU61ALRlmb0MGG64PynaveW+Ubi0vUJw8Coyg9QlUDad442GY2OgAgMVx2x2rQpPbjPBQ1hl5XON+/mvaUqAKUpQGi5ovYVCRyQJcSPqKI6gqAuA0jsykIg1qM4JJYAA5rnvFuTzPKJFSyh0q4EcVqVBL7BmmVlcuB2YINJzgeas/Ol6trdxSzMEinjEIc9klRmdVY/pV1dt+2UGcd69iOoBlIYEZBByCD5BGxH1rNbOSeEa6a4Sjlle5X4akMkoVGgbTGrwBg0QCgoksbBV16wpyxAOc5GarXNPLAsrpeIJKUhNxG06bg+qUaiuMBlILek/zEbjtdbnjS7rCBPLvhEYEAjxJJ8sQz7nPsDVf4xwKe/jSOYGBnfNwEJeLQoOgpryDLqCglcbMQc+Kk+cstnFbcImWluVmtipHUM69IjJ1ENhs7gaTF1Dv4BOO1dcrjPK1x8NxA63mufhI2iKyRrrRHKOJoXRSJTo20sQ+kkAeK7Fb3CyIroQyuAykdipGQR9CDVmlqVUNqZVq7ZWz3NGSlKVqMh8yxB1KsAysCCCMgg7EEeRXPuLcM+HnW1dRJbTxt0tQzoEQXMT5+YYIKnv6TnJGa6HVR5jlV7xR5ghJ+xmb/AF0xf5qq3G3kupb3pI53fcjXCZtuFyKomJMqFVDJGQd2nwWEeRgKd9zjzW+5R5fueABnn6ctvKUWVo9WqDGwc6sZjGo5wM753q58nW2FnkOMyTHB/pjVYwP2ZX/ufsNxxOyWaGSNxlJEZWHuGUiuoL4o5sfyeCQDncV7Ve/D++MvDbZmySIwpJ7nSSuT9SAD+9WGuysUpSgFKUoBSlKA4XzNy1N8SHdp/iteHaPUGddTENGyhsgqVAGMKQcirjwTkC6jh6jXfUndFLdSL2GRFqyCB3GcZ84roeKZrlxT7JUmuig2k8iP1I8xyqdMsZPpYj9L/XclWHuPFXLhfFUuE1JsdtSnZkJGdLDwa13MHAi560P8VRhl7CVf5T/UPDfcea0FtckMJoCNY2IOwcDvG/kEHz3BFU5dbw+jRhWrK7L5SonDeJLOmpcjwynZlPsRUutBmFKUoCn82wsL23kYkxGOSNB4WclW1d+7RB1Bxtgj9VVG2s0luGhuLFHmDO6OscWmWIMAHyzgs4DAMuCexxvgdT4pwxLiJo5BlT5BwysNwykbqwO4I7EVR3hdJBDM2ieL1xyLsJABo6sYOx2Yq6HONWOxUnPbHD3eDVTLK2rszxQSDEcNtJscAaOjGo9yWAAX/hDZ9q1p4A4v3keQdURRplBhFDGRjGcnL4zG2th3GwAyK3H/AIjvEAHRt5T2L9Z4f+Yx9N8fYOf2rX3M5t4pJXOuVjqYgAGSVsIqqPAzpRRvgYye5qp7Uvj2y6O9vM+EjDwPibzoHFrNqb9SRqySlWaPKvq0jBU+mQrp+vervyvYvDaRxyDDKG9O3pBdiF9JI2BA222rPwTh/Qtoov8Ay41Un3IABP7nJqdWmEFHoyTsc+GKUpVhUKocVyJJJpvDzNg/0xHpD9vQSPvVp5j40trbPISNQUiNe5eTHpVQN2JPgVRbqVo7F2CFWWInScAjbJJ0kgHcnvWe58JGnTrlyLzyzDptIv6l1n7uS/8Ab1V98wXpit30fxH/AC4h7yP6V/ycn6A1OhQKoA2AAAHsANqrPDZxxG6W4Vj8Nas6w/yzzY0tMDndEBZF9yWPtV6MzN1wLhQtbaKEHV00VdXbVpAGf371PpSpApSlAKUpQClKUB4Rmi9q9pQCqbzfYPA4uYQCjMq3CdgMnAmHsRkA++3tVyr5kjDAhhkEYIPYiuZRUlhnUZOLyiiPPNFKkluFJBxIrMVDx+RsD6s4IPjHsTW6/wDG0alRLFLGD3fSHRT9WU5x9cV7xDlMs4eKZkCjaIgFGOCBqONQH7+K1LqyELKpRj7/ACn/AIW7Ef5rP861+DViu1/Zl0t7hZFDIwZT2IOQayVzi9b4VXnhcwsoyQq6lkOcBWj2DEkgbYO/epkHMt9bozXQiYRwdWY6TGA2NXTjOcEgYyT5IFWxsTWSidbg8F7rUczcHM8QMYHWibXEScersUJ8K6kqe/fONqk8E4ut1AkyBgHGcMMMPoR4qZJKFBZiAAMknYADyT4FWNZK08cnObeNptMnVJibS6oAAwPfS7g+pQf0+4wSwGDuOB8O613rY5S3ClV8Gd9fqb30R6cDtmTPcDGt4dOH6uk5XrOUPujnqKfsVcEHyCKjcI5vWzuLoyqTAbmKJmUFnR2t4sHSN2Q7D0gnJ7GskElPnwbrXmvK8nS6VD4dxeK4BMThsY1DcMue2pSAV7HuPBqWzYGT2HeteTAfFxcLGpd2Cqu5JOAP3qrcQ58I0rBbys0pKo8mmOIYDHU25fGFJChcntsaj8U4v8ZIAgHw8TZDf+c4GQVGPkXOc+SPYVA48CIGkUamhxKo8t0zqKj7rqH7151uu22quP8Ac2V6bMd0jO8ukNLPJlgvrkbCAKN8DwiD2/uTUThvB7riKtr0wWbnAYauvPHkbqrDEaMNsn1Y3AGazctcsyX4jur4aYTh4LUHK4O6vc5/iNuCF2A8g1YOcePtbxLFblfirg9O2U9gxG8jDGyINz47DzWuFfmXZXZdxth0armXir3VyOF2bGM6Q13MBkQwkY6anO0rjA+gOat/D7COCJIolCRxqFVQMAAVruVeWI7GDQm7sdU0h3aWU7s7E+5JwPArc1eZxSlKAUr4lmVFLMQqqMkk4AA8k+BWgvuf7OIhTLrYnGEBYj6ke32oCxUrDZ3qTRrJEyujDIZTkEVmoCBxDivTOlI2lfvpUqMDwWLEAL9d/tWmkub5laQPBGUBPSDdQFhvpkkKjpjbGwOO9YecYfhp4uIKgbQvQuCSQEtnfUZcgE/ltv27Mard1wRkvXi+GErXNwZ4rhzJ0AgGsrMqEB5FOoKG2YFcmoIL/wAucwxX1us8JBVhuMglT5Vsef8AUYPmtnXNYOPvw69lW8kjIEcTAxwiINC7aGOhcljC49ydLmr3a8chkClWxrxp1KUznsMMAc7djTJK5J9KUqQKxz26upV1DKe4IyKi3/HYIP4s0aHGQCw1Ef0r3b9hVb4z+JcUUbNFFNIFIDO0bxxLqZV1FmGSo1ZOlT2qG0SkyDzby08DLPAZZIo8u0ABlPVVSYyv6tAYbjtnB+2C+4hFckWjZl60RaXOqMKgwSDqAJZiMaRv3zWbiFzeRRz9GV5HXR0ySGMm46hAbaM4yFGWG2agNy9cG4SeW/mlZdv4aRLJGrlgjqnpYZJycZ+2KwX2043Z5XWPuaqo2Zxg2z2pL6xJKuVZHVZHVXB0aScNsyhWAK4O/fbFanjPAYZEMbKpaX0mSXMzKv6tDzFtL6c437742yN5mvCK8X+Jsyvkz0PZhjo1tlEUuJ1wAhWFkAGMAR9EqB7AQp/+QqsT3seq4LiVVa/ilik6MvSc24gDDqKhHdHGfpnOKsnG7POhwSpLJCceY5pY0ZSO22QQcbEHvmtqgwBjbAwMbYA7D7Vr/ikq1uWc/wCit1ZeF4I/SSXDqcnBVZI3KsBncLIhzjI7ZxkVgk5djKqkstxMobURJcyyAn2YFsFR4Hap+kZzgZPfbvRlIHpwDjbyBgDGQPH7+KxxulHKi3gslWnhtHoUdh2HbxsPpWulhkvlkhsZolkRlWVydWhHBJ0gZy+B5x3ry/4ZJKhXrumrvpVCpBGCuGB9P7+a0/CORorJxPHLIsqZOsFVXTj5SmNOnvVun9lSzY/6HNvuNYiXIQpwey6k9xPMIYwih3GGPZUVAAM9gO5xUDkfluaWU8Rv89d89CIsdNvCdwoXwx7+/vvVIXmeC8vY7visjrbxIGgh6MgTqavmYgFZBtkHPjce/ZeFcbguYxJBKkiMMgqR2+o7j7GvpUeMybSgNKkClKUBTOcb6aa4gs7cqokZjI5AbT0114K53AOnI85A96pnEeUporlDPKHkAKRqGIZtasDNCZDpeUsM9LsAcCrxz8QiRtFgXTSqIgCAz7hW+vy7A+5FWCfhonhCTgMcA5GQVYfqQ9ww9xQg5Hy3zVPZ6tWk5IBUgqCx/TKoGYpcDAyME+TXVeA8yRXaZjJDD5kbZl/6EfUVWOYeA6cNMXyiFVuY1DEg9luI9J1DIBzg5+lfXKnAJArKxGBuexi1N6vyCFUhDknSc4yBmrp2RmuVz9wXDinD1uIJIXzplQo2Dg4YYOD71VeUuKSB57O5kQzW8jCIY0SPajASVgMK2e2V298GrVxLiSQRl5CcdgFBZ3Y9kRRu7HwBVA5j4uGmtr6FLiN4nEV1H0wZGgZto2QnSfVvkNlQc/ahtE4b6M3O+n4y0eZNUarL0tKmRuudJIKAE46YJBHkHPitdwjjIkklt5lKSa3YKSWDKcNhWxjWmoZXfSa2vPk8E0axJKGukcNEkRYzHGA6qY8mLWmV1MMDO/uNZwnkp7u4Hxdm0MMXyIzKQASGJ1q5LyOQAfZQdzk1TOG5l9dm1G0j5nZxhb1SNWPy1jL+2gt6snbcgA/asd3IsmGkeeQDcDMxUaT/ACpsRnbcHP1q/QWyoAEVVAGAFUAAewA7Vkrr22+2QrUuoo5+L5WGYwZXC5CIPzCDjbScEeM5wB5r45j5eubizliSBtUsRAzJEpViNgfWQdwM4PbtmuhYr0moVMUdS1EnwcttOZFRbWN0leZgY54kTXLA8ahcug30sw2bsQQd6labzMHVSOLWCZEGXdUA/U+QquxI9IDY332qfwrnyO7eX4bQhidklBU65FyoinU4GY2UN33yV8d4/EeKNHLErRySGfKxlBrZnQaipBIwNJyGO2zZIxXmamEItwrhmTNFMpNKU5YRNIpUG1umlkcNE8fRfSQ+jJfQCflZhhQ43zuT9N51ePOLg8Ps3xaksox3EQYbjOCrAf1IwcHuP1KD3x+1fSNkA4IyOxxkfQ4JGfsSPqaj3dxpkiBOFbUCe3qwukZ9z6vvg1Jo+kF2Ca9zv2pVc+F4hHDPJA4uOnPpeF4tUgTUjg2zKRq/JkX0uCchsZOKv09DuyovortsVeGzLxuzvATLazA6RkwOgIfA7KwwQT/7VW+Nc23K2cvWhBWSHQkkYLJrL6WMmcdP0MMKc7+au3DeJrOhkjzo3GGVldWRmDB1Py4wBj3z9Krk1lPczx3EvqsxLH/u2jLG3hVtMmO+pmcyGPGSNI3IC1v0STbjYlwZtRnGYMy8J5hiitoklhuIY1jUAywNoICgZ1KCu/ff3qbY2FjM/VgWFmHdoiB339QXGT966ZDIsiKVIZGUFSN1KkZBHuMVquI8rRudUWIHz6mRE9Y9nBG/0PevUlT+lmaN/wCpFSxc20geyaMK2epFLqMbHwyad0bxtsfarFb86YH+8QSR+7IOqn/p9WPuteDkwhiwuZMt3BRCoAzjSuNu/fO9fL8qzj5bhD/xQ9/uVcf3H9qJWRIk6pc8oyXPP9roBhkWaRmCrGh9ZJ8sDuqgbkkVDHM10jsSkMq4yEVmjcf8zZD/APpqDHYTRSMtwkWrYo8YOGU7YOrcMPb2xVdNyzTvOspCqxWEuR0TjCvG+N1JZcgk/X2rl2Szjo6VUNue8l14A0NzMJGVGuV9cupfVBkFVjXPy9jv5wT5q11WOSZXcSu4jAOlRocPkgEnLYHbI2+9Wer4vKyZ5LDwKUpXRyVT8QOWp7yOM20pjkiZjgEDWroVIBZWAPbuMEEjIzmuO3MbkN1RcZR9LrNPsMEpgxQRoNWQpAMnYjuDmv0bWn4vylbXRLSxZZgAWVmRiB4LIQf+8VxOOVx2W1TUX8ujkXBuPz2w0GZ4EGEGEQBXIbEax6M5OVOlQSMYwM5XrvKUUq2idcuZGyx6mNYBJIDY7EDG1cw4/wAqxWN0ERbdVUxXLXFxPIZ+hFcqTDGHJXKkKMgglcDBJzXWuGcbguVLW80cwHcxur4znGcHbse9c1w29vJ3dcrOopE2lKhX3GYYch3AYY9Iyz75xhFy2+Ntt6tM5NJqo8V4v8T6VyIPPgzf+0X/AO//AA/NGl5ha9U/ltFbn5Q+0kwGcl130xHwuctjJwDguHWz3ZYREoqOUeUp5U4ZYgww7DtqOVBz8xBAonNye2JprgorfM0HHeV5rmeGWx9F1CwHVyFjVPSenPjdlKnZFBOO4AIq5cr8rNbtJNO4eaU5ITWIYyQoboo7HSXI1Mds7DAArfWlosSBEGFH7/ckncknck7mskjhQSdgBk/Yb1ZGO1FM5bnkoXDZC6GVjkzO0px2w59IH0CBB+2fNS613LjZsrY+8EZ+v8Na2NfJ3Nuxt/c9uv6VgHf/AOP9felKVWdipXLdyEuZIznEqCRfYsnoffwdPS2+h+tRa1PMXC0uEjSSSSJWlSNjG2ksk0iRmMntpYlc/atmis2XL88GfUR3VsqvHOXk4rfyw8KaQRmYyXc/Wb4VJWBDdOMD1ufcHck9hvVqmtZuGskVwxltjpSG40gFG+UR3AGwycBXAwcgHB7zuW+cuH2854fbIIoocIrdw0hcodt206sDquQGLLgnUpN1vLJJo2jlVXRwVZSMhlPgivpJQUlhnkwslF5RUrLiT2z5Hqh36ke2U89SIAZJ8shO/cerZrfa3SSorxsHRwCrKcgg+Qa51wvhZtp7uEO7xpMvT1tqZVNvC2jJ3IUFQCd8d99zvuSZRJLcPGzdNSsZXBVOsC7u6hhuSrxgkbEg9+9V1yaexl1sYuKmvJbKUpV5mKt+IvBfiLM4Z45EI0SJqLR6iFLaU3YaSdqqPKXKF0MqFWEI3Td8Aw3Cqf4giOGDkH5ux3zXV6VDimSm10ROF8MS3iEcYwoyf3JyTt9TUulKkgUpSgFKUoDnvOL268RU3fTJEIe3MgGlAGIkwT6Q+rQcnfHbtUHg3E2aWWMSFWXDQTBUR5ISRkhdOlkWQac6cOMHHmrPz1aXHTWa1yWTIlVYhLI8WCfy1LLqYNj053BOASADQLC8E3ELRUkj65d8o7JJM46TlzO8BKQqgU6Y9yWxnSDmqJxe7KNMJx24Za5+Kk4iluXkc/oU6ZG/5IFDkDGdh79xUyDgU2g9KFI+5AchASSO6xhjuN89/fFWLgvA4rWIJEoH87YAaRvLuR8zE7kn3qfU+1n6nk597H0rBVeF8q3AjxcTxs+fnji07bbaWJGRuAcY7ZHfNmt4AihV7KMDfJ29ydyfqe9ZKVYoqPRVKcpdsicV4mtvE0jBmCKzaVGWIVSx0jIycKT/AP2q5f8APdrNb3CRGWR1hbUqW80mkvFqALohTswOdWN+9bjj6yKvWhjaWSNHAjDhNWrSw77E6o1HcHDNjfY0DhEs/CtUNzAJY7heoFjddalIre3ZZNbKmkhARpJO5zipbx2cpN9Ejlm8VbGzDuqlreLAJVdR6SfLnv37Ct0uPIP98f8ASuY8AvZ57aZNYjFi0cWoSssiKJJsFXjidQoVVRiykMIwcgj1WPi3P1ulijxalnEUUpEqmN3DSIHBGlUd2XUQyAjz6ds+NP0+T+SayejHVr6Wi1UrxDkAjcHcEdiD2Ir6K+K8fDN+Tyqz+JDkcMnZW0svTYHOCCs0bDB98jb61u+J8SjgTXI4RdSKScenW6pk5IAA1ZOTjANc95uhuViMF7KNRKK0cExkMwNypEsw+WGJQSqbBmZkyCE9O/RaaU5KzpJmXUXKK2eWdB5L4IkjPHIF02ht0ZAAetPHaxN15z3crqUKvYFCdzjTf81wngnJEV3e/Dh5bcLbGUNC2HZuuqZcnJfbPf32q4zfh2bWPW3Gr6JEGMyXCiNR2GdWFxX0MZblk8qS2vB7ZNma8kLel7uQ6vAWNUiP7DpH+1XPl200W6kjDSfmONsgvvg42JUYXPnTXKJJpE4IDGsjyTRNthpJWa4YkudI3YK7Ox2yQe2auPLlpxBreOSHidvcxsoZC9lgEfylo5gVxjB2yCDncVVWsybL7niMYl4pVVtOaLmCZYuI26RLIwSO4hkLwNI3ZGDKHiJ7AtkE7bZGbVV5nFKUoBSlKAUpSgFKUoBVO5p4QFuluI4g00iaUYKNXWty1wi6tJYB0WSM4wCMKf01ca1vMVg01s6x/wAQYeLx+bGwkTfx6lH+aAmWd0ssaSIcq6hlPurAEH+xrNWj5SvVeJlQ7I5IUjDRCT8zpMP0shcppHYKB4reUApSlAKon4rkpHbSomt+v0goIUkSo2cM2wIMYP7Ve6o34rHVFaRK+iR7tSrbekJFKWbdWGynyK5nja8nUe0clVIZLZy6wG4gSbK+g9Nw0xAxnSyAnYHK9vpWf4Qxlo2tD0QpY9G4cCRkVDho0cKWbA8E+RmvLnXJwW31Krm4uLjBJTLO9zAABlgVB9WcKewzpyDWL/Ysan8tpoRkkLHMyjf6MGG222BV+m9Pu1Cbr8fdnTsWeUSIrcfDdfS8euQLFDJc3KyAqunaMMA1uSCxlLpp0lf04bHNxNnlSGQdKJXDElxE0TtHN6OpGAfWMEB3Y4jyT6qzcM4NANYleQ9T5nkSGdvSPTh3TWmP6T4X2wcP+xLbOGWSRFBCB3Qac4ySEQKWOPmOTsu50gVrXpOpb27cfkr9zk1c01mkl2pCs7DTEQGkZmMAU4cZOoyHck9871JvGWeCa1s7crMFaSWPSsZiWEhmJJI6jjAwFzsc99q2lpwpFA6cKKFOQ2FBH3kPb7mvnjV10OjdRNmW2kV/TlRoYqjx4I7HOPGxOfArq70d1V73LLXgn3fCR0j8KbS3U3j2wyjTRFWJZnKNaQSDLOS+NTscE7ZPao/PXEorniNnaEdRY2meVWQmMSLbhoxkjSzqJNWBnGpc9xUXlKeKzutUTAWl7GkkIOf4byYVVwPnhlm0MudkljJ+RidPxqGdp3vFYRJHdXISZkEgKlhGBFF3naRThSO5iwSFG3ltZWEItJps2fFubEgQOrJgxs6ajjV05kjIX3xqJx7ConDudpuGWCjpoYZ3lFg51AxoZWcPcpnWYhG/V1KM4GCBlWMKx/CJ+jmR0hKj0fEYunTJ/UAywQqW3wBIck5Zu1bWw5cuRJDLFe21xNbQtH0SqC3w27RRCIhkOFGXK9tOdgRXEIKBZZa5mbi/M5vuGXUDNHJPHHE0UsWVjlMsqiF1BOYZda/I24IyCQRXUIVIUBjqYAZIGATjcgZOMnxmuB8qS9PiotZofgoEu3uZEY5BZVHQiLAFSindTnDZBByFFd8hmV1DKwZT2IIIP2I71aVH3SlKAUpSgFKUoBSlKAUpSgPAv+e/18b17SlAKUpQCuafi96pbRCNl6j5xnf0L/oSfNdLrQc3copfogMjxPGxKOgRiNQ0kEOCCpHjbx7VxZFyi0jqEtskzg/A7MfDRkFxqYO2JHAZ45GKkpq04HjK+TW0JqFwW3McAVs7O+kE5KoHICnYbghs1OA/7/7+1fd6GuEKItLGUslEnlnlLeZSNWzAEqRnG4JHj2IP+PekzKi6nYBfJzgDG+5+3tk/6VruE3fpcyRvEDPMRqRjn1limQvpdT6cMBk9vIHduphCcYN95GDaPMT57+AAB/YYHiofEf4E25H5TnYkfKpbx9VFSKicWOLeb/7T/wCUIru+K9maS8P9iEdd4n+Hsc6IEdoo9WsRoqKFMoCSlCBldcTSDSNtTau9a/hPLsacVdI2lMNlDGsEbSs6QzXCsGCajqGIVQBckKJDjGRW75l46LdLVRPDC8jenrNpRwkZJUnIIG67+Dj3qn8pc5NJxCSWdI4ku4swyRykwy/BSSI8mpgCuVOxYLtH9RXwBcbixsouIp8Xc/mQNkwQuT0EiQsBNJGTpeRwSxLjCAqAPSSY3GrfhdzbtKktvGYWGi4gKLJFMvyBGQamzgYVc6vHjGkk49H/ALLNlEMRFZLdbh29DRM7qjQIPzLqRkIwqLjUd2G9RpeWwCb2/kFmoGAXVFunRRpWOKNfTaqFAAWPXKc7vuKEGGbmi5uJbVmjaKeJFhuSjBWPxEiRFbgoPyY+p6hECJcklen8w7PwvhwgiCDfGSSFCgsTkkKNlyT2HauT8IupF4fb8NNpcwTzemORkXQSJFmadmL5VgvqK4JBAHYV2OpJFKUoBSlKAUpSgFKUoBSlKAUpSgFKUoBSlKA4Xx626dzcLt6LiUH/AJ5GmAxntokXeoFWz8V16d1F0l1mVWedQ6gro6aJIAxA1MNa4z6umO2kmqkhJG6lT/KcZH3wSM/vX2fpuoVtMV5RU0fE+QNSBTIu6FsjS38wwPH+fcVD4MvSRkUFgJZFL5AOpXILMu3pOFIwWO7bdq2FQIOIJmQkqimVwhzlZAgVWZSNicrnHf1DGciu74QV8Jylh8jwT8V83Nn1I2TzINCjOGdnBChR5OcdvcV9NWLhlmBf2LkszfGQgFmJ0jUdlGyqD32FWayycKZSis8BHReYLoWN5Hc30Ya3a3SNZgpkFpKmpmBQAkLL6fzFGcooO1aduAC9nEnDrFUQ6pBc3QkW3EjAfmQWbEanbC/mFQNtxsK6yUBGCAQfB3FfWK+FLTnFpy9c2UyXNxCL2XQVluevqmjABwIo5FRI0JYghWGF1Ek76oVrxl+JPZ3MdhN/u1w5LYUhYnjaMaGkKB2ZhGx05C6AdQHfqlMVGAajhvDnMnWmRVZdQiUNrKq2NTM2wLtpUYA9IGMnJrbilKkClKUApSlAKUpQClKUApSlAKUpQClKUApSlAcV5wvXk4hcF/TokCIM7hUjTB2P6tRcfRvByK0xGP8Av96s3PkmriLNCiSRGPpyu06wotwhOcMVYyMECKyop0nTkg5qmtfyIMy2zBe2pJUk3yBkphWA32zX1Xp+shGmMGnxx1wVtckiW31AjW4yMYTSD/fQWGf6T4I81g4bbLGjBNlMspUA5Cr1GAU+cgD6+K2HCrV7hNUHTm9WBokWNx39OiXAkfI7BhkeBjB16SyBnjRHnI6jLgaTGFbW6Sq2DCFZ+5BzqwBnANstVp4272+s5/77DDJek/6f57V9W7BLqxZiFX42HcnA2JJOe2B9/IrGLkDAOZWI1BYUZ8qf5AdlUYxrOMkE79q3UvAp2tMiK1tfiITG8jF7i5eM7MoJKpFsdwpP3GBmn1DWp1e3Fcy/wEjtYpVX5T4lL+VDNKs4eDqRS9MxSMEKK4lTUy6h1EwynfLbDGTaK+WawWClKUApSlAKUpQClKUApSlAKUpQClKUApSlAKUpQGG7uhFGztnCKWOBkkAZwANyfYDua5Pxznq+mcqubVDhemuOqSTjBlbzvuUAwdsn5qv/ADzFM1k/w4DSB4mwdWCqTI7Z0gtjSpzgE4zgGuP31xDGNDxOgXPyTxSnXjYhZjC6Rn1EqVycL2O1Z7/cx/5ltWzPzPmKYRlI47m+ijBII6+sDJJOImJjbfOe3cnvUm74zewqhS4i6XpAuIrSIOshGkC5B1dMk4GpdiT8w7Vhsb+FMHW5U5TQYotTdiVDifQCAVb5xjP1wfHh2/It7ojz1osRkNt2g6rSqBjsP2qiuepXEui6ap8MgyvM7s7iCZpNpPy0tzIAQQHAzG51DOohXHh12K4X5ijPEjIyyTFIhHFHLFqmLq3pWZVYidkB9Lsd9Kk5IBrNYW9z01zbmMK2Akkd1rAAGH9FuxK4wBuTsdu5rBDFdJd/EdJ1UwENItldSKO7BQGCFmwAM7J2+9aKZWxfzSZTYq/5TY2/CLmdC0kgtlb1aEIMpBHdpG2DdtlXx4qPLdSsGNvLcGMjpm4e5uG1AZIWJQ661XwzYXOcZ71suIXV4IWEWq6L+kRtwu6QMGHTyrE4+UnZsD2qIt66HRcwMCewEvRYAAA4S5WMuBsvlR4qbrdRP5N5f7HUfb6Z5ZNddSKUXN3JKmUjczM7DUo1YQggg4B3DZ0DOcVbuC8+X0TjrFbmEbNlVSYac6tBTSHcbekoM4wCCa0XD5PQweGcBgGVHspZIsMmzLJEXYHB8Y7+aG3dRGkcN1KFOQI7SaMFsEsXMyoO2B3O2MeaxxeoT5LZKlrg7Xw3iUdxEksLB45BlWHkfY7gg7EHcEGpNUn8L7pulcQsjL0rhiAdB0iQByhKMy6w+vIztqGau1eiujGKUpUgUpSgFKUoBSlKAUpSgFKUoBSlKAUpSgFeOgIwRkfWvKUBhtLKONcRoiDOcIoUZP0AqRSlAKUpQADFYbu2SRCsiq6nurKGU/cHY17SgK9xD8PuHupf4SJWxs0a9Ij7GPGD9ax8P/D2wU6vhY3KltPU1SgambOBIWArylT4K2/mix2e2pQAFQhVAAAA0IcADxuakUpUFgpSlAKUpQClKUApSlAf/9k="/>
          <p:cNvSpPr>
            <a:spLocks noChangeAspect="1" noChangeArrowheads="1"/>
          </p:cNvSpPr>
          <p:nvPr/>
        </p:nvSpPr>
        <p:spPr bwMode="auto">
          <a:xfrm>
            <a:off x="1587500" y="-1046163"/>
            <a:ext cx="21145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hQREBUUEhQWFRUUFhwZFhgYFRkXGBYXGBYYGCAXFxkaHScfGBkjHBccIDAgIycpLCwtGx4xNTAqNSYrLCkBCQoKDgwOGg8PGiokHyQtLywsLCwqLCksLCktLCwsLCwsLCkpKSwsLCwsLCwsLCwsLCwsLCwsLCwpLCksLCwpLP/AABEIAOMA3gMBIgACEQEDEQH/xAAcAAEAAgMBAQEAAAAAAAAAAAAABAYDBQcBAgj/xABAEAACAQMCBQIEBAUBBgUFAAABAgMABBESIQUGEzFBIlEUMmFxByNCgTNSYpGhsRUkcoLB8BZTotHxQ3OSsuH/xAAaAQEAAwEBAQAAAAAAAAAAAAAAAQMEAgUG/8QALREAAgIBBAEDAwIHAQAAAAAAAAECAxEEEiExQQUTIjJRYVKxFEKBkaHB8CP/2gAMAwEAAhEDEQA/AO30pSgFKUoBSlKAUpSgFKUoD5ZAcZAODkZHY+49jvX1SlAKUpQClKUApSlAKUquc7cRukgMdgoa6dSVyVGhFwC/q2LZIUA+T9KAl8wcyR2wCal60npiUnALNkKWP6VLbZ8nYb1I4Fww28Cxs2t92kfGNcjEszfuT/pXDOR+LTvxOG2u4WW4M2qSVtUcrKCZSk6/LKuVXT/LjbwK/QdAKUpQChFKUB4iADAAAHgDAr2lKAVB4vxuG1j1zuqAnC5O7MdgqjuSTU6q/wAy8oR3YJOC22z5dCAewX9Df1rgj60BS+I8els7lzPIYZpJQ0LuX+GlhYD8p8ZRWRsrk4PntVz4VznHJL0JlME/hXxpf6xONnB/vVcurm4tR07iI3EBODHJhnAzgdGX5Zv+FwH9s1WpbfWf4M99EuFRomXrRKP/AKc8TgFZB2z7Y9q7hsfEngg7TSua8sc0XFurLOsxSHSGimC9dVb5XjYHEqeD5B81e+D8biuk1wtqAOGGMMp9mU7g1zgkn0pSoAr5kkCgsxwAMknsAN8mvqoPHeHfEWs0IbSZYmQN/KWUgH9s0BUpfxDkkLdCJFUH0GQtl1yRqKjSUyACBufVvpxWAc8XMUSyTvb6WcIWMUkYVyX9OdZGMKN2I3OPaq7Eyo7RzhYZVTDJIdOl8DdSSA8ZPZhkEfUkDmfOtuWu2dY20ltCkIMM6kghWVR1CPlydyQe9eXRZqLLJRm8Jfg9XUV6euuLgs5O8WH4mZXVJAZEABaS0kFyiEnB1IQkgxkE4VtiKl8I/EqC4XX0bmOLSGErxqU0k41ExuxVR5LAAb5xg1wKHlniNiFu0jaPSAdSMj4B3yyKTlcEZyCN98VbeE8bS80yBVHWDLcoF9InCM4kAOypKiOD7lR3Oo1rssnCOVyY664zlh8HfaVS+QOYtWbSRiWjBMLMRqkhGNj7vGTpPuug981dKursjZFSj0yqyuVcnGXaFKUrsrFccP4128V5ciSF2HUKJJGVbMceQgCtjGW1Hvj1Gut8RuRFDJIeyIzH7KpP/SvzHx7ks2Uscswaa1cqXaP0tuMlO/pyeze31rltdEpN8l4/C7iq33G7m8lTBkUrASw/LIUARkDuxiBwf6Xrtlfm/hPC7eRM2oIuLiRWhiSVytqiHHVnwdyBqbf+cgV2vknmX4pJI2dZJLdgjOmdMgxs+5OCSDncjz5qU8hxwWWgpSpIFKUoBSlKAUpSgNJznLELKYSkAOpVdsnqMMLpHfVqxjFcrThqdQT2cs63ESjqRszGYAHfaT5/I0tlT4xtVg57uXu7l4WTXDbEaolYiYllDidANmx2C/Q/atHbcVllu4I4mVmUammKsknSGMpLGR3YnY9sjIqicueC+uKxz5JdxzEt9GGkkjjkX0pcYJt5EJ/g3Kg5hYnffYEbE9q+5OF3trJG0aQ9SY6I5LeSQlXOCDKrnTJDpBJAG3vVi5a5PtprRsKqyGaU61ALRlmb0MGG64PynaveW+Ubi0vUJw8Coyg9QlUDad442GY2OgAgMVx2x2rQpPbjPBQ1hl5XON+/mvaUqAKUpQGi5ovYVCRyQJcSPqKI6gqAuA0jsykIg1qM4JJYAA5rnvFuTzPKJFSyh0q4EcVqVBL7BmmVlcuB2YINJzgeas/Ol6trdxSzMEinjEIc9klRmdVY/pV1dt+2UGcd69iOoBlIYEZBByCD5BGxH1rNbOSeEa6a4Sjlle5X4akMkoVGgbTGrwBg0QCgoksbBV16wpyxAOc5GarXNPLAsrpeIJKUhNxG06bg+qUaiuMBlILek/zEbjtdbnjS7rCBPLvhEYEAjxJJ8sQz7nPsDVf4xwKe/jSOYGBnfNwEJeLQoOgpryDLqCglcbMQc+Kk+cstnFbcImWluVmtipHUM69IjJ1ENhs7gaTF1Dv4BOO1dcrjPK1x8NxA63mufhI2iKyRrrRHKOJoXRSJTo20sQ+kkAeK7Fb3CyIroQyuAykdipGQR9CDVmlqVUNqZVq7ZWz3NGSlKVqMh8yxB1KsAysCCCMgg7EEeRXPuLcM+HnW1dRJbTxt0tQzoEQXMT5+YYIKnv6TnJGa6HVR5jlV7xR5ghJ+xmb/AF0xf5qq3G3kupb3pI53fcjXCZtuFyKomJMqFVDJGQd2nwWEeRgKd9zjzW+5R5fueABnn6ctvKUWVo9WqDGwc6sZjGo5wM753q58nW2FnkOMyTHB/pjVYwP2ZX/ufsNxxOyWaGSNxlJEZWHuGUiuoL4o5sfyeCQDncV7Ve/D++MvDbZmySIwpJ7nSSuT9SAD+9WGuysUpSgFKUoBSlKA4XzNy1N8SHdp/iteHaPUGddTENGyhsgqVAGMKQcirjwTkC6jh6jXfUndFLdSL2GRFqyCB3GcZ84roeKZrlxT7JUmuig2k8iP1I8xyqdMsZPpYj9L/XclWHuPFXLhfFUuE1JsdtSnZkJGdLDwa13MHAi560P8VRhl7CVf5T/UPDfcea0FtckMJoCNY2IOwcDvG/kEHz3BFU5dbw+jRhWrK7L5SonDeJLOmpcjwynZlPsRUutBmFKUoCn82wsL23kYkxGOSNB4WclW1d+7RB1Bxtgj9VVG2s0luGhuLFHmDO6OscWmWIMAHyzgs4DAMuCexxvgdT4pwxLiJo5BlT5BwysNwykbqwO4I7EVR3hdJBDM2ieL1xyLsJABo6sYOx2Yq6HONWOxUnPbHD3eDVTLK2rszxQSDEcNtJscAaOjGo9yWAAX/hDZ9q1p4A4v3keQdURRplBhFDGRjGcnL4zG2th3GwAyK3H/AIjvEAHRt5T2L9Z4f+Yx9N8fYOf2rX3M5t4pJXOuVjqYgAGSVsIqqPAzpRRvgYye5qp7Uvj2y6O9vM+EjDwPibzoHFrNqb9SRqySlWaPKvq0jBU+mQrp+vervyvYvDaRxyDDKG9O3pBdiF9JI2BA222rPwTh/Qtoov8Ay41Un3IABP7nJqdWmEFHoyTsc+GKUpVhUKocVyJJJpvDzNg/0xHpD9vQSPvVp5j40trbPISNQUiNe5eTHpVQN2JPgVRbqVo7F2CFWWInScAjbJJ0kgHcnvWe58JGnTrlyLzyzDptIv6l1n7uS/8Ab1V98wXpit30fxH/AC4h7yP6V/ycn6A1OhQKoA2AAAHsANqrPDZxxG6W4Vj8Nas6w/yzzY0tMDndEBZF9yWPtV6MzN1wLhQtbaKEHV00VdXbVpAGf371PpSpApSlAKUpQClKUB4Rmi9q9pQCqbzfYPA4uYQCjMq3CdgMnAmHsRkA++3tVyr5kjDAhhkEYIPYiuZRUlhnUZOLyiiPPNFKkluFJBxIrMVDx+RsD6s4IPjHsTW6/wDG0alRLFLGD3fSHRT9WU5x9cV7xDlMs4eKZkCjaIgFGOCBqONQH7+K1LqyELKpRj7/ACn/AIW7Ef5rP861+DViu1/Zl0t7hZFDIwZT2IOQayVzi9b4VXnhcwsoyQq6lkOcBWj2DEkgbYO/epkHMt9bozXQiYRwdWY6TGA2NXTjOcEgYyT5IFWxsTWSidbg8F7rUczcHM8QMYHWibXEScersUJ8K6kqe/fONqk8E4ut1AkyBgHGcMMMPoR4qZJKFBZiAAMknYADyT4FWNZK08cnObeNptMnVJibS6oAAwPfS7g+pQf0+4wSwGDuOB8O613rY5S3ClV8Gd9fqb30R6cDtmTPcDGt4dOH6uk5XrOUPujnqKfsVcEHyCKjcI5vWzuLoyqTAbmKJmUFnR2t4sHSN2Q7D0gnJ7GskElPnwbrXmvK8nS6VD4dxeK4BMThsY1DcMue2pSAV7HuPBqWzYGT2HeteTAfFxcLGpd2Cqu5JOAP3qrcQ58I0rBbys0pKo8mmOIYDHU25fGFJChcntsaj8U4v8ZIAgHw8TZDf+c4GQVGPkXOc+SPYVA48CIGkUamhxKo8t0zqKj7rqH7151uu22quP8Ac2V6bMd0jO8ukNLPJlgvrkbCAKN8DwiD2/uTUThvB7riKtr0wWbnAYauvPHkbqrDEaMNsn1Y3AGazctcsyX4jur4aYTh4LUHK4O6vc5/iNuCF2A8g1YOcePtbxLFblfirg9O2U9gxG8jDGyINz47DzWuFfmXZXZdxth0armXir3VyOF2bGM6Q13MBkQwkY6anO0rjA+gOat/D7COCJIolCRxqFVQMAAVruVeWI7GDQm7sdU0h3aWU7s7E+5JwPArc1eZxSlKAUr4lmVFLMQqqMkk4AA8k+BWgvuf7OIhTLrYnGEBYj6ke32oCxUrDZ3qTRrJEyujDIZTkEVmoCBxDivTOlI2lfvpUqMDwWLEAL9d/tWmkub5laQPBGUBPSDdQFhvpkkKjpjbGwOO9YecYfhp4uIKgbQvQuCSQEtnfUZcgE/ltv27Mard1wRkvXi+GErXNwZ4rhzJ0AgGsrMqEB5FOoKG2YFcmoIL/wAucwxX1us8JBVhuMglT5Vsef8AUYPmtnXNYOPvw69lW8kjIEcTAxwiINC7aGOhcljC49ydLmr3a8chkClWxrxp1KUznsMMAc7djTJK5J9KUqQKxz26upV1DKe4IyKi3/HYIP4s0aHGQCw1Ef0r3b9hVb4z+JcUUbNFFNIFIDO0bxxLqZV1FmGSo1ZOlT2qG0SkyDzby08DLPAZZIo8u0ABlPVVSYyv6tAYbjtnB+2C+4hFckWjZl60RaXOqMKgwSDqAJZiMaRv3zWbiFzeRRz9GV5HXR0ySGMm46hAbaM4yFGWG2agNy9cG4SeW/mlZdv4aRLJGrlgjqnpYZJycZ+2KwX2043Z5XWPuaqo2Zxg2z2pL6xJKuVZHVZHVXB0aScNsyhWAK4O/fbFanjPAYZEMbKpaX0mSXMzKv6tDzFtL6c437742yN5mvCK8X+Jsyvkz0PZhjo1tlEUuJ1wAhWFkAGMAR9EqB7AQp/+QqsT3seq4LiVVa/ilik6MvSc24gDDqKhHdHGfpnOKsnG7POhwSpLJCceY5pY0ZSO22QQcbEHvmtqgwBjbAwMbYA7D7Vr/ikq1uWc/wCit1ZeF4I/SSXDqcnBVZI3KsBncLIhzjI7ZxkVgk5djKqkstxMobURJcyyAn2YFsFR4Hap+kZzgZPfbvRlIHpwDjbyBgDGQPH7+KxxulHKi3gslWnhtHoUdh2HbxsPpWulhkvlkhsZolkRlWVydWhHBJ0gZy+B5x3ry/4ZJKhXrumrvpVCpBGCuGB9P7+a0/CORorJxPHLIsqZOsFVXTj5SmNOnvVun9lSzY/6HNvuNYiXIQpwey6k9xPMIYwih3GGPZUVAAM9gO5xUDkfluaWU8Rv89d89CIsdNvCdwoXwx7+/vvVIXmeC8vY7visjrbxIGgh6MgTqavmYgFZBtkHPjce/ZeFcbguYxJBKkiMMgqR2+o7j7GvpUeMybSgNKkClKUBTOcb6aa4gs7cqokZjI5AbT0114K53AOnI85A96pnEeUporlDPKHkAKRqGIZtasDNCZDpeUsM9LsAcCrxz8QiRtFgXTSqIgCAz7hW+vy7A+5FWCfhonhCTgMcA5GQVYfqQ9ww9xQg5Hy3zVPZ6tWk5IBUgqCx/TKoGYpcDAyME+TXVeA8yRXaZjJDD5kbZl/6EfUVWOYeA6cNMXyiFVuY1DEg9luI9J1DIBzg5+lfXKnAJArKxGBuexi1N6vyCFUhDknSc4yBmrp2RmuVz9wXDinD1uIJIXzplQo2Dg4YYOD71VeUuKSB57O5kQzW8jCIY0SPajASVgMK2e2V298GrVxLiSQRl5CcdgFBZ3Y9kRRu7HwBVA5j4uGmtr6FLiN4nEV1H0wZGgZto2QnSfVvkNlQc/ahtE4b6M3O+n4y0eZNUarL0tKmRuudJIKAE46YJBHkHPitdwjjIkklt5lKSa3YKSWDKcNhWxjWmoZXfSa2vPk8E0axJKGukcNEkRYzHGA6qY8mLWmV1MMDO/uNZwnkp7u4Hxdm0MMXyIzKQASGJ1q5LyOQAfZQdzk1TOG5l9dm1G0j5nZxhb1SNWPy1jL+2gt6snbcgA/asd3IsmGkeeQDcDMxUaT/ACpsRnbcHP1q/QWyoAEVVAGAFUAAewA7Vkrr22+2QrUuoo5+L5WGYwZXC5CIPzCDjbScEeM5wB5r45j5eubizliSBtUsRAzJEpViNgfWQdwM4PbtmuhYr0moVMUdS1EnwcttOZFRbWN0leZgY54kTXLA8ahcug30sw2bsQQd6labzMHVSOLWCZEGXdUA/U+QquxI9IDY332qfwrnyO7eX4bQhidklBU65FyoinU4GY2UN33yV8d4/EeKNHLErRySGfKxlBrZnQaipBIwNJyGO2zZIxXmamEItwrhmTNFMpNKU5YRNIpUG1umlkcNE8fRfSQ+jJfQCflZhhQ43zuT9N51ePOLg8Ps3xaksox3EQYbjOCrAf1IwcHuP1KD3x+1fSNkA4IyOxxkfQ4JGfsSPqaj3dxpkiBOFbUCe3qwukZ9z6vvg1Jo+kF2Ca9zv2pVc+F4hHDPJA4uOnPpeF4tUgTUjg2zKRq/JkX0uCchsZOKv09DuyovortsVeGzLxuzvATLazA6RkwOgIfA7KwwQT/7VW+Nc23K2cvWhBWSHQkkYLJrL6WMmcdP0MMKc7+au3DeJrOhkjzo3GGVldWRmDB1Py4wBj3z9Krk1lPczx3EvqsxLH/u2jLG3hVtMmO+pmcyGPGSNI3IC1v0STbjYlwZtRnGYMy8J5hiitoklhuIY1jUAywNoICgZ1KCu/ff3qbY2FjM/VgWFmHdoiB339QXGT966ZDIsiKVIZGUFSN1KkZBHuMVquI8rRudUWIHz6mRE9Y9nBG/0PevUlT+lmaN/wCpFSxc20geyaMK2epFLqMbHwyad0bxtsfarFb86YH+8QSR+7IOqn/p9WPuteDkwhiwuZMt3BRCoAzjSuNu/fO9fL8qzj5bhD/xQ9/uVcf3H9qJWRIk6pc8oyXPP9roBhkWaRmCrGh9ZJ8sDuqgbkkVDHM10jsSkMq4yEVmjcf8zZD/APpqDHYTRSMtwkWrYo8YOGU7YOrcMPb2xVdNyzTvOspCqxWEuR0TjCvG+N1JZcgk/X2rl2Szjo6VUNue8l14A0NzMJGVGuV9cupfVBkFVjXPy9jv5wT5q11WOSZXcSu4jAOlRocPkgEnLYHbI2+9Wer4vKyZ5LDwKUpXRyVT8QOWp7yOM20pjkiZjgEDWroVIBZWAPbuMEEjIzmuO3MbkN1RcZR9LrNPsMEpgxQRoNWQpAMnYjuDmv0bWn4vylbXRLSxZZgAWVmRiB4LIQf+8VxOOVx2W1TUX8ujkXBuPz2w0GZ4EGEGEQBXIbEax6M5OVOlQSMYwM5XrvKUUq2idcuZGyx6mNYBJIDY7EDG1cw4/wAqxWN0ERbdVUxXLXFxPIZ+hFcqTDGHJXKkKMgglcDBJzXWuGcbguVLW80cwHcxur4znGcHbse9c1w29vJ3dcrOopE2lKhX3GYYch3AYY9Iyz75xhFy2+Ntt6tM5NJqo8V4v8T6VyIPPgzf+0X/AO//AA/NGl5ha9U/ltFbn5Q+0kwGcl130xHwuctjJwDguHWz3ZYREoqOUeUp5U4ZYgww7DtqOVBz8xBAonNye2JprgorfM0HHeV5rmeGWx9F1CwHVyFjVPSenPjdlKnZFBOO4AIq5cr8rNbtJNO4eaU5ITWIYyQoboo7HSXI1Mds7DAArfWlosSBEGFH7/ckncknck7mskjhQSdgBk/Yb1ZGO1FM5bnkoXDZC6GVjkzO0px2w59IH0CBB+2fNS613LjZsrY+8EZ+v8Na2NfJ3Nuxt/c9uv6VgHf/AOP9felKVWdipXLdyEuZIznEqCRfYsnoffwdPS2+h+tRa1PMXC0uEjSSSSJWlSNjG2ksk0iRmMntpYlc/atmis2XL88GfUR3VsqvHOXk4rfyw8KaQRmYyXc/Wb4VJWBDdOMD1ufcHck9hvVqmtZuGskVwxltjpSG40gFG+UR3AGwycBXAwcgHB7zuW+cuH2854fbIIoocIrdw0hcodt206sDquQGLLgnUpN1vLJJo2jlVXRwVZSMhlPgivpJQUlhnkwslF5RUrLiT2z5Hqh36ke2U89SIAZJ8shO/cerZrfa3SSorxsHRwCrKcgg+Qa51wvhZtp7uEO7xpMvT1tqZVNvC2jJ3IUFQCd8d99zvuSZRJLcPGzdNSsZXBVOsC7u6hhuSrxgkbEg9+9V1yaexl1sYuKmvJbKUpV5mKt+IvBfiLM4Z45EI0SJqLR6iFLaU3YaSdqqPKXKF0MqFWEI3Td8Aw3Cqf4giOGDkH5ux3zXV6VDimSm10ROF8MS3iEcYwoyf3JyTt9TUulKkgUpSgFKUoDnvOL268RU3fTJEIe3MgGlAGIkwT6Q+rQcnfHbtUHg3E2aWWMSFWXDQTBUR5ISRkhdOlkWQac6cOMHHmrPz1aXHTWa1yWTIlVYhLI8WCfy1LLqYNj053BOASADQLC8E3ELRUkj65d8o7JJM46TlzO8BKQqgU6Y9yWxnSDmqJxe7KNMJx24Za5+Kk4iluXkc/oU6ZG/5IFDkDGdh79xUyDgU2g9KFI+5AchASSO6xhjuN89/fFWLgvA4rWIJEoH87YAaRvLuR8zE7kn3qfU+1n6nk597H0rBVeF8q3AjxcTxs+fnji07bbaWJGRuAcY7ZHfNmt4AihV7KMDfJ29ydyfqe9ZKVYoqPRVKcpdsicV4mtvE0jBmCKzaVGWIVSx0jIycKT/AP2q5f8APdrNb3CRGWR1hbUqW80mkvFqALohTswOdWN+9bjj6yKvWhjaWSNHAjDhNWrSw77E6o1HcHDNjfY0DhEs/CtUNzAJY7heoFjddalIre3ZZNbKmkhARpJO5zipbx2cpN9Ejlm8VbGzDuqlreLAJVdR6SfLnv37Ct0uPIP98f8ASuY8AvZ57aZNYjFi0cWoSssiKJJsFXjidQoVVRiykMIwcgj1WPi3P1ulijxalnEUUpEqmN3DSIHBGlUd2XUQyAjz6ds+NP0+T+SayejHVr6Wi1UrxDkAjcHcEdiD2Ir6K+K8fDN+Tyqz+JDkcMnZW0svTYHOCCs0bDB98jb61u+J8SjgTXI4RdSKScenW6pk5IAA1ZOTjANc95uhuViMF7KNRKK0cExkMwNypEsw+WGJQSqbBmZkyCE9O/RaaU5KzpJmXUXKK2eWdB5L4IkjPHIF02ht0ZAAetPHaxN15z3crqUKvYFCdzjTf81wngnJEV3e/Dh5bcLbGUNC2HZuuqZcnJfbPf32q4zfh2bWPW3Gr6JEGMyXCiNR2GdWFxX0MZblk8qS2vB7ZNma8kLel7uQ6vAWNUiP7DpH+1XPl200W6kjDSfmONsgvvg42JUYXPnTXKJJpE4IDGsjyTRNthpJWa4YkudI3YK7Ox2yQe2auPLlpxBreOSHidvcxsoZC9lgEfylo5gVxjB2yCDncVVWsybL7niMYl4pVVtOaLmCZYuI26RLIwSO4hkLwNI3ZGDKHiJ7AtkE7bZGbVV5nFKUoBSlKAUpSgFKUoBVO5p4QFuluI4g00iaUYKNXWty1wi6tJYB0WSM4wCMKf01ca1vMVg01s6x/wAQYeLx+bGwkTfx6lH+aAmWd0ssaSIcq6hlPurAEH+xrNWj5SvVeJlQ7I5IUjDRCT8zpMP0shcppHYKB4reUApSlAKon4rkpHbSomt+v0goIUkSo2cM2wIMYP7Ve6o34rHVFaRK+iR7tSrbekJFKWbdWGynyK5nja8nUe0clVIZLZy6wG4gSbK+g9Nw0xAxnSyAnYHK9vpWf4Qxlo2tD0QpY9G4cCRkVDho0cKWbA8E+RmvLnXJwW31Krm4uLjBJTLO9zAABlgVB9WcKewzpyDWL/Ysan8tpoRkkLHMyjf6MGG222BV+m9Pu1Cbr8fdnTsWeUSIrcfDdfS8euQLFDJc3KyAqunaMMA1uSCxlLpp0lf04bHNxNnlSGQdKJXDElxE0TtHN6OpGAfWMEB3Y4jyT6qzcM4NANYleQ9T5nkSGdvSPTh3TWmP6T4X2wcP+xLbOGWSRFBCB3Qac4ySEQKWOPmOTsu50gVrXpOpb27cfkr9zk1c01mkl2pCs7DTEQGkZmMAU4cZOoyHck9871JvGWeCa1s7crMFaSWPSsZiWEhmJJI6jjAwFzsc99q2lpwpFA6cKKFOQ2FBH3kPb7mvnjV10OjdRNmW2kV/TlRoYqjx4I7HOPGxOfArq70d1V73LLXgn3fCR0j8KbS3U3j2wyjTRFWJZnKNaQSDLOS+NTscE7ZPao/PXEorniNnaEdRY2meVWQmMSLbhoxkjSzqJNWBnGpc9xUXlKeKzutUTAWl7GkkIOf4byYVVwPnhlm0MudkljJ+RidPxqGdp3vFYRJHdXISZkEgKlhGBFF3naRThSO5iwSFG3ltZWEItJps2fFubEgQOrJgxs6ajjV05kjIX3xqJx7ConDudpuGWCjpoYZ3lFg51AxoZWcPcpnWYhG/V1KM4GCBlWMKx/CJ+jmR0hKj0fEYunTJ/UAywQqW3wBIck5Zu1bWw5cuRJDLFe21xNbQtH0SqC3w27RRCIhkOFGXK9tOdgRXEIKBZZa5mbi/M5vuGXUDNHJPHHE0UsWVjlMsqiF1BOYZda/I24IyCQRXUIVIUBjqYAZIGATjcgZOMnxmuB8qS9PiotZofgoEu3uZEY5BZVHQiLAFSindTnDZBByFFd8hmV1DKwZT2IIIP2I71aVH3SlKAUpSgFKUoBSlKAUpSgPAv+e/18b17SlAKUpQCuafi96pbRCNl6j5xnf0L/oSfNdLrQc3copfogMjxPGxKOgRiNQ0kEOCCpHjbx7VxZFyi0jqEtskzg/A7MfDRkFxqYO2JHAZ45GKkpq04HjK+TW0JqFwW3McAVs7O+kE5KoHICnYbghs1OA/7/7+1fd6GuEKItLGUslEnlnlLeZSNWzAEqRnG4JHj2IP+PekzKi6nYBfJzgDG+5+3tk/6VruE3fpcyRvEDPMRqRjn1limQvpdT6cMBk9vIHduphCcYN95GDaPMT57+AAB/YYHiofEf4E25H5TnYkfKpbx9VFSKicWOLeb/7T/wCUIru+K9maS8P9iEdd4n+Hsc6IEdoo9WsRoqKFMoCSlCBldcTSDSNtTau9a/hPLsacVdI2lMNlDGsEbSs6QzXCsGCajqGIVQBckKJDjGRW75l46LdLVRPDC8jenrNpRwkZJUnIIG67+Dj3qn8pc5NJxCSWdI4ku4swyRykwy/BSSI8mpgCuVOxYLtH9RXwBcbixsouIp8Xc/mQNkwQuT0EiQsBNJGTpeRwSxLjCAqAPSSY3GrfhdzbtKktvGYWGi4gKLJFMvyBGQamzgYVc6vHjGkk49H/ALLNlEMRFZLdbh29DRM7qjQIPzLqRkIwqLjUd2G9RpeWwCb2/kFmoGAXVFunRRpWOKNfTaqFAAWPXKc7vuKEGGbmi5uJbVmjaKeJFhuSjBWPxEiRFbgoPyY+p6hECJcklen8w7PwvhwgiCDfGSSFCgsTkkKNlyT2HauT8IupF4fb8NNpcwTzemORkXQSJFmadmL5VgvqK4JBAHYV2OpJFKUoBSlKAUpSgFKUoBSlKAUpSgFKUoBSlKA4Xx626dzcLt6LiUH/AJ5GmAxntokXeoFWz8V16d1F0l1mVWedQ6gro6aJIAxA1MNa4z6umO2kmqkhJG6lT/KcZH3wSM/vX2fpuoVtMV5RU0fE+QNSBTIu6FsjS38wwPH+fcVD4MvSRkUFgJZFL5AOpXILMu3pOFIwWO7bdq2FQIOIJmQkqimVwhzlZAgVWZSNicrnHf1DGciu74QV8Jylh8jwT8V83Nn1I2TzINCjOGdnBChR5OcdvcV9NWLhlmBf2LkszfGQgFmJ0jUdlGyqD32FWayycKZSis8BHReYLoWN5Hc30Ya3a3SNZgpkFpKmpmBQAkLL6fzFGcooO1aduAC9nEnDrFUQ6pBc3QkW3EjAfmQWbEanbC/mFQNtxsK6yUBGCAQfB3FfWK+FLTnFpy9c2UyXNxCL2XQVluevqmjABwIo5FRI0JYghWGF1Ek76oVrxl+JPZ3MdhN/u1w5LYUhYnjaMaGkKB2ZhGx05C6AdQHfqlMVGAajhvDnMnWmRVZdQiUNrKq2NTM2wLtpUYA9IGMnJrbilKkClKUApSlAKUpQClKUApSlAKUpQClKUApSlAcV5wvXk4hcF/TokCIM7hUjTB2P6tRcfRvByK0xGP8Av96s3PkmriLNCiSRGPpyu06wotwhOcMVYyMECKyop0nTkg5qmtfyIMy2zBe2pJUk3yBkphWA32zX1Xp+shGmMGnxx1wVtckiW31AjW4yMYTSD/fQWGf6T4I81g4bbLGjBNlMspUA5Cr1GAU+cgD6+K2HCrV7hNUHTm9WBokWNx39OiXAkfI7BhkeBjB16SyBnjRHnI6jLgaTGFbW6Sq2DCFZ+5BzqwBnANstVp4272+s5/77DDJek/6f57V9W7BLqxZiFX42HcnA2JJOe2B9/IrGLkDAOZWI1BYUZ8qf5AdlUYxrOMkE79q3UvAp2tMiK1tfiITG8jF7i5eM7MoJKpFsdwpP3GBmn1DWp1e3Fcy/wEjtYpVX5T4lL+VDNKs4eDqRS9MxSMEKK4lTUy6h1EwynfLbDGTaK+WawWClKUApSlAKUpQClKUApSlAKUpQClKUApSlAKUpQGG7uhFGztnCKWOBkkAZwANyfYDua5Pxznq+mcqubVDhemuOqSTjBlbzvuUAwdsn5qv/ADzFM1k/w4DSB4mwdWCqTI7Z0gtjSpzgE4zgGuP31xDGNDxOgXPyTxSnXjYhZjC6Rn1EqVycL2O1Z7/cx/5ltWzPzPmKYRlI47m+ijBII6+sDJJOImJjbfOe3cnvUm74zewqhS4i6XpAuIrSIOshGkC5B1dMk4GpdiT8w7Vhsb+FMHW5U5TQYotTdiVDifQCAVb5xjP1wfHh2/It7ojz1osRkNt2g6rSqBjsP2qiuepXEui6ap8MgyvM7s7iCZpNpPy0tzIAQQHAzG51DOohXHh12K4X5ijPEjIyyTFIhHFHLFqmLq3pWZVYidkB9Lsd9Kk5IBrNYW9z01zbmMK2Akkd1rAAGH9FuxK4wBuTsdu5rBDFdJd/EdJ1UwENItldSKO7BQGCFmwAM7J2+9aKZWxfzSZTYq/5TY2/CLmdC0kgtlb1aEIMpBHdpG2DdtlXx4qPLdSsGNvLcGMjpm4e5uG1AZIWJQ661XwzYXOcZ71suIXV4IWEWq6L+kRtwu6QMGHTyrE4+UnZsD2qIt66HRcwMCewEvRYAAA4S5WMuBsvlR4qbrdRP5N5f7HUfb6Z5ZNddSKUXN3JKmUjczM7DUo1YQggg4B3DZ0DOcVbuC8+X0TjrFbmEbNlVSYac6tBTSHcbekoM4wCCa0XD5PQweGcBgGVHspZIsMmzLJEXYHB8Y7+aG3dRGkcN1KFOQI7SaMFsEsXMyoO2B3O2MeaxxeoT5LZKlrg7Xw3iUdxEksLB45BlWHkfY7gg7EHcEGpNUn8L7pulcQsjL0rhiAdB0iQByhKMy6w+vIztqGau1eiujGKUpUgUpSgFKUoBSlKAUpSgFKUoBSlKAUpSgFeOgIwRkfWvKUBhtLKONcRoiDOcIoUZP0AqRSlAKUpQADFYbu2SRCsiq6nurKGU/cHY17SgK9xD8PuHupf4SJWxs0a9Ij7GPGD9ax8P/D2wU6vhY3KltPU1SgambOBIWArylT4K2/mix2e2pQAFQhVAAAA0IcADxuakUpUFgpSlAKUpQClKUApSlAf/9k="/>
          <p:cNvSpPr>
            <a:spLocks noChangeAspect="1" noChangeArrowheads="1"/>
          </p:cNvSpPr>
          <p:nvPr/>
        </p:nvSpPr>
        <p:spPr bwMode="auto">
          <a:xfrm>
            <a:off x="1739900" y="-893763"/>
            <a:ext cx="21145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0" descr="data:image/jpeg;base64,/9j/4AAQSkZJRgABAQAAAQABAAD/2wBDAAkGBwgHBgkIBwgKCgkLDRYPDQwMDRsUFRAWIB0iIiAdHx8kKDQsJCYxJx8fLT0tMTU3Ojo6Iys/RD84QzQ5Ojf/2wBDAQoKCg0MDRoPDxo3JR8lNzc3Nzc3Nzc3Nzc3Nzc3Nzc3Nzc3Nzc3Nzc3Nzc3Nzc3Nzc3Nzc3Nzc3Nzc3Nzc3Nzf/wAARCAC4APADASIAAhEBAxEB/8QAHAAAAQUBAQEAAAAAAAAAAAAABQABAwQGAgcI/8QAOBAAAQMDAwMDAwIFAwMFAAAAAQACAwQRIQUSMRNBUQZhcSIygRSRBxVCobEjwfAzUtEkJXLh8f/EABkBAAMBAQEAAAAAAAAAAAAAAAECAwAEBf/EACERAAICAwEAAgMBAAAAAAAAAAABAhEDITESE0EiMlFh/9oADAMBAAIRAxEAPwD2FNwbWukPhOkGElbjKRCf91hWxFK6QunA+VjWNdJI4IFl1bCwRgMJwm8JELBHx7pful2SGAsAdIhJJYwuyTeMpwl+6wLGXE0giZdNUzCGMuKBS1bnkkE2U5zUdFYQ9B2Odj3WByVMOMLOU0z3yABxHujbWf6WHOz3utjm2tmnCmWO6XIQ9++I3E7gB2JulFqIDg2QXF/uam+RfYvxv6CHFk3hJjmyN3MNx2ISuByU1i0P2SA90gcXCZYw7UrZynH5SPPdEUXhMUhnyoZp9mGi6F0FKxJJfuhj6ySkqyyQ7oC76r8x34Pws3QehQDynx4SBBFwcJIgHCQOE37pwPC1AGxfun5CQwl3WChd054TJxlALYwFkvwU/dOQUQDA3SPZK2U4QDY1iEvlOcqnq1SKLTp6hxtsYSPlZukaKt0Z/WNVMriGX2gmwPceVQirmtAAwsjoNdUajUVTpieix1g6/J8IhU1McbmtEzXEHgdlwSbbs9CMKVGsoajcD5NxyjD6sQwjzbhZKkm21DIx/UR/9q1XV26pbCwm91SM6iSlC5UFpKl8zsnF1yLds2QyKpY0hpJJ8K7HKZG/ZYDxlI5eh/NE0dWYXkAloPObk/hW4KsPdYnJ8lAamVshsC7eDi2CmfO6NjHMLgR2Jyl9tMPhNGvY87Po3X+cKtJWVTHC8Z2/AQvTNSaSDI8/hEppRKCAbjsRhXjP1HRCWPzKhjV1TxeItPtayhkr9QYAXMIHxdPHJtcGk3VttMyUh25wKybf2FpLqIaatM9urcfCt9Nr8skcFFLSxxsJAN/PZRQybAASeU1tdFpPgQ4ugesnZUteACC2xuOUe83WO16udLVyMhH0xjJvi6tMlBbCOkao1kv6Od/0HMLye3/afjt7I+LELx3Vq6QdNnU2vDi64d8K1ReuNQpomxBzJQ3ALghGQ8sf2j1n90gPlefUP8QXtv8ArYAfdmLI3Ueq4pKMPo2uMjhw4cJvaQniQfqayClH+tIAew5KelqYqqLqQuu29l59U1MkhL6mQ7++UV9Kam1ssscsn0AXuSpqe9jvFUbNmB5TqhJq1BGSH1MYPyqx9SaY3mcew7lUtEvLDFv2TgfKH0mqQVLNzHC17DKt/qIhYue0dxcogpkh/Kb8FUK3W9Nombqmqjb7XuVma/8AiBp7LNpdx3f12vYfCFoKi2bYHPuhfqaJ0+hVbGC7thIHwsHU/wAUIYAWwUr3m/3ON/z7qJ38UaeWJ8VRGWh7SMZI/wBv8pXtDxi07KjNH/lGhyNikeZyDK8g43WwAOywehw19dqGxz6lsnWBHUJP05vz+F6Dp2sN1NtnxvaXN3cdlqNC0uipD1eiwF9yTYX/ACueK+jrcvtg2h011LEKiRznuaMk90DrtQfRukqHWx3OF6VNDDPEYwBb2Xl38RdMmhgeyJp2OJubceClnCkg4pemyLQPUsFRMITJd9/uOVsw9xYHfa633NxdeJenqZ8WpM68Eh2biAwZc6xsB+bL1vTH1sFFC2sY4nYLlufwhkgocYYycuojrKkte6S/sb+VZfIZKWN4JvyQVmanVI/5tLSPa5wc3LCEdbII6O97gs+n54XO+lq0S0la2lqGOIO0nNjwtT+obPtdG8i7bj3WIpgZ5Ir8vcOfBta/91q3SNpWRtLfpbIWH29wmxtqxMqWiQAsl590VopyQAVSewPs4cqamFj7BVjpkJ7RfneCASSqL9odc3+VPMAW7icji/AQ2WY3s6x+FSYkEH62VlPTSSPdZrWkk+F5PqtZUOillYHdIuA+nlxdwt168qjSaSTtBGSbnFh5Xl2leoJtUr6ilqI2/wCiDKx7G2G5va3jK6JK2ShoDVE5keYXPG7qODzxYAqR13dOnpd7nuzuIsLY4Reg0aKrr2SvYSS8u2dnfP7pQ0cRqKhsVRHU10j3AtjkxE2+ALIFSbSKSnlkbHL/ANRh7m9z5IU7agaZVzPmEpjEmBa7nO4wqtPSyUNRvkBa6+QEQ6sMz2TzOxFc2J590mmUoDV+tS1dQY4GEEnaGXuUeoWGj0Zzqg7XySBpznF1l9JeNX9TyTxNEdPATY2tlHfU0jHgy0xvG6a9+xs0D/ys1bM2uFmZkErdu4hx8Kp0+lG57XEAG1+6FUVQ9kgLw4m9h7I7MRPGxsQIdfgeUNoB1R1MkLcyuv8A0gE4VTVRWB5mZVS3INy6TgLl7pGX3uDS3glSUxFVEd7C8i9t3F/ha6NSZk62onklu95dnkm5KeB7nNILXEdxe2ff2RGrpHOqCOmLk8DCP6b6SqaynDgwEEYa0/8AMqnRXoxMzS8O3MAI+0/8KFzR9M79uwH+onJXpdR6LrIz/qU5bbi4ustrHpirpy4yU7s991wUUI9l3+H2pvlqX0dRI5xY3dGHG+L5F1D609X19Drzqelkc2JjQXNDiLlZSWnr9Mqo6iPqMcwggi//AAqbU66l1mSndVtNNVfbJMMtcOxPcFCldhTPRPQvres1GpdT1B3N23Dg3LPlaXVpGV145DuuCBuCw/pOPTdOjbDTTNllcd7pBwTbhGavWtPontZV1DRK/wC1oNyoZU3pFo6dsLaXp9JGeoImhw8jhGOo1wsRcdisH6n15lJo4dp9Ux08jgLNcCQ3OVN6J1easiMNVJfuD+OEijLzYXJNkNZSbvVvW2/TtwT5RKUuaBERe4cT7D3ROo05kh3MO1wN93dUnUjoQ+7XPNrFx4IUJRfS0ZqifRGBwjc4DB+knuFoKxola4AYJB/NuUKo6dscDA07jfFjwix/6HFz3smgtUTm7dk+nTh0QZJ9w4v3CusYA8eENpYTG0yOB3uPCKQNO3PPzwrxRGTO5GtPIwPKHysDjcCwV99i3m6pSWuFpghoE/xIeL0jHgvifua9n9JHuVjNN0umppZpqcyRwujDD1H7jzc29sBeqeqKH9Zp4ZsDrSAkluQO68krfTNZN6nqIqerbBTSHqOJcftPYD2yuiXSeOmhalqMj4JdP0IF1bUM2dRpADW2OAfJysxpWl6lHWlraeojl2hjY3NLOk6/3buPytbqujNoKpsVDA6RuzbuDrFx7myr02lavI7ZNFM2IZ3XJJHhD1Q7imWa9lVBVtdUzMq4tou6PkebhWNLp4w98sbt8T8j2V7TIKKmkEEj5WykW2ytI3fnuqsenVGnzyiAEsc4nbutZTKWWX01KwuLImRuf9xaLb0I1OtYattOIw1kTbNCuufK+XbYeAfHlAKwB1R1H4fc9+VSIpLKwEB8dr/5V7RZheznE3NrlD6cuvteMXwrcEbYZrizSM57LNGCWq0bpGmRpA3YtdD42SRSta3cwcDajEH+qw73F24YaBwh88pieGuabjINkK0ZMiqIh1NxJMnnklb30XUA02x7i3bjOR+/ZYHceu0vjv4H+69E9DwO6DnBtmHvflNATJw1u0ObkAqGpoKapbtlgY6/kKy0WthPZVo57MtqXorSqyJ0ckADD4/p+F896/BBHqNTTticWRSFmBZwIuL/AO6+rC3FuQsT6l/hxpOt1TqsxmOd33OYbX+Ukl/CuKaT/I+emUoDRLFKTtOTlpH/ACy6qqWdpZJJdwJvu75Xvukfw00mhka90DXkcb8297eVW9R+hKASb6OLpxu+6PsD5CXY7lFvR4ZQw75C2QWa7GVt/RNFVR1bWgAxtN7nOFpKf0VRMzNFcHkX4PkI9p1DTUUYZBG0BosCeUjkFKieMtc4sOH2/BUFQxogduaCSumnAfkEXXG8vA3iwB8qEh4kVJGIh9Xz8oxTbXRgluPCo7buFiC35VqJ7W2xxwEIqgy2Xmxgnce3AU0bQcWyqjXuIGR8KzA6xG7/ACqom0duiLQbCxKquuHYbi/JRJn1AG2PdcSwAZ7ppRsWMgptB5F7oBqfpuGeq/V0zdkvctWgskulxTIptcMqNLiDgKhzC9vburPRibHtjYD7Ibr1RLDX7mE23ZuLWC6pK7dh4sVB0nRVW1Y1ZpzKr7422B79vhUqilZSxnpgk9yXco86Tcy9+11mtZne5r2sNrf3QaSGTbA0kzBLZhtt5HdC63pPe8XJJ4Kjmh2wPkmBBc76ST/yyagHUiMkrScm1zkD/dH/AEdFSndaYZIscj/dEmbTP9LCbZFxbP5VQxNe5zmj4KmpJXfrbA3bjwmAERK6EZF3Ozwq9U5xeJCy5cM3Nj/+K5LTl8rRazfNwpZqYdNoB/N+EAXsGljnuaCSGeBiy9O9FU5h0zdawkO4XFl56WOBthwb4wvUPTWNHp2kHDbZ5TxJ5HoKhOufC6VCIkrJk91jCVTUY2up3XFyOFbXEjQ5pBF0GtBXTMSsxkWVTplpItgnAVurJZKQ7AByoYnNlObAXXM0rLplT9OGtOMlRdIuOL4RCQh1w21iq0zXAi2AkaGTOGC17dlIz6jYA3UcZLTwCPdTtc6xIAshQ1krLsbm3wrFOS76hYN91WD2kWN7qWkftJY1t/lED4EY5Hf1NA97qVx4KqREWs4WI8qxKdsDSVVEmFbJEfukl8q5EyfqSBxqAcWvhCYCYn2dnPK0/qWNvRY/g7uyzt2lzRa2VzZFs6cb/EuipaBtFuEI1Coox9bi390UayNzSbDwqU2mU0l29IEE8IIOrMZrdYKiRsNHuFzYkDj5U0FO9kGwtacWHlaP+VRNksyIN7E25UVVp7QLMNtvjJKZMYzkMVi4XBPYZVR744nFzYx1GkXBWhFIWEO2k35JQyuoL72x5lOcf4Ti2E6J/WjY4szZKpcG2Dn8ecLnTH2oLyfS5uCLqkZ45nHcT1B9pHdAyRbh2ySknt4C9O9Nj/2mHJOO+CvKaQFsmTn3Xqvpxx/lkYPb2smgyeUKDldErnunCoRGT5SSWMLN0vlLKSxjMa7C4VJ52nKDukfERtxla3WoWuha+2QSFl5IwXWXNNUzog7QzKg9MXGeysNBkLQMqttF7EIzoNKHyuc8XaG4QSt0GWlZR6BNvCmZTuI4wtF+ihIttFuy7ZSxMFg0Knxk/kMrPC6F4DhYHKeEhrhe9vKN67A00fUAALD/AGQKE3NikkqY8XaCLGh+0g4CvNh68JaOQh8F8d0VpCGg4ymiLItcJXS7pWVyIP1uLq0Zzwb8LIubITtaGgDkkrcVQDoH3FxbhYKoqo4ZHnpvkdc/SBgfJUsiK42WoXbbDkDkhWHgtJkZkEoVTanBUOcwODXA8FFtNY+Vr2M+ojNlJbKPRSlmcDss7c44ISs0R2DSXjJPZXH00m42jN1KzTpekXujNvCPkHpAKr3vdZhHueLKjUQ9KEhrx1D3ccq/WMmqHGNjBEwEgkjlVp4WUNJYM6rvc8pg2RUtG5+nOfwSbYzf3QiVn6eXpMA3kA7v7LSac2qdQufIxsTbX2gIJq1IIohLJJtN+fISsaJDSxyxztcXNIJ4BuSvVPS0nU0uO4aC3BsV5josVO6UjqFzm+V6F6WlEbHQXuL3BTxexMi0aPun+U1z7JXVbOceycJrps+AtZjrhK65+UkbMVNXv+ieR2IWVe4B9xz4Wt1BhlopWtte1x+FkNxyLZUcnSuPg5aTZaHQCBCb/cUChs7bbutBpA2QtFu6WH7DTegmnyudx7Jw4+yvZAr6iwPoZ2kX+g/4WSpjkEZWzks9jmm1iCFiY29CpdG4WLXEG6lk6VxhqnbuaD3V+lBBBJwEMgmyBwr7TZm82x7rIMggT7JXN1zu9k2+3ZVsiPJbpuPKwkr2ukcNgb9ZW3e4kH6F5n6mfW/rpYYG2bc5A4UpsrjRFXaO99UZ6SQNLs2Hlaz0bBO0O/U2L2915xR61VUtRtmu+MZA9v8AyvTvRtU2rpXzsGCbZQilZSd0aHptvfaLrraLWwlfhP8AAVTn2AfUtM2GhdPGxoLeQvN26y+V4EzdrWOPBxZevajC2oo5Y3jBaV5UaOiZVSB7HFzXG47HKnPRbFtbDOl6i+tBiZFaLb9y41CkZVQn6Q7b9oPF11p+oRfqGUsbNm4cHGFOz6ZHt8EqbHXQNRR00E4EkLY823M7fK2GhxsNUx0RuB4OFjZxK6pftLdpPB7rU+kpHGoALRbOUV0M/wBTYgYSuluHlc7grnKdApX+FwX5TbrrBJNw9k24KLeh9dqApjta27rXPshdGSsu11QIqZ7sXIsAshK67iLXVyprTMSXk37gZsqhcHEkW9sKUnZWEaJ6JpfIBbutNAQxjWi2FmtFL5Z39QBuw8jujolaALFGD0Ca2XOqExl4yqRnHZc9ZPYvkumUeVltWAGqvNhbBRzrANubW8oHO8PqXyu2ix+4nACSbGgtlulIda2fxdFomgxEEY8FDKLk4aHeLIow3j3NAJ/ZaIZFy90lzusluVSJ0SQvPNcdIdSqGhzWtLuT2XoBcsJ6iaGanOQxpkcfpDjZo90k+FMfSvptPRz7G9EP2/1kLZ6JSx00BMTGtDzfCyWmPm4a0SDFzx+wW1pHtbTssAMcIQGyFwHylfHZQGQey56w4wnJE0r7RuJ4AK8qrHOZVutUsA3lzmuHa69MfKC0gkWWI16kdFUukjiDgTjFwkmVx6H0SGP9U2QPEhPLvCJ6lSmOYyMILHi91naCrdFMC94b+bf2WkjrWzsDJLOHfKQo+gJsI67jhwK0fp6IMmLmi1hexQd9FJHVSlhBY2zmjyEZ0Zzr3NgbA88LRewT4aIv+Fzvv4VfcfISBKsc9ExdnBSLr91FlOOVg0dEk9wgWoUVbNOXRPiDSb2cTlHQMdkwA72QasZOjJS6XqvVDoX0+wn6g4kf4CkbpVc5tpJomm/9IJWpLAewSEY8BL4Q3yMBUWnSwEkzEk8nhXhC8DJJV8RNB7LoR/CKjQrlYPET/CRhefCJBg5wkGDwjQPQCrmVMcRMcbpL/wDagb5pZYQ00VSBHKHPBiN3NGbDGbrcmMEZCfYOwSuFjKdGfpaiomaHNo5w4cb2Fufz2RHTv1b2f+oh6ee7gT/ZEGsC7DPCKjQrlZCXhM54J5UTjcqJzrHKcVE7pAASSLLz7X6hs+pSPDw1hNr2uVqaqe4zexJAQKqhop5y1zGiZubNdtP5UZystjjRY0RjBGCwntkrRtcWtt4Wb08OjkETcMvYDwjpJIsLFGBpokdIbrh0jh3UZZKeLrk08x/qVBKO957kKrWRxzxOY9wFxzdTGild9z038sa773Epdh4YTVY4qCpvK5rGE/dfBRLTJWzvYIJARjIIK1B0ilc76oWu/wDkLq1T0cUIAjijbns0BL4Y/vRnaPUag6lNHLptX0g4BkgjNjblGtGhkijcZYwxxcbNvfF8ImxlvCkZHjKaMKElOzlrVIGd120Lu3hOTsjDLnIsuwwYxddWOMBd2NlqNZxtGLBOGY7LsD4TlE1kewW7JbAu7H2SAKFGONgvwnAA7LqycLUA52+LJ9uOAuk5+VqM2cAdkwae66+ClY4Wo1jAccJ7fCcDKchGjWUum0nNlHJA1+L290kkAgefR6o36FdsG69nRB1v7qu/QZ3yNeapjXju2AZHjlJJK4odTZeptL6Tg58pe61rmw/wr7YA0YASSTJJCttnQjPsuun5SSWALp+yWz2ukksY52m/2my7EZ7BJJAJ22M+ApAz2SSRAd7bJwPZJJEVnVuMJ7JJImFZIpJLGGvhPhJJYw17cJwkksYcJCySSxh7eyVikksYWUjjmySSxj//2Q=="/>
          <p:cNvSpPr>
            <a:spLocks noChangeAspect="1" noChangeArrowheads="1"/>
          </p:cNvSpPr>
          <p:nvPr/>
        </p:nvSpPr>
        <p:spPr bwMode="auto">
          <a:xfrm>
            <a:off x="1587500" y="-847725"/>
            <a:ext cx="22860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descr="data:image/jpeg;base64,/9j/4AAQSkZJRgABAQAAAQABAAD/2wBDAAkGBwgHBgkIBwgKCgkLDRYPDQwMDRsUFRAWIB0iIiAdHx8kKDQsJCYxJx8fLT0tMTU3Ojo6Iys/RD84QzQ5Ojf/2wBDAQoKCg0MDRoPDxo3JR8lNzc3Nzc3Nzc3Nzc3Nzc3Nzc3Nzc3Nzc3Nzc3Nzc3Nzc3Nzc3Nzc3Nzc3Nzc3Nzc3Nzf/wAARCAC4APADASIAAhEBAxEB/8QAHAAAAQUBAQEAAAAAAAAAAAAABQABAwQGAgcI/8QAOBAAAQMDAwMDAwIFAwMFAAAAAQACAwQRIQUSMRNBUQZhcSIygRSRBxVCobEjwfAzUtEkJXLh8f/EABkBAAMBAQEAAAAAAAAAAAAAAAECAwAEBf/EACERAAICAwEAAgMBAAAAAAAAAAABAhEDITESE0EiMlFh/9oADAMBAAIRAxEAPwD2FNwbWukPhOkGElbjKRCf91hWxFK6QunA+VjWNdJI4IFl1bCwRgMJwm8JELBHx7pful2SGAsAdIhJJYwuyTeMpwl+6wLGXE0giZdNUzCGMuKBS1bnkkE2U5zUdFYQ9B2Odj3WByVMOMLOU0z3yABxHujbWf6WHOz3utjm2tmnCmWO6XIQ9++I3E7gB2JulFqIDg2QXF/uam+RfYvxv6CHFk3hJjmyN3MNx2ISuByU1i0P2SA90gcXCZYw7UrZynH5SPPdEUXhMUhnyoZp9mGi6F0FKxJJfuhj6ySkqyyQ7oC76r8x34Pws3QehQDynx4SBBFwcJIgHCQOE37pwPC1AGxfun5CQwl3WChd054TJxlALYwFkvwU/dOQUQDA3SPZK2U4QDY1iEvlOcqnq1SKLTp6hxtsYSPlZukaKt0Z/WNVMriGX2gmwPceVQirmtAAwsjoNdUajUVTpieix1g6/J8IhU1McbmtEzXEHgdlwSbbs9CMKVGsoajcD5NxyjD6sQwjzbhZKkm21DIx/UR/9q1XV26pbCwm91SM6iSlC5UFpKl8zsnF1yLds2QyKpY0hpJJ8K7HKZG/ZYDxlI5eh/NE0dWYXkAloPObk/hW4KsPdYnJ8lAamVshsC7eDi2CmfO6NjHMLgR2Jyl9tMPhNGvY87Po3X+cKtJWVTHC8Z2/AQvTNSaSDI8/hEppRKCAbjsRhXjP1HRCWPzKhjV1TxeItPtayhkr9QYAXMIHxdPHJtcGk3VttMyUh25wKybf2FpLqIaatM9urcfCt9Nr8skcFFLSxxsJAN/PZRQybAASeU1tdFpPgQ4ugesnZUteACC2xuOUe83WO16udLVyMhH0xjJvi6tMlBbCOkao1kv6Od/0HMLye3/afjt7I+LELx3Vq6QdNnU2vDi64d8K1ReuNQpomxBzJQ3ALghGQ8sf2j1n90gPlefUP8QXtv8ArYAfdmLI3Ueq4pKMPo2uMjhw4cJvaQniQfqayClH+tIAew5KelqYqqLqQuu29l59U1MkhL6mQ7++UV9Kam1ssscsn0AXuSpqe9jvFUbNmB5TqhJq1BGSH1MYPyqx9SaY3mcew7lUtEvLDFv2TgfKH0mqQVLNzHC17DKt/qIhYue0dxcogpkh/Kb8FUK3W9Nombqmqjb7XuVma/8AiBp7LNpdx3f12vYfCFoKi2bYHPuhfqaJ0+hVbGC7thIHwsHU/wAUIYAWwUr3m/3ON/z7qJ38UaeWJ8VRGWh7SMZI/wBv8pXtDxi07KjNH/lGhyNikeZyDK8g43WwAOywehw19dqGxz6lsnWBHUJP05vz+F6Dp2sN1NtnxvaXN3cdlqNC0uipD1eiwF9yTYX/ACueK+jrcvtg2h011LEKiRznuaMk90DrtQfRukqHWx3OF6VNDDPEYwBb2Xl38RdMmhgeyJp2OJubceClnCkg4pemyLQPUsFRMITJd9/uOVsw9xYHfa633NxdeJenqZ8WpM68Eh2biAwZc6xsB+bL1vTH1sFFC2sY4nYLlufwhkgocYYycuojrKkte6S/sb+VZfIZKWN4JvyQVmanVI/5tLSPa5wc3LCEdbII6O97gs+n54XO+lq0S0la2lqGOIO0nNjwtT+obPtdG8i7bj3WIpgZ5Ir8vcOfBta/91q3SNpWRtLfpbIWH29wmxtqxMqWiQAsl590VopyQAVSewPs4cqamFj7BVjpkJ7RfneCASSqL9odc3+VPMAW7icji/AQ2WY3s6x+FSYkEH62VlPTSSPdZrWkk+F5PqtZUOillYHdIuA+nlxdwt168qjSaSTtBGSbnFh5Xl2leoJtUr6ilqI2/wCiDKx7G2G5va3jK6JK2ShoDVE5keYXPG7qODzxYAqR13dOnpd7nuzuIsLY4Reg0aKrr2SvYSS8u2dnfP7pQ0cRqKhsVRHU10j3AtjkxE2+ALIFSbSKSnlkbHL/ANRh7m9z5IU7agaZVzPmEpjEmBa7nO4wqtPSyUNRvkBa6+QEQ6sMz2TzOxFc2J590mmUoDV+tS1dQY4GEEnaGXuUeoWGj0Zzqg7XySBpznF1l9JeNX9TyTxNEdPATY2tlHfU0jHgy0xvG6a9+xs0D/ys1bM2uFmZkErdu4hx8Kp0+lG57XEAG1+6FUVQ9kgLw4m9h7I7MRPGxsQIdfgeUNoB1R1MkLcyuv8A0gE4VTVRWB5mZVS3INy6TgLl7pGX3uDS3glSUxFVEd7C8i9t3F/ha6NSZk62onklu95dnkm5KeB7nNILXEdxe2ff2RGrpHOqCOmLk8DCP6b6SqaynDgwEEYa0/8AMqnRXoxMzS8O3MAI+0/8KFzR9M79uwH+onJXpdR6LrIz/qU5bbi4ustrHpirpy4yU7s991wUUI9l3+H2pvlqX0dRI5xY3dGHG+L5F1D609X19Drzqelkc2JjQXNDiLlZSWnr9Mqo6iPqMcwggi//AAqbU66l1mSndVtNNVfbJMMtcOxPcFCldhTPRPQvres1GpdT1B3N23Dg3LPlaXVpGV145DuuCBuCw/pOPTdOjbDTTNllcd7pBwTbhGavWtPontZV1DRK/wC1oNyoZU3pFo6dsLaXp9JGeoImhw8jhGOo1wsRcdisH6n15lJo4dp9Ux08jgLNcCQ3OVN6J1easiMNVJfuD+OEijLzYXJNkNZSbvVvW2/TtwT5RKUuaBERe4cT7D3ROo05kh3MO1wN93dUnUjoQ+7XPNrFx4IUJRfS0ZqifRGBwjc4DB+knuFoKxola4AYJB/NuUKo6dscDA07jfFjwix/6HFz3smgtUTm7dk+nTh0QZJ9w4v3CusYA8eENpYTG0yOB3uPCKQNO3PPzwrxRGTO5GtPIwPKHysDjcCwV99i3m6pSWuFpghoE/xIeL0jHgvifua9n9JHuVjNN0umppZpqcyRwujDD1H7jzc29sBeqeqKH9Zp4ZsDrSAkluQO68krfTNZN6nqIqerbBTSHqOJcftPYD2yuiXSeOmhalqMj4JdP0IF1bUM2dRpADW2OAfJysxpWl6lHWlraeojl2hjY3NLOk6/3buPytbqujNoKpsVDA6RuzbuDrFx7myr02lavI7ZNFM2IZ3XJJHhD1Q7imWa9lVBVtdUzMq4tou6PkebhWNLp4w98sbt8T8j2V7TIKKmkEEj5WykW2ytI3fnuqsenVGnzyiAEsc4nbutZTKWWX01KwuLImRuf9xaLb0I1OtYattOIw1kTbNCuufK+XbYeAfHlAKwB1R1H4fc9+VSIpLKwEB8dr/5V7RZheznE3NrlD6cuvteMXwrcEbYZrizSM57LNGCWq0bpGmRpA3YtdD42SRSta3cwcDajEH+qw73F24YaBwh88pieGuabjINkK0ZMiqIh1NxJMnnklb30XUA02x7i3bjOR+/ZYHceu0vjv4H+69E9DwO6DnBtmHvflNATJw1u0ObkAqGpoKapbtlgY6/kKy0WthPZVo57MtqXorSqyJ0ckADD4/p+F896/BBHqNTTticWRSFmBZwIuL/AO6+rC3FuQsT6l/hxpOt1TqsxmOd33OYbX+Ukl/CuKaT/I+emUoDRLFKTtOTlpH/ACy6qqWdpZJJdwJvu75Xvukfw00mhka90DXkcb8297eVW9R+hKASb6OLpxu+6PsD5CXY7lFvR4ZQw75C2QWa7GVt/RNFVR1bWgAxtN7nOFpKf0VRMzNFcHkX4PkI9p1DTUUYZBG0BosCeUjkFKieMtc4sOH2/BUFQxogduaCSumnAfkEXXG8vA3iwB8qEh4kVJGIh9Xz8oxTbXRgluPCo7buFiC35VqJ7W2xxwEIqgy2Xmxgnce3AU0bQcWyqjXuIGR8KzA6xG7/ACqom0duiLQbCxKquuHYbi/JRJn1AG2PdcSwAZ7ppRsWMgptB5F7oBqfpuGeq/V0zdkvctWgskulxTIptcMqNLiDgKhzC9vburPRibHtjYD7Ibr1RLDX7mE23ZuLWC6pK7dh4sVB0nRVW1Y1ZpzKr7422B79vhUqilZSxnpgk9yXco86Tcy9+11mtZne5r2sNrf3QaSGTbA0kzBLZhtt5HdC63pPe8XJJ4Kjmh2wPkmBBc76ST/yyagHUiMkrScm1zkD/dH/AEdFSndaYZIscj/dEmbTP9LCbZFxbP5VQxNe5zmj4KmpJXfrbA3bjwmAERK6EZF3Ozwq9U5xeJCy5cM3Nj/+K5LTl8rRazfNwpZqYdNoB/N+EAXsGljnuaCSGeBiy9O9FU5h0zdawkO4XFl56WOBthwb4wvUPTWNHp2kHDbZ5TxJ5HoKhOufC6VCIkrJk91jCVTUY2up3XFyOFbXEjQ5pBF0GtBXTMSsxkWVTplpItgnAVurJZKQ7AByoYnNlObAXXM0rLplT9OGtOMlRdIuOL4RCQh1w21iq0zXAi2AkaGTOGC17dlIz6jYA3UcZLTwCPdTtc6xIAshQ1krLsbm3wrFOS76hYN91WD2kWN7qWkftJY1t/lED4EY5Hf1NA97qVx4KqREWs4WI8qxKdsDSVVEmFbJEfukl8q5EyfqSBxqAcWvhCYCYn2dnPK0/qWNvRY/g7uyzt2lzRa2VzZFs6cb/EuipaBtFuEI1Coox9bi390UayNzSbDwqU2mU0l29IEE8IIOrMZrdYKiRsNHuFzYkDj5U0FO9kGwtacWHlaP+VRNksyIN7E25UVVp7QLMNtvjJKZMYzkMVi4XBPYZVR744nFzYx1GkXBWhFIWEO2k35JQyuoL72x5lOcf4Ti2E6J/WjY4szZKpcG2Dn8ecLnTH2oLyfS5uCLqkZ45nHcT1B9pHdAyRbh2ySknt4C9O9Nj/2mHJOO+CvKaQFsmTn3Xqvpxx/lkYPb2smgyeUKDldErnunCoRGT5SSWMLN0vlLKSxjMa7C4VJ52nKDukfERtxla3WoWuha+2QSFl5IwXWXNNUzog7QzKg9MXGeysNBkLQMqttF7EIzoNKHyuc8XaG4QSt0GWlZR6BNvCmZTuI4wtF+ihIttFuy7ZSxMFg0Knxk/kMrPC6F4DhYHKeEhrhe9vKN67A00fUAALD/AGQKE3NikkqY8XaCLGh+0g4CvNh68JaOQh8F8d0VpCGg4ymiLItcJXS7pWVyIP1uLq0Zzwb8LIubITtaGgDkkrcVQDoH3FxbhYKoqo4ZHnpvkdc/SBgfJUsiK42WoXbbDkDkhWHgtJkZkEoVTanBUOcwODXA8FFtNY+Vr2M+ojNlJbKPRSlmcDss7c44ISs0R2DSXjJPZXH00m42jN1KzTpekXujNvCPkHpAKr3vdZhHueLKjUQ9KEhrx1D3ccq/WMmqHGNjBEwEgkjlVp4WUNJYM6rvc8pg2RUtG5+nOfwSbYzf3QiVn6eXpMA3kA7v7LSac2qdQufIxsTbX2gIJq1IIohLJJtN+fISsaJDSxyxztcXNIJ4BuSvVPS0nU0uO4aC3BsV5josVO6UjqFzm+V6F6WlEbHQXuL3BTxexMi0aPun+U1z7JXVbOceycJrps+AtZjrhK65+UkbMVNXv+ieR2IWVe4B9xz4Wt1BhlopWtte1x+FkNxyLZUcnSuPg5aTZaHQCBCb/cUChs7bbutBpA2QtFu6WH7DTegmnyudx7Jw4+yvZAr6iwPoZ2kX+g/4WSpjkEZWzks9jmm1iCFiY29CpdG4WLXEG6lk6VxhqnbuaD3V+lBBBJwEMgmyBwr7TZm82x7rIMggT7JXN1zu9k2+3ZVsiPJbpuPKwkr2ukcNgb9ZW3e4kH6F5n6mfW/rpYYG2bc5A4UpsrjRFXaO99UZ6SQNLs2Hlaz0bBO0O/U2L2915xR61VUtRtmu+MZA9v8AyvTvRtU2rpXzsGCbZQilZSd0aHptvfaLrraLWwlfhP8AAVTn2AfUtM2GhdPGxoLeQvN26y+V4EzdrWOPBxZevajC2oo5Y3jBaV5UaOiZVSB7HFzXG47HKnPRbFtbDOl6i+tBiZFaLb9y41CkZVQn6Q7b9oPF11p+oRfqGUsbNm4cHGFOz6ZHt8EqbHXQNRR00E4EkLY823M7fK2GhxsNUx0RuB4OFjZxK6pftLdpPB7rU+kpHGoALRbOUV0M/wBTYgYSuluHlc7grnKdApX+FwX5TbrrBJNw9k24KLeh9dqApjta27rXPshdGSsu11QIqZ7sXIsAshK67iLXVyprTMSXk37gZsqhcHEkW9sKUnZWEaJ6JpfIBbutNAQxjWi2FmtFL5Z39QBuw8jujolaALFGD0Ca2XOqExl4yqRnHZc9ZPYvkumUeVltWAGqvNhbBRzrANubW8oHO8PqXyu2ix+4nACSbGgtlulIda2fxdFomgxEEY8FDKLk4aHeLIow3j3NAJ/ZaIZFy90lzusluVSJ0SQvPNcdIdSqGhzWtLuT2XoBcsJ6iaGanOQxpkcfpDjZo90k+FMfSvptPRz7G9EP2/1kLZ6JSx00BMTGtDzfCyWmPm4a0SDFzx+wW1pHtbTssAMcIQGyFwHylfHZQGQey56w4wnJE0r7RuJ4AK8qrHOZVutUsA3lzmuHa69MfKC0gkWWI16kdFUukjiDgTjFwkmVx6H0SGP9U2QPEhPLvCJ6lSmOYyMILHi91naCrdFMC94b+bf2WkjrWzsDJLOHfKQo+gJsI67jhwK0fp6IMmLmi1hexQd9FJHVSlhBY2zmjyEZ0Zzr3NgbA88LRewT4aIv+Fzvv4VfcfISBKsc9ExdnBSLr91FlOOVg0dEk9wgWoUVbNOXRPiDSb2cTlHQMdkwA72QasZOjJS6XqvVDoX0+wn6g4kf4CkbpVc5tpJomm/9IJWpLAewSEY8BL4Q3yMBUWnSwEkzEk8nhXhC8DJJV8RNB7LoR/CKjQrlYPET/CRhefCJBg5wkGDwjQPQCrmVMcRMcbpL/wDagb5pZYQ00VSBHKHPBiN3NGbDGbrcmMEZCfYOwSuFjKdGfpaiomaHNo5w4cb2Fufz2RHTv1b2f+oh6ee7gT/ZEGsC7DPCKjQrlZCXhM54J5UTjcqJzrHKcVE7pAASSLLz7X6hs+pSPDw1hNr2uVqaqe4zexJAQKqhop5y1zGiZubNdtP5UZystjjRY0RjBGCwntkrRtcWtt4Wb08OjkETcMvYDwjpJIsLFGBpokdIbrh0jh3UZZKeLrk08x/qVBKO957kKrWRxzxOY9wFxzdTGild9z038sa773Epdh4YTVY4qCpvK5rGE/dfBRLTJWzvYIJARjIIK1B0ilc76oWu/wDkLq1T0cUIAjijbns0BL4Y/vRnaPUag6lNHLptX0g4BkgjNjblGtGhkijcZYwxxcbNvfF8ImxlvCkZHjKaMKElOzlrVIGd120Lu3hOTsjDLnIsuwwYxddWOMBd2NlqNZxtGLBOGY7LsD4TlE1kewW7JbAu7H2SAKFGONgvwnAA7LqycLUA52+LJ9uOAuk5+VqM2cAdkwae66+ClY4Wo1jAccJ7fCcDKchGjWUum0nNlHJA1+L290kkAgefR6o36FdsG69nRB1v7qu/QZ3yNeapjXju2AZHjlJJK4odTZeptL6Tg58pe61rmw/wr7YA0YASSTJJCttnQjPsuun5SSWALp+yWz2ukksY52m/2my7EZ7BJJAJ22M+ApAz2SSRAd7bJwPZJJEVnVuMJ7JJImFZIpJLGGvhPhJJYw17cJwkksYcJCySSxh7eyVikksYWUjjmySSxj//2Q=="/>
          <p:cNvSpPr>
            <a:spLocks noChangeAspect="1" noChangeArrowheads="1"/>
          </p:cNvSpPr>
          <p:nvPr/>
        </p:nvSpPr>
        <p:spPr bwMode="auto">
          <a:xfrm>
            <a:off x="1739900" y="-695325"/>
            <a:ext cx="22860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descr="Logo, company name&#10;&#10;Description automatically generated">
            <a:extLst>
              <a:ext uri="{FF2B5EF4-FFF2-40B4-BE49-F238E27FC236}">
                <a16:creationId xmlns:a16="http://schemas.microsoft.com/office/drawing/2014/main" id="{A189FB67-CC17-DB85-F6B4-F82649C5B53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25666181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0" name="Rectangle 819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4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b="1">
                <a:solidFill>
                  <a:srgbClr val="FFFFFF"/>
                </a:solidFill>
              </a:rPr>
              <a:t>What is a False Alarm?</a:t>
            </a:r>
          </a:p>
        </p:txBody>
      </p:sp>
      <p:pic>
        <p:nvPicPr>
          <p:cNvPr id="8195" name="Picture 12" descr="C:\Documents and Settings\scouey\Local Settings\Temporary Internet Files\Content.IE5\YLWCMAJC\MP90040748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017" r="23388"/>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13" descr="C:\Documents and Settings\scouey\Local Settings\Temporary Internet Files\Content.IE5\TP5F4RMM\MP900178945[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1573" r="20734" b="-2"/>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820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401DCBC9-EA96-7428-9AB7-C63C633F9FA6}"/>
              </a:ext>
            </a:extLst>
          </p:cNvPr>
          <p:cNvSpPr>
            <a:spLocks noGrp="1"/>
          </p:cNvSpPr>
          <p:nvPr>
            <p:ph idx="1"/>
          </p:nvPr>
        </p:nvSpPr>
        <p:spPr>
          <a:xfrm>
            <a:off x="7957973" y="629392"/>
            <a:ext cx="3511296" cy="5632554"/>
          </a:xfrm>
        </p:spPr>
        <p:txBody>
          <a:bodyPr anchor="ctr">
            <a:normAutofit/>
          </a:bodyPr>
          <a:lstStyle/>
          <a:p>
            <a:r>
              <a:rPr lang="en-US" b="1" dirty="0">
                <a:solidFill>
                  <a:srgbClr val="FFFFFF"/>
                </a:solidFill>
                <a:cs typeface="Times New Roman" pitchFamily="18" charset="0"/>
              </a:rPr>
              <a:t>False Burglar Alarm - </a:t>
            </a:r>
            <a:r>
              <a:rPr lang="en-US" dirty="0">
                <a:solidFill>
                  <a:srgbClr val="FFFFFF"/>
                </a:solidFill>
                <a:cs typeface="Times New Roman" pitchFamily="18" charset="0"/>
              </a:rPr>
              <a:t>A notification of an alarm to law enforcement when the responding authority finds no evidence of criminal offense or attempted criminal offense</a:t>
            </a:r>
          </a:p>
          <a:p>
            <a:r>
              <a:rPr lang="en-US" b="1" dirty="0">
                <a:solidFill>
                  <a:srgbClr val="FFFFFF"/>
                </a:solidFill>
                <a:cs typeface="Times New Roman" pitchFamily="18" charset="0"/>
              </a:rPr>
              <a:t>False Fire Alarm - </a:t>
            </a:r>
            <a:r>
              <a:rPr lang="en-US" dirty="0">
                <a:solidFill>
                  <a:srgbClr val="FFFFFF"/>
                </a:solidFill>
                <a:cs typeface="Times New Roman" pitchFamily="18" charset="0"/>
              </a:rPr>
              <a:t>A notification of a fire signal, resulting from a cause other than an actual fire</a:t>
            </a:r>
          </a:p>
        </p:txBody>
      </p:sp>
      <p:sp>
        <p:nvSpPr>
          <p:cNvPr id="6" name="Slide Number Placeholder 5">
            <a:extLst>
              <a:ext uri="{FF2B5EF4-FFF2-40B4-BE49-F238E27FC236}">
                <a16:creationId xmlns:a16="http://schemas.microsoft.com/office/drawing/2014/main" id="{F0FF55B2-1603-17DC-FEE0-6E2FE49B1687}"/>
              </a:ext>
            </a:extLst>
          </p:cNvPr>
          <p:cNvSpPr>
            <a:spLocks noGrp="1"/>
          </p:cNvSpPr>
          <p:nvPr>
            <p:ph type="sldNum" sz="quarter" idx="12"/>
          </p:nvPr>
        </p:nvSpPr>
        <p:spPr>
          <a:xfrm>
            <a:off x="10655806" y="6535157"/>
            <a:ext cx="813463" cy="274320"/>
          </a:xfrm>
        </p:spPr>
        <p:txBody>
          <a:bodyPr>
            <a:normAutofit/>
          </a:bodyPr>
          <a:lstStyle/>
          <a:p>
            <a:pPr>
              <a:spcAft>
                <a:spcPts val="600"/>
              </a:spcAft>
            </a:pPr>
            <a:fld id="{A5D3B997-F503-48FB-A8DF-43BFE5A9E602}" type="slidenum">
              <a:rPr lang="en-US" sz="1050">
                <a:solidFill>
                  <a:schemeClr val="tx1">
                    <a:lumMod val="50000"/>
                    <a:lumOff val="50000"/>
                  </a:schemeClr>
                </a:solidFill>
              </a:rPr>
              <a:pPr>
                <a:spcAft>
                  <a:spcPts val="600"/>
                </a:spcAft>
              </a:pPr>
              <a:t>3</a:t>
            </a:fld>
            <a:endParaRPr lang="en-US" sz="1050">
              <a:solidFill>
                <a:schemeClr val="tx1">
                  <a:lumMod val="50000"/>
                  <a:lumOff val="50000"/>
                </a:schemeClr>
              </a:solidFill>
            </a:endParaRPr>
          </a:p>
        </p:txBody>
      </p:sp>
      <p:pic>
        <p:nvPicPr>
          <p:cNvPr id="4" name="Picture 3" descr="Logo, company name&#10;&#10;Description automatically generated">
            <a:extLst>
              <a:ext uri="{FF2B5EF4-FFF2-40B4-BE49-F238E27FC236}">
                <a16:creationId xmlns:a16="http://schemas.microsoft.com/office/drawing/2014/main" id="{AE650DAC-BFB9-E3AA-E473-0105048BB5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50212440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2" name="Rectangle 204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7058307" cy="2595329"/>
          </a:xfrm>
          <a:prstGeom prst="rect">
            <a:avLst/>
          </a:prstGeom>
          <a:solidFill>
            <a:srgbClr val="57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58" name="Title 1"/>
          <p:cNvSpPr>
            <a:spLocks noGrp="1"/>
          </p:cNvSpPr>
          <p:nvPr>
            <p:ph type="title"/>
          </p:nvPr>
        </p:nvSpPr>
        <p:spPr>
          <a:xfrm>
            <a:off x="524256" y="491260"/>
            <a:ext cx="6594189" cy="2147344"/>
          </a:xfrm>
        </p:spPr>
        <p:txBody>
          <a:bodyPr>
            <a:normAutofit/>
          </a:bodyPr>
          <a:lstStyle/>
          <a:p>
            <a:r>
              <a:rPr lang="en-US">
                <a:solidFill>
                  <a:srgbClr val="FFFFFF"/>
                </a:solidFill>
              </a:rPr>
              <a:t>Tell Your Alarm Company</a:t>
            </a:r>
          </a:p>
        </p:txBody>
      </p:sp>
      <p:sp>
        <p:nvSpPr>
          <p:cNvPr id="20494" name="Rectangle 20493">
            <a:extLst>
              <a:ext uri="{FF2B5EF4-FFF2-40B4-BE49-F238E27FC236}">
                <a16:creationId xmlns:a16="http://schemas.microsoft.com/office/drawing/2014/main" id="{392E632E-3F30-4018-960F-EE3228045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3085476"/>
            <a:ext cx="3998237" cy="3449681"/>
          </a:xfrm>
          <a:prstGeom prst="rect">
            <a:avLst/>
          </a:prstGeom>
          <a:solidFill>
            <a:srgbClr val="FF9212">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2" name="Picture 4" descr="http://thebsreport.files.wordpress.com/2010/07/cold_thermometer_jpg.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82181" y="3236090"/>
            <a:ext cx="2692239" cy="3161816"/>
          </a:xfrm>
          <a:prstGeom prst="rect">
            <a:avLst/>
          </a:prstGeom>
          <a:noFill/>
          <a:extLst>
            <a:ext uri="{909E8E84-426E-40DD-AFC4-6F175D3DCCD1}">
              <a14:hiddenFill xmlns:a14="http://schemas.microsoft.com/office/drawing/2010/main">
                <a:solidFill>
                  <a:srgbClr val="FFFFFF"/>
                </a:solidFill>
              </a14:hiddenFill>
            </a:ext>
          </a:extLst>
        </p:spPr>
      </p:pic>
      <p:sp>
        <p:nvSpPr>
          <p:cNvPr id="20496" name="Rectangle 20495">
            <a:extLst>
              <a:ext uri="{FF2B5EF4-FFF2-40B4-BE49-F238E27FC236}">
                <a16:creationId xmlns:a16="http://schemas.microsoft.com/office/drawing/2014/main" id="{0015B939-F527-4117-B775-533A4016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3090672"/>
            <a:ext cx="2889504" cy="1636776"/>
          </a:xfrm>
          <a:prstGeom prst="rect">
            <a:avLst/>
          </a:prstGeom>
          <a:solidFill>
            <a:srgbClr val="FF9212">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http://www.dreamstime.com/battery-low-thumb9641697.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263388" y="3236090"/>
            <a:ext cx="1360422" cy="1360422"/>
          </a:xfrm>
          <a:prstGeom prst="rect">
            <a:avLst/>
          </a:prstGeom>
          <a:noFill/>
          <a:extLst>
            <a:ext uri="{909E8E84-426E-40DD-AFC4-6F175D3DCCD1}">
              <a14:hiddenFill xmlns:a14="http://schemas.microsoft.com/office/drawing/2010/main">
                <a:solidFill>
                  <a:srgbClr val="FFFFFF"/>
                </a:solidFill>
              </a14:hiddenFill>
            </a:ext>
          </a:extLst>
        </p:spPr>
      </p:pic>
      <p:sp>
        <p:nvSpPr>
          <p:cNvPr id="20498" name="Rectangle 20497">
            <a:extLst>
              <a:ext uri="{FF2B5EF4-FFF2-40B4-BE49-F238E27FC236}">
                <a16:creationId xmlns:a16="http://schemas.microsoft.com/office/drawing/2014/main" id="{522BCFB4-3880-430A-9E42-4D844E8F6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4901184"/>
            <a:ext cx="2889504" cy="1636776"/>
          </a:xfrm>
          <a:prstGeom prst="rect">
            <a:avLst/>
          </a:prstGeom>
          <a:solidFill>
            <a:srgbClr val="FF9212">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487" name="Picture 3" descr="C:\Documents and Settings\scouey\Local Settings\Temporary Internet Files\Content.IE5\7D7ZU2MG\MP910218826[1].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180337" y="5038435"/>
            <a:ext cx="1526524" cy="13594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Rectangle 2049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F0AAA4B9-5298-0D08-F89C-A3208F63CF3C}"/>
              </a:ext>
            </a:extLst>
          </p:cNvPr>
          <p:cNvSpPr>
            <a:spLocks noGrp="1"/>
          </p:cNvSpPr>
          <p:nvPr>
            <p:ph idx="1"/>
          </p:nvPr>
        </p:nvSpPr>
        <p:spPr>
          <a:xfrm>
            <a:off x="7957973" y="763523"/>
            <a:ext cx="3511296" cy="5330952"/>
          </a:xfrm>
        </p:spPr>
        <p:txBody>
          <a:bodyPr anchor="ctr">
            <a:normAutofit/>
          </a:bodyPr>
          <a:lstStyle/>
          <a:p>
            <a:r>
              <a:rPr lang="en-US" sz="3200" u="sng" dirty="0">
                <a:solidFill>
                  <a:srgbClr val="FFFFFF"/>
                </a:solidFill>
              </a:rPr>
              <a:t>Do Not </a:t>
            </a:r>
            <a:r>
              <a:rPr lang="en-US" sz="3200" dirty="0">
                <a:solidFill>
                  <a:srgbClr val="FFFFFF"/>
                </a:solidFill>
              </a:rPr>
              <a:t>dispatch public safety on </a:t>
            </a:r>
          </a:p>
          <a:p>
            <a:pPr marL="457200" indent="-457200">
              <a:buFont typeface="Arial" pitchFamily="34" charset="0"/>
              <a:buChar char="•"/>
            </a:pPr>
            <a:r>
              <a:rPr lang="en-US" sz="3200" dirty="0">
                <a:solidFill>
                  <a:srgbClr val="FFFFFF"/>
                </a:solidFill>
              </a:rPr>
              <a:t>Power outages</a:t>
            </a:r>
          </a:p>
          <a:p>
            <a:pPr marL="457200" indent="-457200">
              <a:buFont typeface="Arial" pitchFamily="34" charset="0"/>
              <a:buChar char="•"/>
            </a:pPr>
            <a:r>
              <a:rPr lang="en-US" sz="3200" dirty="0">
                <a:solidFill>
                  <a:srgbClr val="FFFFFF"/>
                </a:solidFill>
              </a:rPr>
              <a:t>Weather related signals</a:t>
            </a:r>
          </a:p>
          <a:p>
            <a:pPr marL="457200" indent="-457200">
              <a:buFont typeface="Arial" pitchFamily="34" charset="0"/>
              <a:buChar char="•"/>
            </a:pPr>
            <a:r>
              <a:rPr lang="en-US" sz="3200" dirty="0">
                <a:solidFill>
                  <a:srgbClr val="FFFFFF"/>
                </a:solidFill>
              </a:rPr>
              <a:t>Low battery signals</a:t>
            </a:r>
          </a:p>
          <a:p>
            <a:pPr marL="457200" indent="-457200">
              <a:buFont typeface="Arial" pitchFamily="34" charset="0"/>
              <a:buChar char="•"/>
            </a:pPr>
            <a:r>
              <a:rPr lang="en-US" sz="3200" dirty="0">
                <a:solidFill>
                  <a:srgbClr val="FFFFFF"/>
                </a:solidFill>
              </a:rPr>
              <a:t>Temperature sensors</a:t>
            </a:r>
          </a:p>
        </p:txBody>
      </p:sp>
      <p:sp>
        <p:nvSpPr>
          <p:cNvPr id="20483" name="Slide Number Placeholder 3"/>
          <p:cNvSpPr>
            <a:spLocks noGrp="1"/>
          </p:cNvSpPr>
          <p:nvPr>
            <p:ph type="sldNum" sz="quarter" idx="12"/>
          </p:nvPr>
        </p:nvSpPr>
        <p:spPr>
          <a:xfrm>
            <a:off x="10751306" y="6535157"/>
            <a:ext cx="717963"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8E0B48C3-8551-4B66-9D21-E96C472F1A6F}" type="slidenum">
              <a:rPr lang="en-US" sz="1050">
                <a:solidFill>
                  <a:schemeClr val="tx1">
                    <a:lumMod val="50000"/>
                    <a:lumOff val="50000"/>
                  </a:schemeClr>
                </a:solidFill>
              </a:rPr>
              <a:pPr>
                <a:spcAft>
                  <a:spcPts val="600"/>
                </a:spcAft>
              </a:pPr>
              <a:t>30</a:t>
            </a:fld>
            <a:endParaRPr lang="en-US" sz="1050">
              <a:solidFill>
                <a:schemeClr val="tx1">
                  <a:lumMod val="50000"/>
                  <a:lumOff val="50000"/>
                </a:schemeClr>
              </a:solidFill>
            </a:endParaRPr>
          </a:p>
        </p:txBody>
      </p:sp>
      <p:pic>
        <p:nvPicPr>
          <p:cNvPr id="5" name="Picture 4" descr="Logo, company name&#10;&#10;Description automatically generated">
            <a:extLst>
              <a:ext uri="{FF2B5EF4-FFF2-40B4-BE49-F238E27FC236}">
                <a16:creationId xmlns:a16="http://schemas.microsoft.com/office/drawing/2014/main" id="{889877D2-4131-19BB-8C05-ABE9430DE4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35921369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C:\Documents and Settings\scouey\Local Settings\Temporary Internet Files\Content.IE5\YLWCMAJC\MP900386162[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15401" y="3910744"/>
            <a:ext cx="1371601" cy="204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C:\Documents and Settings\scouey\Local Settings\Temporary Internet Files\Content.IE5\7D7ZU2MG\MP900442203[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22474" y="3972183"/>
            <a:ext cx="1539876" cy="198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a:spLocks noGrp="1"/>
          </p:cNvSpPr>
          <p:nvPr>
            <p:ph type="title"/>
          </p:nvPr>
        </p:nvSpPr>
        <p:spPr>
          <a:solidFill>
            <a:schemeClr val="accent6">
              <a:lumMod val="40000"/>
              <a:lumOff val="60000"/>
            </a:schemeClr>
          </a:solidFill>
        </p:spPr>
        <p:txBody>
          <a:bodyPr/>
          <a:lstStyle/>
          <a:p>
            <a:r>
              <a:rPr lang="en-US" sz="4400" b="1" dirty="0"/>
              <a:t>Request ECV!</a:t>
            </a:r>
          </a:p>
        </p:txBody>
      </p:sp>
      <p:sp>
        <p:nvSpPr>
          <p:cNvPr id="2150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986CD4B-F400-488E-A7BF-C8493AF6FCB0}" type="slidenum">
              <a:rPr lang="en-US" smtClean="0">
                <a:solidFill>
                  <a:srgbClr val="CC3300"/>
                </a:solidFill>
              </a:rPr>
              <a:pPr eaLnBrk="1" hangingPunct="1"/>
              <a:t>31</a:t>
            </a:fld>
            <a:endParaRPr lang="en-US">
              <a:solidFill>
                <a:srgbClr val="CC3300"/>
              </a:solidFill>
            </a:endParaRPr>
          </a:p>
        </p:txBody>
      </p:sp>
      <p:sp>
        <p:nvSpPr>
          <p:cNvPr id="21510" name="Rounded Rectangle 4"/>
          <p:cNvSpPr>
            <a:spLocks noChangeArrowheads="1"/>
          </p:cNvSpPr>
          <p:nvPr/>
        </p:nvSpPr>
        <p:spPr bwMode="auto">
          <a:xfrm>
            <a:off x="4038600" y="1905002"/>
            <a:ext cx="6400800" cy="1219199"/>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p>
            <a:r>
              <a:rPr lang="en-US" sz="3000" dirty="0">
                <a:latin typeface="+mj-lt"/>
              </a:rPr>
              <a:t>Tell your monitoring company to use Enhanced Call Verification (ECV)</a:t>
            </a:r>
          </a:p>
        </p:txBody>
      </p:sp>
      <p:pic>
        <p:nvPicPr>
          <p:cNvPr id="21511" name="Picture 18" descr="C:\Documents and Settings\scouey\Local Settings\Temporary Internet Files\Content.IE5\W3OUBO2H\MP900407165[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55775" y="1676401"/>
            <a:ext cx="2187575" cy="18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4"/>
          <p:cNvSpPr>
            <a:spLocks noChangeArrowheads="1"/>
          </p:cNvSpPr>
          <p:nvPr/>
        </p:nvSpPr>
        <p:spPr bwMode="auto">
          <a:xfrm>
            <a:off x="4026568" y="3855521"/>
            <a:ext cx="4584032" cy="2157185"/>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r>
              <a:rPr lang="en-US" sz="3000" dirty="0">
                <a:cs typeface="Arial" pitchFamily="34" charset="0"/>
              </a:rPr>
              <a:t>ECV requires making two calls to a responsible party prior to requesting a dispatch</a:t>
            </a:r>
          </a:p>
        </p:txBody>
      </p:sp>
      <p:pic>
        <p:nvPicPr>
          <p:cNvPr id="2" name="Picture 1" descr="Logo, company name&#10;&#10;Description automatically generated">
            <a:extLst>
              <a:ext uri="{FF2B5EF4-FFF2-40B4-BE49-F238E27FC236}">
                <a16:creationId xmlns:a16="http://schemas.microsoft.com/office/drawing/2014/main" id="{104D5658-F5AF-1FB0-3450-CF996D6B20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40990126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Scale>
                                      <p:cBhvr>
                                        <p:cTn id="7" dur="1000" decel="50000" fill="hold">
                                          <p:stCondLst>
                                            <p:cond delay="0"/>
                                          </p:stCondLst>
                                        </p:cTn>
                                        <p:tgtEl>
                                          <p:spTgt spid="204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84"/>
                                        </p:tgtEl>
                                        <p:attrNameLst>
                                          <p:attrName>ppt_x</p:attrName>
                                          <p:attrName>ppt_y</p:attrName>
                                        </p:attrNameLst>
                                      </p:cBhvr>
                                    </p:animMotion>
                                    <p:animEffect transition="in" filter="fade">
                                      <p:cBhvr>
                                        <p:cTn id="9"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b="0" kern="1200">
                <a:solidFill>
                  <a:schemeClr val="bg1"/>
                </a:solidFill>
                <a:latin typeface="+mj-lt"/>
                <a:ea typeface="+mj-ea"/>
                <a:cs typeface="+mj-cs"/>
              </a:rPr>
              <a:t>Cancel False Alarms</a:t>
            </a:r>
          </a:p>
        </p:txBody>
      </p:sp>
      <p:cxnSp>
        <p:nvCxnSpPr>
          <p:cNvPr id="15" name="Straight Connector 14">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BF85AE0-3872-5753-4F14-DF04D8F45727}"/>
              </a:ext>
            </a:extLst>
          </p:cNvPr>
          <p:cNvSpPr>
            <a:spLocks noGrp="1"/>
          </p:cNvSpPr>
          <p:nvPr>
            <p:ph sz="half" idx="2"/>
          </p:nvPr>
        </p:nvSpPr>
        <p:spPr>
          <a:xfrm>
            <a:off x="593610" y="2121763"/>
            <a:ext cx="3822192" cy="3773010"/>
          </a:xfrm>
        </p:spPr>
        <p:txBody>
          <a:bodyPr vert="horz" lIns="91440" tIns="45720" rIns="91440" bIns="45720" rtlCol="0">
            <a:normAutofit/>
          </a:bodyPr>
          <a:lstStyle/>
          <a:p>
            <a:r>
              <a:rPr lang="en-US" sz="3600" dirty="0">
                <a:solidFill>
                  <a:schemeClr val="bg1"/>
                </a:solidFill>
              </a:rPr>
              <a:t>Follow your alarm companies instructions to cancel all false alarms</a:t>
            </a:r>
          </a:p>
        </p:txBody>
      </p:sp>
      <p:pic>
        <p:nvPicPr>
          <p:cNvPr id="6" name="Picture 2" descr="C:\Users\Brad\Documents\FARA\Training &amp; Certification\Online Training\False Alarm Reduction 101\Images\Falsealarm[1].jpg">
            <a:extLst>
              <a:ext uri="{FF2B5EF4-FFF2-40B4-BE49-F238E27FC236}">
                <a16:creationId xmlns:a16="http://schemas.microsoft.com/office/drawing/2014/main" id="{E3913CFC-6EBA-3B6B-E8D4-4138E7835F1E}"/>
              </a:ext>
            </a:extLst>
          </p:cNvPr>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l="32092" r="14545" b="-1"/>
          <a:stretch/>
        </p:blipFill>
        <p:spPr bwMode="auto">
          <a:xfrm>
            <a:off x="5890998" y="484632"/>
            <a:ext cx="5036087" cy="57332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7D2B1549-1322-4C6D-8438-A27A568E9BF2}" type="slidenum">
              <a:rPr lang="en-US"/>
              <a:pPr>
                <a:lnSpc>
                  <a:spcPct val="90000"/>
                </a:lnSpc>
                <a:spcAft>
                  <a:spcPts val="600"/>
                </a:spcAft>
                <a:defRPr/>
              </a:pPr>
              <a:t>32</a:t>
            </a:fld>
            <a:endParaRPr lang="en-US"/>
          </a:p>
        </p:txBody>
      </p:sp>
      <p:pic>
        <p:nvPicPr>
          <p:cNvPr id="8" name="Picture 7" descr="Logo, company name&#10;&#10;Description automatically generated">
            <a:extLst>
              <a:ext uri="{FF2B5EF4-FFF2-40B4-BE49-F238E27FC236}">
                <a16:creationId xmlns:a16="http://schemas.microsoft.com/office/drawing/2014/main" id="{D496AB0D-B1D5-01B3-2FD1-B35AC02697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91455800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03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8" name="Rectangle 103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kern="1200">
                <a:solidFill>
                  <a:srgbClr val="FFFFFF"/>
                </a:solidFill>
                <a:latin typeface="+mj-lt"/>
                <a:ea typeface="+mj-ea"/>
                <a:cs typeface="+mj-cs"/>
              </a:rPr>
              <a:t>Ask For Help!</a:t>
            </a:r>
          </a:p>
        </p:txBody>
      </p:sp>
      <p:sp>
        <p:nvSpPr>
          <p:cNvPr id="7" name="Rounded Rectangle 5"/>
          <p:cNvSpPr>
            <a:spLocks noChangeArrowheads="1"/>
          </p:cNvSpPr>
          <p:nvPr/>
        </p:nvSpPr>
        <p:spPr bwMode="auto">
          <a:xfrm>
            <a:off x="1424904" y="2494450"/>
            <a:ext cx="4668205" cy="3563159"/>
          </a:xfrm>
          <a:prstGeom prst="roundRect">
            <a:avLst>
              <a:gd name="adj" fmla="val 16667"/>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200" dirty="0"/>
              <a:t>Ask your alarm company for help</a:t>
            </a:r>
          </a:p>
          <a:p>
            <a:pPr marL="457200" indent="-228600">
              <a:lnSpc>
                <a:spcPct val="90000"/>
              </a:lnSpc>
              <a:spcAft>
                <a:spcPts val="600"/>
              </a:spcAft>
              <a:buFont typeface="Arial" panose="020B0604020202020204" pitchFamily="34" charset="0"/>
              <a:buChar char="•"/>
            </a:pPr>
            <a:r>
              <a:rPr lang="en-US" sz="3200" dirty="0"/>
              <a:t>To train new users</a:t>
            </a:r>
          </a:p>
          <a:p>
            <a:pPr marL="457200" indent="-228600">
              <a:lnSpc>
                <a:spcPct val="90000"/>
              </a:lnSpc>
              <a:spcAft>
                <a:spcPts val="600"/>
              </a:spcAft>
              <a:buFont typeface="Arial" panose="020B0604020202020204" pitchFamily="34" charset="0"/>
              <a:buChar char="•"/>
            </a:pPr>
            <a:r>
              <a:rPr lang="en-US" sz="3200" dirty="0"/>
              <a:t>Find the cause for each false alarm</a:t>
            </a:r>
          </a:p>
          <a:p>
            <a:pPr marL="457200" indent="-228600">
              <a:lnSpc>
                <a:spcPct val="90000"/>
              </a:lnSpc>
              <a:spcAft>
                <a:spcPts val="600"/>
              </a:spcAft>
              <a:buFont typeface="Arial" panose="020B0604020202020204" pitchFamily="34" charset="0"/>
              <a:buChar char="•"/>
            </a:pPr>
            <a:r>
              <a:rPr lang="en-US" sz="3200" dirty="0"/>
              <a:t>Plan for a new addition or remodel</a:t>
            </a:r>
          </a:p>
        </p:txBody>
      </p:sp>
      <p:pic>
        <p:nvPicPr>
          <p:cNvPr id="1026" name="Picture 2" descr="C:\Users\Brad\Pictures\Photos\Alarm User\user -tech keypad.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bwMode="auto">
          <a:xfrm>
            <a:off x="6098892" y="2889910"/>
            <a:ext cx="4802404" cy="27683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AD952FF-8882-60DE-1F35-FDC299ADD152}"/>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pPr>
            <a:fld id="{D82C7315-8CD4-486C-8F67-87091EC90089}" type="slidenum">
              <a:rPr lang="en-US" sz="1000"/>
              <a:pPr>
                <a:spcAft>
                  <a:spcPts val="600"/>
                </a:spcAft>
              </a:pPr>
              <a:t>33</a:t>
            </a:fld>
            <a:endParaRPr lang="en-US" sz="1000"/>
          </a:p>
        </p:txBody>
      </p:sp>
      <p:pic>
        <p:nvPicPr>
          <p:cNvPr id="5" name="Picture 4" descr="Logo, company name&#10;&#10;Description automatically generated">
            <a:extLst>
              <a:ext uri="{FF2B5EF4-FFF2-40B4-BE49-F238E27FC236}">
                <a16:creationId xmlns:a16="http://schemas.microsoft.com/office/drawing/2014/main" id="{0532AE3D-AFDB-6437-51F9-3862196032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10186512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F5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516804"/>
            <a:ext cx="6594189" cy="1625210"/>
          </a:xfrm>
        </p:spPr>
        <p:txBody>
          <a:bodyPr vert="horz" lIns="91440" tIns="45720" rIns="91440" bIns="45720" rtlCol="0" anchor="ctr">
            <a:normAutofit/>
          </a:bodyPr>
          <a:lstStyle/>
          <a:p>
            <a:r>
              <a:rPr lang="en-US" b="0" kern="1200">
                <a:solidFill>
                  <a:srgbClr val="FFFFFF"/>
                </a:solidFill>
                <a:latin typeface="+mj-lt"/>
                <a:ea typeface="+mj-ea"/>
                <a:cs typeface="+mj-cs"/>
              </a:rPr>
              <a:t>Maintain Your Alarm</a:t>
            </a:r>
          </a:p>
        </p:txBody>
      </p:sp>
      <p:sp>
        <p:nvSpPr>
          <p:cNvPr id="16394" name="Rectangle 16393">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1730"/>
          <a:stretch/>
        </p:blipFill>
        <p:spPr bwMode="auto">
          <a:xfrm>
            <a:off x="1992870" y="2660287"/>
            <a:ext cx="3727657" cy="364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Rectangle 1639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3600" dirty="0">
                <a:solidFill>
                  <a:srgbClr val="FFFFFF"/>
                </a:solidFill>
              </a:rPr>
              <a:t>Keep your alarm system in proper operating condition</a:t>
            </a:r>
          </a:p>
          <a:p>
            <a:pPr marL="457200" indent="-228600">
              <a:lnSpc>
                <a:spcPct val="90000"/>
              </a:lnSpc>
              <a:spcAft>
                <a:spcPts val="600"/>
              </a:spcAft>
              <a:buFont typeface="Arial" panose="020B0604020202020204" pitchFamily="34" charset="0"/>
              <a:buChar char="•"/>
            </a:pPr>
            <a:r>
              <a:rPr lang="en-US" sz="3600" dirty="0">
                <a:solidFill>
                  <a:srgbClr val="FFFFFF"/>
                </a:solidFill>
              </a:rPr>
              <a:t>Upgrade old systems</a:t>
            </a:r>
          </a:p>
        </p:txBody>
      </p:sp>
      <p:sp>
        <p:nvSpPr>
          <p:cNvPr id="3" name="Slide Number Placeholder 2"/>
          <p:cNvSpPr>
            <a:spLocks noGrp="1"/>
          </p:cNvSpPr>
          <p:nvPr>
            <p:ph type="sldNum" sz="quarter" idx="12"/>
          </p:nvPr>
        </p:nvSpPr>
        <p:spPr>
          <a:xfrm>
            <a:off x="10480391" y="6535157"/>
            <a:ext cx="973667" cy="274320"/>
          </a:xfrm>
          <a:prstGeom prst="ellipse">
            <a:avLst/>
          </a:prstGeom>
        </p:spPr>
        <p:txBody>
          <a:bodyPr vert="horz" lIns="91440" tIns="45720" rIns="91440" bIns="45720" rtlCol="0" anchor="ctr">
            <a:normAutofit/>
          </a:bodyPr>
          <a:lstStyle/>
          <a:p>
            <a:pPr>
              <a:lnSpc>
                <a:spcPct val="90000"/>
              </a:lnSpc>
              <a:spcAft>
                <a:spcPts val="600"/>
              </a:spcAft>
              <a:defRPr/>
            </a:pPr>
            <a:fld id="{7D2B1549-1322-4C6D-8438-A27A568E9BF2}" type="slidenum">
              <a:rPr lang="en-US" sz="700">
                <a:solidFill>
                  <a:schemeClr val="tx1">
                    <a:lumMod val="50000"/>
                    <a:lumOff val="50000"/>
                  </a:schemeClr>
                </a:solidFill>
              </a:rPr>
              <a:pPr>
                <a:lnSpc>
                  <a:spcPct val="90000"/>
                </a:lnSpc>
                <a:spcAft>
                  <a:spcPts val="600"/>
                </a:spcAft>
                <a:defRPr/>
              </a:pPr>
              <a:t>34</a:t>
            </a:fld>
            <a:endParaRPr lang="en-US" sz="700">
              <a:solidFill>
                <a:schemeClr val="tx1">
                  <a:lumMod val="50000"/>
                  <a:lumOff val="50000"/>
                </a:schemeClr>
              </a:solidFill>
            </a:endParaRPr>
          </a:p>
        </p:txBody>
      </p:sp>
      <p:pic>
        <p:nvPicPr>
          <p:cNvPr id="2" name="Picture 1" descr="Logo, company name&#10;&#10;Description automatically generated">
            <a:extLst>
              <a:ext uri="{FF2B5EF4-FFF2-40B4-BE49-F238E27FC236}">
                <a16:creationId xmlns:a16="http://schemas.microsoft.com/office/drawing/2014/main" id="{57753D46-34FB-221E-2498-5159A46CC9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0200328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2" name="Rectangle 2356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15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56" name="Title 1"/>
          <p:cNvSpPr>
            <a:spLocks noGrp="1"/>
          </p:cNvSpPr>
          <p:nvPr>
            <p:ph type="title"/>
          </p:nvPr>
        </p:nvSpPr>
        <p:spPr>
          <a:xfrm>
            <a:off x="524256" y="491260"/>
            <a:ext cx="6594189" cy="1625210"/>
          </a:xfrm>
        </p:spPr>
        <p:txBody>
          <a:bodyPr>
            <a:normAutofit/>
          </a:bodyPr>
          <a:lstStyle/>
          <a:p>
            <a:r>
              <a:rPr lang="en-US">
                <a:solidFill>
                  <a:srgbClr val="FFFFFF"/>
                </a:solidFill>
              </a:rPr>
              <a:t>Why?</a:t>
            </a:r>
          </a:p>
        </p:txBody>
      </p:sp>
      <p:pic>
        <p:nvPicPr>
          <p:cNvPr id="23555" name="Picture 14" descr="C:\Documents and Settings\scouey\Local Settings\Temporary Internet Files\Content.IE5\W3OUBO2H\MP900402677[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330" r="1" b="1330"/>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817" r="-3" b="-3"/>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Rectangle 2356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85548BF2-A429-58EF-38F4-90506365ABA7}"/>
              </a:ext>
            </a:extLst>
          </p:cNvPr>
          <p:cNvSpPr>
            <a:spLocks noGrp="1"/>
          </p:cNvSpPr>
          <p:nvPr>
            <p:ph idx="1"/>
          </p:nvPr>
        </p:nvSpPr>
        <p:spPr>
          <a:xfrm>
            <a:off x="7957973" y="763523"/>
            <a:ext cx="3511296" cy="5330952"/>
          </a:xfrm>
        </p:spPr>
        <p:txBody>
          <a:bodyPr anchor="ctr">
            <a:normAutofit/>
          </a:bodyPr>
          <a:lstStyle/>
          <a:p>
            <a:pPr marL="457200" indent="-457200">
              <a:buFont typeface="Arial" pitchFamily="34" charset="0"/>
              <a:buChar char="•"/>
            </a:pPr>
            <a:r>
              <a:rPr lang="en-US" sz="3200" dirty="0">
                <a:solidFill>
                  <a:srgbClr val="FFFFFF"/>
                </a:solidFill>
              </a:rPr>
              <a:t>Public safety resources are limited and should never be wasted</a:t>
            </a:r>
          </a:p>
          <a:p>
            <a:pPr marL="457200" indent="-457200">
              <a:buFont typeface="Arial" pitchFamily="34" charset="0"/>
              <a:buChar char="•"/>
            </a:pPr>
            <a:r>
              <a:rPr lang="en-US" sz="3200" dirty="0">
                <a:solidFill>
                  <a:srgbClr val="FFFFFF"/>
                </a:solidFill>
              </a:rPr>
              <a:t>Thousands of hours are spent investigating alarm reports that turn out to be “false alarms”</a:t>
            </a:r>
          </a:p>
        </p:txBody>
      </p:sp>
      <p:sp>
        <p:nvSpPr>
          <p:cNvPr id="23557" name="Slide Number Placeholder 3"/>
          <p:cNvSpPr>
            <a:spLocks noGrp="1"/>
          </p:cNvSpPr>
          <p:nvPr>
            <p:ph type="sldNum" sz="quarter" idx="12"/>
          </p:nvPr>
        </p:nvSpPr>
        <p:spPr>
          <a:xfrm>
            <a:off x="10655806" y="6535157"/>
            <a:ext cx="813463"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22FDD0B-1108-4FE6-91E6-7B21DA1B5A98}" type="slidenum">
              <a:rPr lang="en-US" sz="1050">
                <a:solidFill>
                  <a:schemeClr val="tx1">
                    <a:lumMod val="50000"/>
                    <a:lumOff val="50000"/>
                  </a:schemeClr>
                </a:solidFill>
              </a:rPr>
              <a:pPr>
                <a:spcAft>
                  <a:spcPts val="600"/>
                </a:spcAft>
              </a:pPr>
              <a:t>35</a:t>
            </a:fld>
            <a:endParaRPr lang="en-US" sz="1050">
              <a:solidFill>
                <a:schemeClr val="tx1">
                  <a:lumMod val="50000"/>
                  <a:lumOff val="50000"/>
                </a:schemeClr>
              </a:solidFill>
            </a:endParaRPr>
          </a:p>
        </p:txBody>
      </p:sp>
      <p:pic>
        <p:nvPicPr>
          <p:cNvPr id="16" name="Picture 15" descr="Logo, company name&#10;&#10;Description automatically generated">
            <a:extLst>
              <a:ext uri="{FF2B5EF4-FFF2-40B4-BE49-F238E27FC236}">
                <a16:creationId xmlns:a16="http://schemas.microsoft.com/office/drawing/2014/main" id="{47E37441-74E3-E3C1-535E-84E4DD69ED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894" y="6276932"/>
            <a:ext cx="1656648" cy="558945"/>
          </a:xfrm>
          <a:prstGeom prst="rect">
            <a:avLst/>
          </a:prstGeom>
        </p:spPr>
      </p:pic>
    </p:spTree>
    <p:extLst>
      <p:ext uri="{BB962C8B-B14F-4D97-AF65-F5344CB8AC3E}">
        <p14:creationId xmlns:p14="http://schemas.microsoft.com/office/powerpoint/2010/main" val="2928386938"/>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421C7-41DE-E007-1C12-7458B83EAF38}"/>
              </a:ext>
            </a:extLst>
          </p:cNvPr>
          <p:cNvSpPr>
            <a:spLocks noGrp="1"/>
          </p:cNvSpPr>
          <p:nvPr>
            <p:ph type="title"/>
          </p:nvPr>
        </p:nvSpPr>
        <p:spPr>
          <a:xfrm>
            <a:off x="1028700" y="1967266"/>
            <a:ext cx="2852958" cy="2547257"/>
          </a:xfrm>
          <a:noFill/>
        </p:spPr>
        <p:txBody>
          <a:bodyPr vert="horz" lIns="91440" tIns="45720" rIns="91440" bIns="45720" rtlCol="0" anchor="ctr">
            <a:normAutofit/>
          </a:bodyPr>
          <a:lstStyle/>
          <a:p>
            <a:pPr algn="ctr"/>
            <a:r>
              <a:rPr lang="en-US" kern="1200" dirty="0">
                <a:solidFill>
                  <a:srgbClr val="FFFFFF"/>
                </a:solidFill>
                <a:latin typeface="+mj-lt"/>
                <a:ea typeface="+mj-ea"/>
                <a:cs typeface="+mj-cs"/>
              </a:rPr>
              <a:t>Remember</a:t>
            </a:r>
          </a:p>
        </p:txBody>
      </p:sp>
      <p:pic>
        <p:nvPicPr>
          <p:cNvPr id="4" name="Content Placeholder 4" descr="A stop sign with black text&#10;&#10;Description automatically generated with low confidence">
            <a:extLst>
              <a:ext uri="{FF2B5EF4-FFF2-40B4-BE49-F238E27FC236}">
                <a16:creationId xmlns:a16="http://schemas.microsoft.com/office/drawing/2014/main" id="{51C48691-E389-D170-A872-5D33D25E83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973222"/>
            <a:ext cx="6780700" cy="4909226"/>
          </a:xfrm>
          <a:prstGeom prst="rect">
            <a:avLst/>
          </a:prstGeom>
        </p:spPr>
      </p:pic>
      <p:sp>
        <p:nvSpPr>
          <p:cNvPr id="5" name="Slide Number Placeholder 4">
            <a:extLst>
              <a:ext uri="{FF2B5EF4-FFF2-40B4-BE49-F238E27FC236}">
                <a16:creationId xmlns:a16="http://schemas.microsoft.com/office/drawing/2014/main" id="{80B0A359-A390-4933-C0CB-77566C9FEE89}"/>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5A92615F-889F-4C08-BF69-BEF13233377D}" type="slidenum">
              <a:rPr lang="en-US">
                <a:solidFill>
                  <a:schemeClr val="tx1">
                    <a:alpha val="80000"/>
                  </a:schemeClr>
                </a:solidFill>
              </a:rPr>
              <a:pPr>
                <a:spcAft>
                  <a:spcPts val="600"/>
                </a:spcAft>
              </a:pPr>
              <a:t>36</a:t>
            </a:fld>
            <a:endParaRPr lang="en-US">
              <a:solidFill>
                <a:schemeClr val="tx1">
                  <a:alpha val="80000"/>
                </a:schemeClr>
              </a:solidFill>
            </a:endParaRPr>
          </a:p>
        </p:txBody>
      </p:sp>
      <p:pic>
        <p:nvPicPr>
          <p:cNvPr id="11" name="Picture 10" descr="Logo, company name&#10;&#10;Description automatically generated">
            <a:extLst>
              <a:ext uri="{FF2B5EF4-FFF2-40B4-BE49-F238E27FC236}">
                <a16:creationId xmlns:a16="http://schemas.microsoft.com/office/drawing/2014/main" id="{3E07B2BC-0F59-DE50-F9F2-95ABFAF441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31671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58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1C7529E-BFE0-CBC2-A857-9930982401B6}"/>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b="1" kern="1200" dirty="0">
                <a:solidFill>
                  <a:srgbClr val="FFFFFF"/>
                </a:solidFill>
                <a:latin typeface="+mj-lt"/>
                <a:ea typeface="+mj-ea"/>
                <a:cs typeface="+mj-cs"/>
              </a:rPr>
              <a:t>Contact Us</a:t>
            </a:r>
          </a:p>
        </p:txBody>
      </p:sp>
      <p:sp>
        <p:nvSpPr>
          <p:cNvPr id="13321" name="Rectangle 1332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Logo, company name&#10;&#10;Description automatically generated">
            <a:extLst>
              <a:ext uri="{FF2B5EF4-FFF2-40B4-BE49-F238E27FC236}">
                <a16:creationId xmlns:a16="http://schemas.microsoft.com/office/drawing/2014/main" id="{0DEFBAE6-5513-8B76-DE14-8CED696D17D4}"/>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66744" y="3225323"/>
            <a:ext cx="6579910" cy="2516815"/>
          </a:xfrm>
          <a:prstGeom prst="rect">
            <a:avLst/>
          </a:prstGeom>
        </p:spPr>
      </p:pic>
      <p:sp>
        <p:nvSpPr>
          <p:cNvPr id="13323" name="Rectangle 133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66EFE632-A9A6-A13C-6A18-0787AEA496F9}"/>
              </a:ext>
            </a:extLst>
          </p:cNvPr>
          <p:cNvSpPr>
            <a:spLocks noGrp="1"/>
          </p:cNvSpPr>
          <p:nvPr>
            <p:ph sz="half" idx="1"/>
          </p:nvPr>
        </p:nvSpPr>
        <p:spPr>
          <a:xfrm>
            <a:off x="7787148" y="917725"/>
            <a:ext cx="3838108" cy="4852362"/>
          </a:xfrm>
        </p:spPr>
        <p:txBody>
          <a:bodyPr vert="horz" lIns="91440" tIns="45720" rIns="91440" bIns="45720" rtlCol="0" anchor="ctr">
            <a:normAutofit/>
          </a:bodyPr>
          <a:lstStyle/>
          <a:p>
            <a:pPr marL="0" indent="0" algn="ctr">
              <a:spcAft>
                <a:spcPts val="600"/>
              </a:spcAft>
              <a:buNone/>
            </a:pPr>
            <a:r>
              <a:rPr lang="en-US" sz="2400" b="1" dirty="0">
                <a:solidFill>
                  <a:srgbClr val="FFFFFF"/>
                </a:solidFill>
              </a:rPr>
              <a:t>False Alarm Reduction Association</a:t>
            </a:r>
            <a:br>
              <a:rPr lang="en-US" sz="2400" b="1" dirty="0">
                <a:solidFill>
                  <a:srgbClr val="FFFFFF"/>
                </a:solidFill>
              </a:rPr>
            </a:br>
            <a:r>
              <a:rPr lang="en-US" sz="2400" dirty="0">
                <a:solidFill>
                  <a:srgbClr val="FFFFFF"/>
                </a:solidFill>
              </a:rPr>
              <a:t>10024 Vanderbilt Circle #4</a:t>
            </a:r>
            <a:br>
              <a:rPr lang="en-US" sz="2400" dirty="0">
                <a:solidFill>
                  <a:srgbClr val="FFFFFF"/>
                </a:solidFill>
              </a:rPr>
            </a:br>
            <a:r>
              <a:rPr lang="en-US" sz="2400" dirty="0">
                <a:solidFill>
                  <a:srgbClr val="FFFFFF"/>
                </a:solidFill>
              </a:rPr>
              <a:t>Rockville MD 20850</a:t>
            </a:r>
          </a:p>
          <a:p>
            <a:pPr marL="0" indent="0" algn="ctr">
              <a:spcAft>
                <a:spcPts val="600"/>
              </a:spcAft>
              <a:buNone/>
            </a:pPr>
            <a:r>
              <a:rPr lang="en-US" sz="2400" dirty="0">
                <a:solidFill>
                  <a:srgbClr val="FFFFFF"/>
                </a:solidFill>
              </a:rPr>
              <a:t>301- 519-9237 </a:t>
            </a:r>
          </a:p>
          <a:p>
            <a:pPr marL="0" indent="0" algn="ctr">
              <a:spcAft>
                <a:spcPts val="600"/>
              </a:spcAft>
              <a:buNone/>
            </a:pPr>
            <a:r>
              <a:rPr lang="en-US" sz="2400" dirty="0">
                <a:solidFill>
                  <a:srgbClr val="FFFFFF"/>
                </a:solidFill>
              </a:rPr>
              <a:t>Brad Shipp, Executive Director</a:t>
            </a:r>
            <a:br>
              <a:rPr lang="en-US" sz="2400" dirty="0">
                <a:solidFill>
                  <a:srgbClr val="FFFFFF"/>
                </a:solidFill>
              </a:rPr>
            </a:br>
            <a:r>
              <a:rPr lang="en-US" sz="2000" dirty="0">
                <a:solidFill>
                  <a:schemeClr val="bg1"/>
                </a:solidFill>
                <a:hlinkClick r:id="rId3">
                  <a:extLst>
                    <a:ext uri="{A12FA001-AC4F-418D-AE19-62706E023703}">
                      <ahyp:hlinkClr xmlns:ahyp="http://schemas.microsoft.com/office/drawing/2018/hyperlinkcolor" val="tx"/>
                    </a:ext>
                  </a:extLst>
                </a:hlinkClick>
              </a:rPr>
              <a:t>bradshipp@4yoursolution.com</a:t>
            </a:r>
            <a:endParaRPr lang="en-US" sz="2000" dirty="0">
              <a:solidFill>
                <a:schemeClr val="bg1"/>
              </a:solidFill>
            </a:endParaRPr>
          </a:p>
          <a:p>
            <a:pPr marL="0" indent="0" algn="ctr">
              <a:spcAft>
                <a:spcPts val="600"/>
              </a:spcAft>
              <a:buNone/>
            </a:pPr>
            <a:r>
              <a:rPr lang="en-US" dirty="0">
                <a:solidFill>
                  <a:schemeClr val="bg1"/>
                </a:solidFill>
                <a:hlinkClick r:id="rId4">
                  <a:extLst>
                    <a:ext uri="{A12FA001-AC4F-418D-AE19-62706E023703}">
                      <ahyp:hlinkClr xmlns:ahyp="http://schemas.microsoft.com/office/drawing/2018/hyperlinkcolor" val="tx"/>
                    </a:ext>
                  </a:extLst>
                </a:hlinkClick>
              </a:rPr>
              <a:t>www.faraonline.org</a:t>
            </a:r>
            <a:endParaRPr lang="en-US" dirty="0">
              <a:solidFill>
                <a:schemeClr val="bg1"/>
              </a:solidFill>
            </a:endParaRPr>
          </a:p>
        </p:txBody>
      </p:sp>
      <p:sp>
        <p:nvSpPr>
          <p:cNvPr id="13314" name="Slide Number Placeholder 3"/>
          <p:cNvSpPr>
            <a:spLocks noGrp="1"/>
          </p:cNvSpPr>
          <p:nvPr>
            <p:ph type="sldNum" sz="quarter" idx="12"/>
          </p:nvPr>
        </p:nvSpPr>
        <p:spPr>
          <a:xfrm>
            <a:off x="10480391" y="6535157"/>
            <a:ext cx="973667" cy="274320"/>
          </a:xfrm>
        </p:spPr>
        <p:txBody>
          <a:bodyPr vert="horz" lIns="91440" tIns="45720" rIns="91440" bIns="45720" rtlCol="0"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Aft>
                <a:spcPts val="600"/>
              </a:spcAft>
            </a:pPr>
            <a:fld id="{3CD6B83C-67E5-43AF-926F-E3AAA8AE0EFE}" type="slidenum">
              <a:rPr lang="en-US" sz="1050">
                <a:solidFill>
                  <a:schemeClr val="tx1">
                    <a:lumMod val="50000"/>
                    <a:lumOff val="50000"/>
                  </a:schemeClr>
                </a:solidFill>
                <a:latin typeface="+mn-lt"/>
              </a:rPr>
              <a:pPr eaLnBrk="1" hangingPunct="1">
                <a:spcAft>
                  <a:spcPts val="600"/>
                </a:spcAft>
              </a:pPr>
              <a:t>37</a:t>
            </a:fld>
            <a:endParaRPr lang="en-US" sz="1050">
              <a:solidFill>
                <a:schemeClr val="tx1">
                  <a:lumMod val="50000"/>
                  <a:lumOff val="50000"/>
                </a:schemeClr>
              </a:solidFill>
              <a:latin typeface="+mn-lt"/>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a:t>Impacts of False Alarms</a:t>
            </a:r>
          </a:p>
        </p:txBody>
      </p:sp>
      <p:sp>
        <p:nvSpPr>
          <p:cNvPr id="92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481615D9-9E23-E6B7-DDC3-09D0CACAB79D}"/>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dirty="0"/>
              <a:t>Takes officers and fire fighters away from real emergencies</a:t>
            </a:r>
          </a:p>
          <a:p>
            <a:r>
              <a:rPr lang="en-US" dirty="0"/>
              <a:t>Delay response when you really need it</a:t>
            </a:r>
          </a:p>
          <a:p>
            <a:r>
              <a:rPr lang="en-US" dirty="0"/>
              <a:t>Wastes public resources</a:t>
            </a:r>
          </a:p>
          <a:p>
            <a:endParaRPr lang="en-US" sz="2200" dirty="0"/>
          </a:p>
          <a:p>
            <a:endParaRPr lang="en-US" sz="2200" dirty="0"/>
          </a:p>
        </p:txBody>
      </p:sp>
      <p:pic>
        <p:nvPicPr>
          <p:cNvPr id="6" name="Content Placeholder 5" descr="A picture containing person, standing, outdoor, posing&#10;&#10;Description automatically generated">
            <a:extLst>
              <a:ext uri="{FF2B5EF4-FFF2-40B4-BE49-F238E27FC236}">
                <a16:creationId xmlns:a16="http://schemas.microsoft.com/office/drawing/2014/main" id="{3AAB21DE-37B6-669C-E498-F3F577EF149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4C820A2F-D5B4-507D-B4CF-3F41EF9DD82F}"/>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A5D3B997-F503-48FB-A8DF-43BFE5A9E602}" type="slidenum">
              <a:rPr lang="en-US">
                <a:solidFill>
                  <a:srgbClr val="FFFFFF"/>
                </a:solidFill>
                <a:latin typeface="Calibri" panose="020F0502020204030204"/>
              </a:rPr>
              <a:pPr>
                <a:spcAft>
                  <a:spcPts val="600"/>
                </a:spcAft>
                <a:defRPr/>
              </a:pPr>
              <a:t>4</a:t>
            </a:fld>
            <a:endParaRPr lang="en-US">
              <a:solidFill>
                <a:srgbClr val="FFFFFF"/>
              </a:solidFill>
              <a:latin typeface="Calibri" panose="020F0502020204030204"/>
            </a:endParaRPr>
          </a:p>
        </p:txBody>
      </p:sp>
      <p:pic>
        <p:nvPicPr>
          <p:cNvPr id="4" name="Picture 3" descr="Logo, company name&#10;&#10;Description automatically generated">
            <a:extLst>
              <a:ext uri="{FF2B5EF4-FFF2-40B4-BE49-F238E27FC236}">
                <a16:creationId xmlns:a16="http://schemas.microsoft.com/office/drawing/2014/main" id="{E6E0BF5C-FBEA-46BC-E920-252226B93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8578056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800" decel="100000"/>
                                        <p:tgtEl>
                                          <p:spTgt spid="9219"/>
                                        </p:tgtEl>
                                      </p:cBhvr>
                                    </p:animEffect>
                                    <p:anim calcmode="lin" valueType="num">
                                      <p:cBhvr>
                                        <p:cTn id="8" dur="800" decel="100000" fill="hold"/>
                                        <p:tgtEl>
                                          <p:spTgt spid="9219"/>
                                        </p:tgtEl>
                                        <p:attrNameLst>
                                          <p:attrName>style.rotation</p:attrName>
                                        </p:attrNameLst>
                                      </p:cBhvr>
                                      <p:tavLst>
                                        <p:tav tm="0">
                                          <p:val>
                                            <p:fltVal val="-90"/>
                                          </p:val>
                                        </p:tav>
                                        <p:tav tm="100000">
                                          <p:val>
                                            <p:fltVal val="0"/>
                                          </p:val>
                                        </p:tav>
                                      </p:tavLst>
                                    </p:anim>
                                    <p:anim calcmode="lin" valueType="num">
                                      <p:cBhvr>
                                        <p:cTn id="9" dur="800" decel="100000" fill="hold"/>
                                        <p:tgtEl>
                                          <p:spTgt spid="9219"/>
                                        </p:tgtEl>
                                        <p:attrNameLst>
                                          <p:attrName>ppt_x</p:attrName>
                                        </p:attrNameLst>
                                      </p:cBhvr>
                                      <p:tavLst>
                                        <p:tav tm="0">
                                          <p:val>
                                            <p:strVal val="#ppt_x+0.4"/>
                                          </p:val>
                                        </p:tav>
                                        <p:tav tm="100000">
                                          <p:val>
                                            <p:strVal val="#ppt_x-0.05"/>
                                          </p:val>
                                        </p:tav>
                                      </p:tavLst>
                                    </p:anim>
                                    <p:anim calcmode="lin" valueType="num">
                                      <p:cBhvr>
                                        <p:cTn id="10" dur="800" decel="100000" fill="hold"/>
                                        <p:tgtEl>
                                          <p:spTgt spid="9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6" name="Rectangle 9225">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9" name="Title 1"/>
          <p:cNvSpPr>
            <a:spLocks noGrp="1"/>
          </p:cNvSpPr>
          <p:nvPr>
            <p:ph type="title"/>
          </p:nvPr>
        </p:nvSpPr>
        <p:spPr>
          <a:xfrm>
            <a:off x="649270" y="4615840"/>
            <a:ext cx="3885141" cy="1526741"/>
          </a:xfrm>
        </p:spPr>
        <p:txBody>
          <a:bodyPr vert="horz" lIns="91440" tIns="45720" rIns="91440" bIns="45720" rtlCol="0" anchor="ctr">
            <a:normAutofit/>
          </a:bodyPr>
          <a:lstStyle/>
          <a:p>
            <a:pPr algn="r"/>
            <a:r>
              <a:rPr lang="en-US" sz="3200" b="0" kern="1200" dirty="0">
                <a:solidFill>
                  <a:schemeClr val="bg1"/>
                </a:solidFill>
              </a:rPr>
              <a:t>False Alarm </a:t>
            </a:r>
            <a:r>
              <a:rPr lang="en-US" sz="3200" dirty="0">
                <a:solidFill>
                  <a:schemeClr val="bg1"/>
                </a:solidFill>
              </a:rPr>
              <a:t>I</a:t>
            </a:r>
            <a:r>
              <a:rPr lang="en-US" sz="3200" b="0" kern="1200" dirty="0">
                <a:solidFill>
                  <a:schemeClr val="bg1"/>
                </a:solidFill>
              </a:rPr>
              <a:t>mpacts</a:t>
            </a:r>
          </a:p>
        </p:txBody>
      </p:sp>
      <p:pic>
        <p:nvPicPr>
          <p:cNvPr id="1027" name="Picture 3" descr="C:\Users\Brad\Pictures\Photos\Fire\FireTruckCollision-06.jpg"/>
          <p:cNvPicPr>
            <a:picLocks noChangeAspect="1" noChangeArrowheads="1"/>
          </p:cNvPicPr>
          <p:nvPr/>
        </p:nvPicPr>
        <p:blipFill rotWithShape="1">
          <a:blip r:embed="rId3">
            <a:extLst>
              <a:ext uri="{28A0092B-C50C-407E-A947-70E740481C1C}">
                <a14:useLocalDpi xmlns:a14="http://schemas.microsoft.com/office/drawing/2010/main"/>
              </a:ext>
            </a:extLst>
          </a:blip>
          <a:srcRect l="645"/>
          <a:stretch/>
        </p:blipFill>
        <p:spPr bwMode="auto">
          <a:xfrm>
            <a:off x="393308" y="352931"/>
            <a:ext cx="555948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edia.katu.com/images/patrol_car_crash405.jpg"/>
          <p:cNvPicPr>
            <a:picLocks noChangeAspect="1" noChangeArrowheads="1"/>
          </p:cNvPicPr>
          <p:nvPr/>
        </p:nvPicPr>
        <p:blipFill rotWithShape="1">
          <a:blip r:embed="rId4">
            <a:extLst>
              <a:ext uri="{28A0092B-C50C-407E-A947-70E740481C1C}">
                <a14:useLocalDpi xmlns:a14="http://schemas.microsoft.com/office/drawing/2010/main"/>
              </a:ext>
            </a:extLst>
          </a:blip>
          <a:srcRect t="9884" r="-3" b="-3"/>
          <a:stretch/>
        </p:blipFill>
        <p:spPr bwMode="auto">
          <a:xfrm>
            <a:off x="6251736" y="357013"/>
            <a:ext cx="5546955" cy="3749040"/>
          </a:xfrm>
          <a:prstGeom prst="rect">
            <a:avLst/>
          </a:prstGeom>
          <a:noFill/>
          <a:extLst>
            <a:ext uri="{909E8E84-426E-40DD-AFC4-6F175D3DCCD1}">
              <a14:hiddenFill xmlns:a14="http://schemas.microsoft.com/office/drawing/2010/main">
                <a:solidFill>
                  <a:srgbClr val="FFFFFF"/>
                </a:solidFill>
              </a14:hiddenFill>
            </a:ext>
          </a:extLst>
        </p:spPr>
      </p:pic>
      <p:cxnSp>
        <p:nvCxnSpPr>
          <p:cNvPr id="9228" name="Straight Connector 9227">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9221" name="Rounded Rectangle 4"/>
          <p:cNvSpPr>
            <a:spLocks noChangeArrowheads="1"/>
          </p:cNvSpPr>
          <p:nvPr/>
        </p:nvSpPr>
        <p:spPr bwMode="auto">
          <a:xfrm>
            <a:off x="4945336" y="4615840"/>
            <a:ext cx="6609921" cy="1526741"/>
          </a:xfrm>
          <a:prstGeom prst="roundRect">
            <a:avLst>
              <a:gd name="adj" fmla="val 16667"/>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800" dirty="0">
                <a:solidFill>
                  <a:schemeClr val="bg1"/>
                </a:solidFill>
              </a:rPr>
              <a:t>Endangers responding authorities and the whole community</a:t>
            </a:r>
          </a:p>
        </p:txBody>
      </p:sp>
      <p:sp>
        <p:nvSpPr>
          <p:cNvPr id="9220" name="Slide Number Placeholder 3"/>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51CB5C6E-EBD8-48AA-9EF1-8C0740578CC2}" type="slidenum">
              <a:rPr lang="en-US" smtClean="0">
                <a:solidFill>
                  <a:schemeClr val="tx1">
                    <a:tint val="75000"/>
                  </a:schemeClr>
                </a:solidFill>
                <a:latin typeface="+mn-lt"/>
              </a:rPr>
              <a:pPr eaLnBrk="1" hangingPunct="1">
                <a:spcAft>
                  <a:spcPts val="600"/>
                </a:spcAft>
              </a:pPr>
              <a:t>5</a:t>
            </a:fld>
            <a:endParaRPr lang="en-US">
              <a:solidFill>
                <a:schemeClr val="tx1">
                  <a:tint val="75000"/>
                </a:schemeClr>
              </a:solidFill>
              <a:latin typeface="+mn-lt"/>
            </a:endParaRPr>
          </a:p>
        </p:txBody>
      </p:sp>
      <p:pic>
        <p:nvPicPr>
          <p:cNvPr id="2" name="Picture 1" descr="Logo, company name&#10;&#10;Description automatically generated">
            <a:extLst>
              <a:ext uri="{FF2B5EF4-FFF2-40B4-BE49-F238E27FC236}">
                <a16:creationId xmlns:a16="http://schemas.microsoft.com/office/drawing/2014/main" id="{AF20F9C7-8CE3-8D8B-B149-1AAB2DFA60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800" decel="100000"/>
                                        <p:tgtEl>
                                          <p:spTgt spid="9219"/>
                                        </p:tgtEl>
                                      </p:cBhvr>
                                    </p:animEffect>
                                    <p:anim calcmode="lin" valueType="num">
                                      <p:cBhvr>
                                        <p:cTn id="8" dur="800" decel="100000" fill="hold"/>
                                        <p:tgtEl>
                                          <p:spTgt spid="9219"/>
                                        </p:tgtEl>
                                        <p:attrNameLst>
                                          <p:attrName>style.rotation</p:attrName>
                                        </p:attrNameLst>
                                      </p:cBhvr>
                                      <p:tavLst>
                                        <p:tav tm="0">
                                          <p:val>
                                            <p:fltVal val="-90"/>
                                          </p:val>
                                        </p:tav>
                                        <p:tav tm="100000">
                                          <p:val>
                                            <p:fltVal val="0"/>
                                          </p:val>
                                        </p:tav>
                                      </p:tavLst>
                                    </p:anim>
                                    <p:anim calcmode="lin" valueType="num">
                                      <p:cBhvr>
                                        <p:cTn id="9" dur="800" decel="100000" fill="hold"/>
                                        <p:tgtEl>
                                          <p:spTgt spid="9219"/>
                                        </p:tgtEl>
                                        <p:attrNameLst>
                                          <p:attrName>ppt_x</p:attrName>
                                        </p:attrNameLst>
                                      </p:cBhvr>
                                      <p:tavLst>
                                        <p:tav tm="0">
                                          <p:val>
                                            <p:strVal val="#ppt_x+0.4"/>
                                          </p:val>
                                        </p:tav>
                                        <p:tav tm="100000">
                                          <p:val>
                                            <p:strVal val="#ppt_x-0.05"/>
                                          </p:val>
                                        </p:tav>
                                      </p:tavLst>
                                    </p:anim>
                                    <p:anim calcmode="lin" valueType="num">
                                      <p:cBhvr>
                                        <p:cTn id="10" dur="800" decel="100000" fill="hold"/>
                                        <p:tgtEl>
                                          <p:spTgt spid="9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5" name="Rectangle 2970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E5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698" name="Title 1"/>
          <p:cNvSpPr>
            <a:spLocks noGrp="1"/>
          </p:cNvSpPr>
          <p:nvPr>
            <p:ph type="title"/>
          </p:nvPr>
        </p:nvSpPr>
        <p:spPr>
          <a:xfrm>
            <a:off x="524256" y="516804"/>
            <a:ext cx="6594189" cy="1625210"/>
          </a:xfrm>
        </p:spPr>
        <p:txBody>
          <a:bodyPr>
            <a:normAutofit/>
          </a:bodyPr>
          <a:lstStyle/>
          <a:p>
            <a:pPr eaLnBrk="1" hangingPunct="1"/>
            <a:r>
              <a:rPr lang="en-US">
                <a:solidFill>
                  <a:srgbClr val="FFFFFF"/>
                </a:solidFill>
              </a:rPr>
              <a:t>Another False Alarm</a:t>
            </a:r>
          </a:p>
        </p:txBody>
      </p:sp>
      <p:sp>
        <p:nvSpPr>
          <p:cNvPr id="29707" name="Rectangle 2970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Brad\Pictures\FalseAlarm Prevention\See-no-evil-hear-no-evil-speak-no-evil.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25441" y="2660287"/>
            <a:ext cx="4862516" cy="3646887"/>
          </a:xfrm>
          <a:prstGeom prst="rect">
            <a:avLst/>
          </a:prstGeom>
          <a:noFill/>
          <a:extLst>
            <a:ext uri="{909E8E84-426E-40DD-AFC4-6F175D3DCCD1}">
              <a14:hiddenFill xmlns:a14="http://schemas.microsoft.com/office/drawing/2010/main">
                <a:solidFill>
                  <a:srgbClr val="FFFFFF"/>
                </a:solidFill>
              </a14:hiddenFill>
            </a:ext>
          </a:extLst>
        </p:spPr>
      </p:pic>
      <p:sp>
        <p:nvSpPr>
          <p:cNvPr id="29709" name="Rectangle 2970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00" name="Slide Number Placeholder 3"/>
          <p:cNvSpPr>
            <a:spLocks noGrp="1"/>
          </p:cNvSpPr>
          <p:nvPr>
            <p:ph type="sldNum" sz="quarter" idx="12"/>
          </p:nvPr>
        </p:nvSpPr>
        <p:spPr>
          <a:xfrm>
            <a:off x="10480391" y="6535157"/>
            <a:ext cx="973667" cy="274320"/>
          </a:xfrm>
        </p:spPr>
        <p:txBody>
          <a:bodyPr>
            <a:normAutofit/>
          </a:bodyPr>
          <a:lstStyle/>
          <a:p>
            <a:pPr fontAlgn="base">
              <a:spcBef>
                <a:spcPct val="0"/>
              </a:spcBef>
              <a:spcAft>
                <a:spcPts val="600"/>
              </a:spcAft>
              <a:defRPr/>
            </a:pPr>
            <a:fld id="{ACFD581A-A455-424B-BF72-AFCCD791B90A}" type="slidenum">
              <a:rPr lang="en-US" sz="1050">
                <a:solidFill>
                  <a:schemeClr val="tx1">
                    <a:lumMod val="50000"/>
                    <a:lumOff val="50000"/>
                  </a:schemeClr>
                </a:solidFill>
              </a:rPr>
              <a:pPr fontAlgn="base">
                <a:spcBef>
                  <a:spcPct val="0"/>
                </a:spcBef>
                <a:spcAft>
                  <a:spcPts val="600"/>
                </a:spcAft>
                <a:defRPr/>
              </a:pPr>
              <a:t>6</a:t>
            </a:fld>
            <a:endParaRPr lang="en-US" sz="1050">
              <a:solidFill>
                <a:schemeClr val="tx1">
                  <a:lumMod val="50000"/>
                  <a:lumOff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9477475"/>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Logo, company name&#10;&#10;Description automatically generated">
            <a:extLst>
              <a:ext uri="{FF2B5EF4-FFF2-40B4-BE49-F238E27FC236}">
                <a16:creationId xmlns:a16="http://schemas.microsoft.com/office/drawing/2014/main" id="{9BDA306E-3E27-7665-0C0D-E3163040344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82619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3" name="Rectangle 1025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EE63F7-C4B4-E9DC-FC12-C8B956F35CC4}"/>
              </a:ext>
            </a:extLst>
          </p:cNvPr>
          <p:cNvSpPr>
            <a:spLocks noGrp="1"/>
          </p:cNvSpPr>
          <p:nvPr>
            <p:ph type="title"/>
          </p:nvPr>
        </p:nvSpPr>
        <p:spPr>
          <a:xfrm>
            <a:off x="524256" y="516804"/>
            <a:ext cx="6594189" cy="1625210"/>
          </a:xfrm>
        </p:spPr>
        <p:txBody>
          <a:bodyPr>
            <a:normAutofit/>
          </a:bodyPr>
          <a:lstStyle/>
          <a:p>
            <a:r>
              <a:rPr lang="en-US" dirty="0">
                <a:solidFill>
                  <a:srgbClr val="FFFFFF"/>
                </a:solidFill>
              </a:rPr>
              <a:t>Impacts Continued…</a:t>
            </a:r>
          </a:p>
        </p:txBody>
      </p:sp>
      <p:sp>
        <p:nvSpPr>
          <p:cNvPr id="10255" name="Rectangle 1025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7" name="Rectangle 1025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12783AE4-2650-C252-CFF6-0897884D92D2}"/>
              </a:ext>
            </a:extLst>
          </p:cNvPr>
          <p:cNvSpPr>
            <a:spLocks noGrp="1"/>
          </p:cNvSpPr>
          <p:nvPr>
            <p:ph idx="1"/>
          </p:nvPr>
        </p:nvSpPr>
        <p:spPr>
          <a:xfrm>
            <a:off x="8029319" y="917725"/>
            <a:ext cx="3424739" cy="4852362"/>
          </a:xfrm>
        </p:spPr>
        <p:txBody>
          <a:bodyPr anchor="ctr">
            <a:normAutofit/>
          </a:bodyPr>
          <a:lstStyle/>
          <a:p>
            <a:r>
              <a:rPr lang="en-US" sz="3600" dirty="0">
                <a:solidFill>
                  <a:srgbClr val="FFFFFF"/>
                </a:solidFill>
              </a:rPr>
              <a:t>May make you reluctant to arm your system, exposing your business to undetected theft</a:t>
            </a:r>
          </a:p>
        </p:txBody>
      </p:sp>
      <p:grpSp>
        <p:nvGrpSpPr>
          <p:cNvPr id="9" name="Group 8">
            <a:extLst>
              <a:ext uri="{FF2B5EF4-FFF2-40B4-BE49-F238E27FC236}">
                <a16:creationId xmlns:a16="http://schemas.microsoft.com/office/drawing/2014/main" id="{590C5834-F2A6-07C7-3B8C-67B51AB8367C}"/>
              </a:ext>
            </a:extLst>
          </p:cNvPr>
          <p:cNvGrpSpPr/>
          <p:nvPr/>
        </p:nvGrpSpPr>
        <p:grpSpPr>
          <a:xfrm>
            <a:off x="1488518" y="2660287"/>
            <a:ext cx="4736361" cy="3646887"/>
            <a:chOff x="2209800" y="1878472"/>
            <a:chExt cx="4091979" cy="3150728"/>
          </a:xfrm>
        </p:grpSpPr>
        <p:sp>
          <p:nvSpPr>
            <p:cNvPr id="10242" name="Cloud Callout 11"/>
            <p:cNvSpPr>
              <a:spLocks noChangeArrowheads="1"/>
            </p:cNvSpPr>
            <p:nvPr/>
          </p:nvSpPr>
          <p:spPr bwMode="auto">
            <a:xfrm>
              <a:off x="3634779" y="1878472"/>
              <a:ext cx="2667000" cy="1676400"/>
            </a:xfrm>
            <a:prstGeom prst="cloudCallout">
              <a:avLst>
                <a:gd name="adj1" fmla="val -20833"/>
                <a:gd name="adj2" fmla="val 62500"/>
              </a:avLst>
            </a:prstGeom>
            <a:solidFill>
              <a:schemeClr val="accent1"/>
            </a:solidFill>
            <a:ln w="9525" algn="ctr">
              <a:solidFill>
                <a:schemeClr val="tx1"/>
              </a:solidFill>
              <a:round/>
              <a:headEnd/>
              <a:tailEnd/>
            </a:ln>
          </p:spPr>
          <p:txBody>
            <a:bodyPr/>
            <a:lstStyle/>
            <a:p>
              <a:endParaRPr lang="en-US"/>
            </a:p>
          </p:txBody>
        </p:sp>
        <p:pic>
          <p:nvPicPr>
            <p:cNvPr id="10247" name="Picture 2" descr="C:\Documents and Settings\scouey\Local Settings\Temporary Internet Files\Content.IE5\TP5F4RMM\MP90043170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7164" y="2146300"/>
              <a:ext cx="1322231"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descr="C:\Documents and Settings\scouey\Local Settings\Temporary Internet Files\Content.IE5\W3OUBO2H\MP90043048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9800" y="33528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descr="Logo, company name&#10;&#10;Description automatically generated">
            <a:extLst>
              <a:ext uri="{FF2B5EF4-FFF2-40B4-BE49-F238E27FC236}">
                <a16:creationId xmlns:a16="http://schemas.microsoft.com/office/drawing/2014/main" id="{4CD42E4C-F7B6-C8E6-809E-61A68659D5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21294416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4" name="Rectangle 1025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B2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9" name="TextBox 8"/>
          <p:cNvSpPr txBox="1">
            <a:spLocks noChangeArrowheads="1"/>
          </p:cNvSpPr>
          <p:nvPr/>
        </p:nvSpPr>
        <p:spPr bwMode="auto">
          <a:xfrm>
            <a:off x="524256" y="491260"/>
            <a:ext cx="6594189" cy="16252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0"/>
              </a:spcBef>
              <a:spcAft>
                <a:spcPts val="600"/>
              </a:spcAft>
            </a:pPr>
            <a:r>
              <a:rPr lang="en-US" sz="4400" kern="1200" dirty="0">
                <a:solidFill>
                  <a:srgbClr val="FFFFFF"/>
                </a:solidFill>
                <a:latin typeface="+mj-lt"/>
                <a:ea typeface="+mj-ea"/>
                <a:cs typeface="+mj-cs"/>
              </a:rPr>
              <a:t>Impacts Continued…</a:t>
            </a:r>
          </a:p>
        </p:txBody>
      </p:sp>
      <p:pic>
        <p:nvPicPr>
          <p:cNvPr id="6" name="Picture 6" descr="C:\Documents and Settings\scouey\Local Settings\Temporary Internet Files\Content.IE5\7D7ZU2MG\MP900177751[1].jpg"/>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l="26942" r="11405" b="-3"/>
          <a:stretch/>
        </p:blipFill>
        <p:spPr>
          <a:xfrm>
            <a:off x="327546" y="2454903"/>
            <a:ext cx="3442801" cy="4080254"/>
          </a:xfrm>
          <a:prstGeom prst="rect">
            <a:avLst/>
          </a:prstGeom>
          <a:noFill/>
        </p:spPr>
      </p:pic>
      <p:pic>
        <p:nvPicPr>
          <p:cNvPr id="4100" name="Picture 4" descr="C:\Users\Brad\Pictures\FalseAlarm Prevention\alarmfee - Copy.jpg"/>
          <p:cNvPicPr>
            <a:picLocks noChangeAspect="1" noChangeArrowheads="1"/>
          </p:cNvPicPr>
          <p:nvPr/>
        </p:nvPicPr>
        <p:blipFill rotWithShape="1">
          <a:blip r:embed="rId4">
            <a:extLst>
              <a:ext uri="{28A0092B-C50C-407E-A947-70E740481C1C}">
                <a14:useLocalDpi xmlns:a14="http://schemas.microsoft.com/office/drawing/2010/main"/>
              </a:ext>
            </a:extLst>
          </a:blip>
          <a:srcRect t="3105" r="-2" b="9785"/>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10256" name="Rectangle 1025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5" name="Rounded Rectangle 4"/>
          <p:cNvSpPr>
            <a:spLocks noChangeArrowheads="1"/>
          </p:cNvSpPr>
          <p:nvPr/>
        </p:nvSpPr>
        <p:spPr bwMode="auto">
          <a:xfrm>
            <a:off x="7957973" y="763523"/>
            <a:ext cx="3511296" cy="5330952"/>
          </a:xfrm>
          <a:prstGeom prst="roundRect">
            <a:avLst>
              <a:gd name="adj" fmla="val 16667"/>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600" dirty="0">
                <a:solidFill>
                  <a:srgbClr val="FFFFFF"/>
                </a:solidFill>
              </a:rPr>
              <a:t>Cost time &amp; money</a:t>
            </a:r>
          </a:p>
          <a:p>
            <a:pPr indent="-228600">
              <a:lnSpc>
                <a:spcPct val="90000"/>
              </a:lnSpc>
              <a:spcAft>
                <a:spcPts val="600"/>
              </a:spcAft>
              <a:buFont typeface="Arial" panose="020B0604020202020204" pitchFamily="34" charset="0"/>
              <a:buChar char="•"/>
            </a:pPr>
            <a:endParaRPr lang="en-US" sz="3600" dirty="0">
              <a:solidFill>
                <a:srgbClr val="FFFFFF"/>
              </a:solidFill>
            </a:endParaRPr>
          </a:p>
          <a:p>
            <a:pPr marL="457200" indent="-228600">
              <a:lnSpc>
                <a:spcPct val="90000"/>
              </a:lnSpc>
              <a:spcAft>
                <a:spcPts val="600"/>
              </a:spcAft>
              <a:buFont typeface="Arial" panose="020B0604020202020204" pitchFamily="34" charset="0"/>
              <a:buChar char="•"/>
            </a:pPr>
            <a:r>
              <a:rPr lang="en-US" sz="3600" dirty="0">
                <a:solidFill>
                  <a:srgbClr val="FFFFFF"/>
                </a:solidFill>
              </a:rPr>
              <a:t>False alarm fines</a:t>
            </a:r>
          </a:p>
          <a:p>
            <a:pPr marL="457200" indent="-228600">
              <a:lnSpc>
                <a:spcPct val="90000"/>
              </a:lnSpc>
              <a:spcAft>
                <a:spcPts val="600"/>
              </a:spcAft>
              <a:buFont typeface="Arial" panose="020B0604020202020204" pitchFamily="34" charset="0"/>
              <a:buChar char="•"/>
            </a:pPr>
            <a:r>
              <a:rPr lang="en-US" sz="3600" dirty="0">
                <a:solidFill>
                  <a:srgbClr val="FFFFFF"/>
                </a:solidFill>
              </a:rPr>
              <a:t>Lost time</a:t>
            </a:r>
          </a:p>
          <a:p>
            <a:pPr marL="457200" indent="-228600">
              <a:lnSpc>
                <a:spcPct val="90000"/>
              </a:lnSpc>
              <a:spcAft>
                <a:spcPts val="600"/>
              </a:spcAft>
              <a:buFont typeface="Arial" panose="020B0604020202020204" pitchFamily="34" charset="0"/>
              <a:buChar char="•"/>
            </a:pPr>
            <a:r>
              <a:rPr lang="en-US" sz="3600" dirty="0">
                <a:solidFill>
                  <a:srgbClr val="FFFFFF"/>
                </a:solidFill>
              </a:rPr>
              <a:t>Service charges</a:t>
            </a:r>
          </a:p>
        </p:txBody>
      </p:sp>
      <p:sp>
        <p:nvSpPr>
          <p:cNvPr id="10244" name="Slide Number Placeholder 3"/>
          <p:cNvSpPr>
            <a:spLocks noGrp="1"/>
          </p:cNvSpPr>
          <p:nvPr>
            <p:ph type="sldNum" sz="quarter" idx="12"/>
          </p:nvPr>
        </p:nvSpPr>
        <p:spPr>
          <a:xfrm>
            <a:off x="10655806" y="6535157"/>
            <a:ext cx="813463"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2A0A3E62-A0F0-4A98-9CAF-0FC8281FC1AE}" type="slidenum">
              <a:rPr lang="en-US" sz="1050">
                <a:solidFill>
                  <a:schemeClr val="tx1">
                    <a:lumMod val="50000"/>
                    <a:lumOff val="50000"/>
                  </a:schemeClr>
                </a:solidFill>
                <a:latin typeface="+mn-lt"/>
              </a:rPr>
              <a:pPr eaLnBrk="1" hangingPunct="1">
                <a:spcAft>
                  <a:spcPts val="600"/>
                </a:spcAft>
              </a:pPr>
              <a:t>8</a:t>
            </a:fld>
            <a:endParaRPr lang="en-US" sz="1050">
              <a:solidFill>
                <a:schemeClr val="tx1">
                  <a:lumMod val="50000"/>
                  <a:lumOff val="50000"/>
                </a:schemeClr>
              </a:solidFill>
              <a:latin typeface="+mn-lt"/>
            </a:endParaRPr>
          </a:p>
        </p:txBody>
      </p:sp>
      <p:pic>
        <p:nvPicPr>
          <p:cNvPr id="2" name="Picture 1" descr="Logo, company name&#10;&#10;Description automatically generated">
            <a:extLst>
              <a:ext uri="{FF2B5EF4-FFF2-40B4-BE49-F238E27FC236}">
                <a16:creationId xmlns:a16="http://schemas.microsoft.com/office/drawing/2014/main" id="{338AAF90-851B-204D-E795-1527B7B9F5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86820064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Line 12"/>
          <p:cNvSpPr>
            <a:spLocks noChangeShapeType="1"/>
          </p:cNvSpPr>
          <p:nvPr/>
        </p:nvSpPr>
        <p:spPr bwMode="auto">
          <a:xfrm flipH="1">
            <a:off x="6452809" y="4369562"/>
            <a:ext cx="3069731" cy="452322"/>
          </a:xfrm>
          <a:prstGeom prst="line">
            <a:avLst/>
          </a:prstGeom>
          <a:noFill/>
          <a:ln w="50800">
            <a:solidFill>
              <a:srgbClr val="00B05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1273" name="Text Box 13"/>
          <p:cNvSpPr txBox="1">
            <a:spLocks noChangeArrowheads="1"/>
          </p:cNvSpPr>
          <p:nvPr/>
        </p:nvSpPr>
        <p:spPr bwMode="auto">
          <a:xfrm rot="10800000" flipV="1">
            <a:off x="7488873" y="4668080"/>
            <a:ext cx="2033668" cy="37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r>
              <a:rPr lang="en-US" dirty="0"/>
              <a:t>Police Dispatched</a:t>
            </a:r>
            <a:endParaRPr lang="en-US" dirty="0">
              <a:latin typeface="Times New Roman" pitchFamily="18" charset="0"/>
            </a:endParaRPr>
          </a:p>
        </p:txBody>
      </p:sp>
      <p:sp>
        <p:nvSpPr>
          <p:cNvPr id="11296" name="Text Box 36"/>
          <p:cNvSpPr txBox="1">
            <a:spLocks noChangeArrowheads="1"/>
          </p:cNvSpPr>
          <p:nvPr/>
        </p:nvSpPr>
        <p:spPr bwMode="auto">
          <a:xfrm>
            <a:off x="7985842" y="2073275"/>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endParaRPr lang="en-US" sz="2200" dirty="0">
              <a:latin typeface="Times New Roman" pitchFamily="18" charset="0"/>
            </a:endParaRPr>
          </a:p>
        </p:txBody>
      </p:sp>
      <p:sp>
        <p:nvSpPr>
          <p:cNvPr id="11302" name="Text Box 42"/>
          <p:cNvSpPr txBox="1">
            <a:spLocks noChangeArrowheads="1"/>
          </p:cNvSpPr>
          <p:nvPr/>
        </p:nvSpPr>
        <p:spPr bwMode="auto">
          <a:xfrm>
            <a:off x="9088439" y="279401"/>
            <a:ext cx="81438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endParaRPr lang="en-US" sz="2200">
              <a:latin typeface="Times New Roman" pitchFamily="18" charset="0"/>
            </a:endParaRPr>
          </a:p>
        </p:txBody>
      </p:sp>
      <p:sp>
        <p:nvSpPr>
          <p:cNvPr id="197675" name="Rectangle 43"/>
          <p:cNvSpPr>
            <a:spLocks noGrp="1" noChangeArrowheads="1"/>
          </p:cNvSpPr>
          <p:nvPr>
            <p:ph type="title"/>
          </p:nvPr>
        </p:nvSpPr>
        <p:spPr>
          <a:solidFill>
            <a:srgbClr val="FFFF00"/>
          </a:solidFill>
        </p:spPr>
        <p:txBody>
          <a:bodyPr/>
          <a:lstStyle/>
          <a:p>
            <a:r>
              <a:rPr lang="en-US" dirty="0"/>
              <a:t>The Alarm Process</a:t>
            </a:r>
          </a:p>
        </p:txBody>
      </p:sp>
      <p:sp>
        <p:nvSpPr>
          <p:cNvPr id="12" name="Slide Number Placeholder 11"/>
          <p:cNvSpPr>
            <a:spLocks noGrp="1"/>
          </p:cNvSpPr>
          <p:nvPr>
            <p:ph type="sldNum" sz="quarter" idx="12"/>
          </p:nvPr>
        </p:nvSpPr>
        <p:spPr/>
        <p:txBody>
          <a:bodyPr/>
          <a:lstStyle/>
          <a:p>
            <a:fld id="{9450E3C1-243C-4221-866F-CD21818E6A3F}" type="slidenum">
              <a:rPr lang="en-US" smtClean="0"/>
              <a:pPr/>
              <a:t>9</a:t>
            </a:fld>
            <a:endParaRPr lang="en-US"/>
          </a:p>
        </p:txBody>
      </p:sp>
      <p:pic>
        <p:nvPicPr>
          <p:cNvPr id="11305" name="Picture 52" descr="MCTN01166_0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32633" y="4283475"/>
            <a:ext cx="1720177" cy="10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1" descr="C:\Users\Brad\AppData\Local\Microsoft\Windows\Temporary Internet Files\Content.IE5\3HJHH8SA\MC900287591[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80321" y="3460847"/>
            <a:ext cx="716443" cy="8596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5842" y="3043917"/>
            <a:ext cx="1332162" cy="1004493"/>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31741" y="2209801"/>
            <a:ext cx="1725612" cy="1146009"/>
          </a:xfrm>
          <a:prstGeom prst="rect">
            <a:avLst/>
          </a:prstGeom>
        </p:spPr>
      </p:pic>
      <p:pic>
        <p:nvPicPr>
          <p:cNvPr id="1026" name="Picture 2" descr="http://www.safetysource.com/media/images/photo-psap.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672329" y="2253615"/>
            <a:ext cx="1416280" cy="24144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64613" y="1698486"/>
            <a:ext cx="701819" cy="731997"/>
          </a:xfrm>
          <a:prstGeom prst="rect">
            <a:avLst/>
          </a:prstGeom>
        </p:spPr>
      </p:pic>
      <p:sp>
        <p:nvSpPr>
          <p:cNvPr id="6" name="TextBox 5"/>
          <p:cNvSpPr txBox="1"/>
          <p:nvPr/>
        </p:nvSpPr>
        <p:spPr>
          <a:xfrm>
            <a:off x="2301363" y="4369562"/>
            <a:ext cx="1608197" cy="646331"/>
          </a:xfrm>
          <a:prstGeom prst="rect">
            <a:avLst/>
          </a:prstGeom>
          <a:noFill/>
        </p:spPr>
        <p:txBody>
          <a:bodyPr wrap="none" rtlCol="0">
            <a:spAutoFit/>
          </a:bodyPr>
          <a:lstStyle/>
          <a:p>
            <a:r>
              <a:rPr lang="en-US" dirty="0"/>
              <a:t>Intruder Trips </a:t>
            </a:r>
            <a:br>
              <a:rPr lang="en-US" dirty="0"/>
            </a:br>
            <a:r>
              <a:rPr lang="en-US" dirty="0"/>
              <a:t>Control Panel</a:t>
            </a:r>
          </a:p>
        </p:txBody>
      </p:sp>
      <p:sp>
        <p:nvSpPr>
          <p:cNvPr id="51" name="TextBox 50"/>
          <p:cNvSpPr txBox="1"/>
          <p:nvPr/>
        </p:nvSpPr>
        <p:spPr>
          <a:xfrm>
            <a:off x="5755638" y="1671692"/>
            <a:ext cx="3865161" cy="369332"/>
          </a:xfrm>
          <a:prstGeom prst="rect">
            <a:avLst/>
          </a:prstGeom>
          <a:noFill/>
        </p:spPr>
        <p:txBody>
          <a:bodyPr wrap="none" rtlCol="0">
            <a:spAutoFit/>
          </a:bodyPr>
          <a:lstStyle/>
          <a:p>
            <a:r>
              <a:rPr lang="en-US" dirty="0"/>
              <a:t>Siren Sounds- But Silent On Holdup</a:t>
            </a:r>
          </a:p>
        </p:txBody>
      </p:sp>
      <p:sp>
        <p:nvSpPr>
          <p:cNvPr id="52" name="TextBox 51"/>
          <p:cNvSpPr txBox="1"/>
          <p:nvPr/>
        </p:nvSpPr>
        <p:spPr>
          <a:xfrm>
            <a:off x="6888562" y="3429001"/>
            <a:ext cx="2783767" cy="646331"/>
          </a:xfrm>
          <a:prstGeom prst="rect">
            <a:avLst/>
          </a:prstGeom>
          <a:noFill/>
        </p:spPr>
        <p:txBody>
          <a:bodyPr wrap="square" rtlCol="0">
            <a:spAutoFit/>
          </a:bodyPr>
          <a:lstStyle/>
          <a:p>
            <a:r>
              <a:rPr lang="en-US" dirty="0"/>
              <a:t>Alarm Sent to Alarm Company Central Station</a:t>
            </a:r>
          </a:p>
        </p:txBody>
      </p:sp>
      <p:sp>
        <p:nvSpPr>
          <p:cNvPr id="53" name="Line 12"/>
          <p:cNvSpPr>
            <a:spLocks noChangeShapeType="1"/>
          </p:cNvSpPr>
          <p:nvPr/>
        </p:nvSpPr>
        <p:spPr bwMode="auto">
          <a:xfrm flipV="1">
            <a:off x="3380503" y="3546162"/>
            <a:ext cx="1036638" cy="344503"/>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2"/>
          <p:cNvSpPr>
            <a:spLocks noChangeShapeType="1"/>
          </p:cNvSpPr>
          <p:nvPr/>
        </p:nvSpPr>
        <p:spPr bwMode="auto">
          <a:xfrm flipV="1">
            <a:off x="5061663" y="2430484"/>
            <a:ext cx="182491" cy="613431"/>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2"/>
          <p:cNvSpPr>
            <a:spLocks noChangeShapeType="1"/>
          </p:cNvSpPr>
          <p:nvPr/>
        </p:nvSpPr>
        <p:spPr bwMode="auto">
          <a:xfrm flipV="1">
            <a:off x="5889595" y="3092705"/>
            <a:ext cx="975485" cy="453457"/>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2"/>
          <p:cNvSpPr>
            <a:spLocks noChangeShapeType="1"/>
          </p:cNvSpPr>
          <p:nvPr/>
        </p:nvSpPr>
        <p:spPr bwMode="auto">
          <a:xfrm>
            <a:off x="8698439" y="2852604"/>
            <a:ext cx="824102" cy="49869"/>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6"/>
          <p:cNvSpPr/>
          <p:nvPr/>
        </p:nvSpPr>
        <p:spPr>
          <a:xfrm>
            <a:off x="9375814" y="5044580"/>
            <a:ext cx="1682384" cy="1200329"/>
          </a:xfrm>
          <a:prstGeom prst="rect">
            <a:avLst/>
          </a:prstGeom>
        </p:spPr>
        <p:txBody>
          <a:bodyPr wrap="none">
            <a:spAutoFit/>
          </a:bodyPr>
          <a:lstStyle/>
          <a:p>
            <a:r>
              <a:rPr lang="en-US" dirty="0"/>
              <a:t>Alarm Company</a:t>
            </a:r>
            <a:br>
              <a:rPr lang="en-US" dirty="0"/>
            </a:br>
            <a:r>
              <a:rPr lang="en-US" dirty="0"/>
              <a:t>Calls to Verify</a:t>
            </a:r>
          </a:p>
          <a:p>
            <a:r>
              <a:rPr lang="en-US" dirty="0"/>
              <a:t>Then Calls</a:t>
            </a:r>
            <a:br>
              <a:rPr lang="en-US" dirty="0"/>
            </a:br>
            <a:r>
              <a:rPr lang="en-US" dirty="0"/>
              <a:t>Public Safety</a:t>
            </a:r>
          </a:p>
        </p:txBody>
      </p:sp>
      <p:sp>
        <p:nvSpPr>
          <p:cNvPr id="9" name="Rectangle 8"/>
          <p:cNvSpPr/>
          <p:nvPr/>
        </p:nvSpPr>
        <p:spPr>
          <a:xfrm>
            <a:off x="2359742" y="6135470"/>
            <a:ext cx="1619919" cy="646331"/>
          </a:xfrm>
          <a:prstGeom prst="rect">
            <a:avLst/>
          </a:prstGeom>
        </p:spPr>
        <p:txBody>
          <a:bodyPr wrap="square">
            <a:spAutoFit/>
          </a:bodyPr>
          <a:lstStyle/>
          <a:p>
            <a:r>
              <a:rPr lang="en-US" dirty="0"/>
              <a:t>Fire Trips </a:t>
            </a:r>
            <a:br>
              <a:rPr lang="en-US" dirty="0"/>
            </a:br>
            <a:r>
              <a:rPr lang="en-US" dirty="0"/>
              <a:t>Control Panel</a:t>
            </a:r>
          </a:p>
        </p:txBody>
      </p:sp>
      <p:sp>
        <p:nvSpPr>
          <p:cNvPr id="61" name="Line 12"/>
          <p:cNvSpPr>
            <a:spLocks noChangeShapeType="1"/>
          </p:cNvSpPr>
          <p:nvPr/>
        </p:nvSpPr>
        <p:spPr bwMode="auto">
          <a:xfrm flipV="1">
            <a:off x="5889594" y="3431136"/>
            <a:ext cx="1066800" cy="459528"/>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62" name="Line 12"/>
          <p:cNvSpPr>
            <a:spLocks noChangeShapeType="1"/>
          </p:cNvSpPr>
          <p:nvPr/>
        </p:nvSpPr>
        <p:spPr bwMode="auto">
          <a:xfrm flipV="1">
            <a:off x="5320553" y="2430482"/>
            <a:ext cx="182491" cy="613431"/>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63" name="Line 12"/>
          <p:cNvSpPr>
            <a:spLocks noChangeShapeType="1"/>
          </p:cNvSpPr>
          <p:nvPr/>
        </p:nvSpPr>
        <p:spPr bwMode="auto">
          <a:xfrm>
            <a:off x="8631441" y="3127209"/>
            <a:ext cx="891100" cy="192224"/>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64" name="Line 12"/>
          <p:cNvSpPr>
            <a:spLocks noChangeShapeType="1"/>
          </p:cNvSpPr>
          <p:nvPr/>
        </p:nvSpPr>
        <p:spPr bwMode="auto">
          <a:xfrm flipH="1">
            <a:off x="6096153" y="4692727"/>
            <a:ext cx="3959788" cy="1203495"/>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pic>
        <p:nvPicPr>
          <p:cNvPr id="1028" name="Picture 4" descr="C:\Users\Brad\AppData\Local\Microsoft\Windows\Temporary Internet Files\Content.IE5\HCPMOREV\MC900318282[1].wm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417141" y="5687558"/>
            <a:ext cx="1676096" cy="730563"/>
          </a:xfrm>
          <a:prstGeom prst="rect">
            <a:avLst/>
          </a:prstGeom>
          <a:noFill/>
          <a:extLst>
            <a:ext uri="{909E8E84-426E-40DD-AFC4-6F175D3DCCD1}">
              <a14:hiddenFill xmlns:a14="http://schemas.microsoft.com/office/drawing/2010/main">
                <a:solidFill>
                  <a:srgbClr val="FFFFFF"/>
                </a:solidFill>
              </a14:hiddenFill>
            </a:ext>
          </a:extLst>
        </p:spPr>
      </p:pic>
      <p:sp>
        <p:nvSpPr>
          <p:cNvPr id="67" name="Text Box 13"/>
          <p:cNvSpPr txBox="1">
            <a:spLocks noChangeArrowheads="1"/>
          </p:cNvSpPr>
          <p:nvPr/>
        </p:nvSpPr>
        <p:spPr bwMode="auto">
          <a:xfrm rot="10800000" flipV="1">
            <a:off x="6783842" y="5799423"/>
            <a:ext cx="2021410" cy="31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r>
              <a:rPr lang="en-US" dirty="0"/>
              <a:t>Fire Dispatched</a:t>
            </a:r>
            <a:endParaRPr lang="en-US" dirty="0">
              <a:latin typeface="Times New Roman" pitchFamily="18" charset="0"/>
            </a:endParaRPr>
          </a:p>
        </p:txBody>
      </p:sp>
      <p:sp>
        <p:nvSpPr>
          <p:cNvPr id="3" name="AutoShape 2" descr="data:image/jpeg;base64,/9j/4AAQSkZJRgABAQAAAQABAAD/2wCEAAkGBhQQEBQUEhQVFRQVFBcVFBQXFBQVFBQUFBQWFxcVFRcXHCYeFx0jHBQUHy8gJCcpLCwsFx8xNTAqNSYrLCkBCQoKDgwOGg8PGiklHyUsKikuLSwpKSwpLCwqLSwsLDQsKTApKS4pKi81KTUsKSovLCwvLDQtLCwsLCoqKiwpLP/AABEIAOgA2QMBIgACEQEDEQH/xAAcAAEAAgMBAQEAAAAAAAAAAAAABQYEBwgDAgH/xABGEAACAQMCAwUGBAMGAwYHAAABAgMABBESIQUxQQYHE1FhFCIycYGRI0JSoWJysRUkM0OCwRdT0WRzk6LS8AglNGOSo7L/xAAaAQEAAwEBAQAAAAAAAAAAAAAAAQMEBQIG/8QALhEAAgIBBAADBQkBAAAAAAAAAAECEQMEEiExQVFhE4GR0fAFFCIycaGxweEV/9oADAMBAAIRAxEAPwDd9KUqCBSlKAUpSgFKUoBSlfjNjc8hzoD9qo9sO8214c3hHVNcEbQR4LDPIyNyjG/Xf0qt94XeewLWtgyklcS3SsGWPP5ISNmfHM/lz58tYQW4TOMkk5ZmOWdjzLMdyaAs/FO8ziN1nEiWqHOEgGZMdNUr53/lA5dKgXupGbU807t5vPKx8+rV50oD7hnZMaHdMHI0O6YJOcjSRvmrHwPvGvbUjL+0R7ZjmJLY/gl+JT/NqHp1qs0oDobsz2mh4hAJYT6Oh+ON+qOPP15Ebipauf8AsPxw2XEIXydEzrbyrkYYSsFRjn9LlTny1eddAUApSlAKUpQClKUApSlAKUpQClKUApSlAKUpQClKUBC9re1UXDbYzTZO4WNF+KSQ50ov259AK0fx/tZd8RJ9pkKxHlbRsyxAZyA5GDKfnt6VZO/biii5s0LZEYleQDJ0NJpWNn6DIVvWqPHIGGVII8wc/wBKAIgUAAAAcgBgD6V9UNYlxxWKP4nHyG5+woDLrynuFQe8cZ2A6k+QHU1AXvagnaJcfxNz+g5Vi2fG9B1FNb9XLHV8htgCpJLaDX7UAvawY3jOf5hj+lfdlxx7iVIo0wXYLkK0rDPVUXBb5VAos/AeFm7vrWBRnMySSc/dhiYO7EjkDgKD5sK6RrWPYC7sOHssTLcx3M+lTcXVu0XjMTtGjDKxjPJMjcjcmtnUu+g1QpSlCBSlKAUpSgFKUoBSlKAUpSgFKUoBSlKAUpVd7YdqGsxDHEge4uZPChU50jAy8r43KoNyBucgbcwbolKzVneV2buba7muHBmt55NSupUuhIA8Ix51MBjYqDtzqgX6RwgPJbTR6vhJjaIN12ORnpXRUNpg65GMkuN5G5/6ByjG52XHrk714cb4LFewNDOupG+6noynow86xPVq+Fwa1pnXfJorsd2XTjE5jE0dsFwW1ys0zg/8qMnSx6c9sir52i7ueH2It1iFq6CXF7Jc3TLMI8DJjCOoBxq2Ck5K7c6pHabugu7aQm3U3EWfdZceIozsHXz9Rt8qgLPsJfzHC2k+fN0MY+74rWskGrTM7xyTqjA477P7TL7J4ns+o+F4mNZXzOAOZzjrjGd6yeznZO54g+m3jLAH3nO0aZ/U3T5c/Stg9mu4xiQ19IAP+VEcsfRpCMD/AE5+YrbPDeGR20SxQoEjQYVR/U+ZPUnc1nyapR4jyX48Df5ik9le522tcPcf3iXyYfgqf4U/N82+1enEgnDrtEtY1e9vmKozgLFBCnQBAMIo6DdsEk9KvE86xqzuwVVBZmJACgbkknkKonEeP2897BeQvrhso5/aJ8HwsSJpSJCca5Cx2C55/KskZSm25cmiUYxVIw73id7ccKvnuhAEVJ0UIGDrLDMqDcsQRs+DscgVueylLxozDDMilh5MVBI39Sa1JNYtNDZ8OIxLeSm5u1/RAZTPNn9JywjHqD9dw1uwLhv1MeZ8pClKVeUClKUApSlAKUpQClKUApSlAKUpQClKUAqkd4do0U1pfqrPHamVbhVGplgmTBlVf4CoJxvg+lXesHjnF47S3lnmz4caFnwNRxy2HXnUNWqZKdO0QlneJMgeJ1kRhkMpDKR8xS8vUhQvK6xoBks7BR9zVTn/ALKmdn9lv7OR+bQwXUOoOM6z4GpDzzlh9Kra8I4P7azSTSyQLEpDXbzBXnd21BS6rqwoXIxjf0Nc+WmS5s3LO3xRPf8AEo+I8i20r8PU6Pa0Un31+J9HMxjlqHl9KsvD+1FrcLqiuInHo6gjPmpwR9RWDD2y4esemKaJlRcCKFS5xyCqiA/LFQvZ/sFbXIkubuzVXmmaRImBUxRbBEZFIXJ06iMfmqtxjXKaLE5Xw7Jbjnb+2tjoVvaJydKQQ/iSFjyB07L9d/SprhEsrQI1wqpKwy6KSVQkkhcnmQMAnzzjavjhvAre2z4EMUWeZRFUn6gZr547eSRQMYEMkze5EoG3iNyZidgq/ESegqt0+Invlcsr173jWgvZLObSI1XS8z4MJlxloWBGOX75GKjH4hb3d0otml4g8bare2jQRWVuV+F5X0hTp/USeew5Vm9mOxcdxcC3lAlgsyZblmAK3XELhdR1eYRW5H9SitpWXD44F0QxpGv6UUKPsBW/HgjVmOeZ3RC9k+yptfEmncTXc2PFlAwoVfhiiB3WNfuTuasVKVqSrgzN2KUpQgUpSgFKV+O4AJJwAMknkAOpNAftDVW4n3lWULmNZDcTAH8G3UzPkdCV91f9RFQPFu1V5MuS6cPh6tqSS4I8izfhxnHlqO/PapBh8P75WEpku444rN5nhjILG4iZGxqnUnBU4bOkZXbnWxf7et/+fF/4if8AWtCXK8PKyxWsMt7cyqwLorzya2B98yNsN98r61g/8PeP/ol/8eP/ANdCTpelKVBApVV4l3l2VvdNbyO+qPHiusTvFESMhZHUHScb+Q6mrRHIGAZSCCAQQcggjYgjmKCz6pSlAKiu1fDPabG5hxkyQSIB/EUOn98VK0oCl9m+I+0WcEv64kY9Pe0gMMdPeBFSJ351A9n19mnu7I7CGUywj/s9yTIunfkr+In0FTNrdLKiuh1IwypHIg9d642SO2TR1oS3RTPUDHKlKV4PYrC43xVbW2lnf4YkZyPMgbL9TgfWs2tf97/EPwbe2H+fNqceccADEH5syfaveOO6SR4nLbFsvPdpNC3D4jFLHLI48a4KMpPjz/iSawCSpBbGD0UVaq5ejg0OJIi0Uo+GSJijj6rz+Rq8dm+9+5tiFvl9oh2HjRqFnTkMug2cdcjB+ddk5RumlYfCeLxXcKzQSLJGwyrKcj5HqCOoO4rMoQKUrxu7xIkZ5HVEUZZmIVVA5kk8qA9q+ZJAoJYgADJJIAAHUk8q1b2m771VJP7Pi8YJs1zLlLcN5INmlbcbDH2rVPE+K3vEmC3t04yciAAsd8EEQRDCjl8WKkk3hxfvOBynDYTePkqZc+HaowyN5SPxMHon/wCQqh9o53k97jN/hTutlAWSIjyKj35N+pH1qvdm3EHjW91fPDDARpjQiMyiTLE6gC5/lXferN2a4aLj3+F2AYEn++XJKJqHMqzapH3B5dfKgPfhUMrJptIFsoOkjoDM481i/L83JPLaq92n4ZCZEMTz393FIjNbkNco6g5ZHSNdMYIB2H2rZ9h3aNL73Eblpv8As8OqC2x5Ng65PqcelXLh3C4rZBHBGkSD8qKFH2HP50A4XCiwpoiEIKKfDCqmjIB0kKMDHKsqlKggVBcb7cWVm/h3FwiSY1aPeZgp/MwQHSPU1OmtH9oo3seMXXtPwXjiS3nIAUhVx4JboV2GPQHrVeWbhBySsqzZHjg5xV14Hxw7iMU1xfNCyuGvJX1KQQyuRobPUEA/Y1be77tGsEktlKyqiobi3JOAseT40eTyCEah5K3pVC4lZezXEVxCoAkdYZ1GwZZCAr45ZDEb+tYnbvhZma1xnebwiRn4ZcZ5eimuVhypZ966lZxMGdLUe0XUrv0+vD0ZsK77yLm5JNmsUUOfw5JkaSSUA/GIwyhFPTJJ67VZu77tNJxC0MsqqHSV4i6AiOXwzjxEBJIB5YzzBrXkfDJLuRbS3ypZR4kg5W9v8Jf+Y4KqOpyfymtt8E4NFZ28cEC6Y41CqOvqT5knJJ6k1u0s8mROcuvBHS0eTLlTyT6fSM6lK+ZJAoJY4AGSTsABuSa1m4pfeFb+zPDxJQMQfhXQxu1rKy5I6kxthgPVqg+7+/C+PZkjNvIXiIOQ9rOTJE6nqBqx9qqvbfvAfizNFH7lir4H6rkqdmb9KZGQo59fIQnCb9oZYQJFiePKW1w4JQK2f7rddTESTpb8pP2z5sW5WaMOTa6N6UqpL2ov191+GSNIB8Uc8RhbyIZtwCem5HrWdwdL2WbxboJBGqkJbI/ilmPN5ZMAHHRQOu/Kuc4Nd/yb1JPon61N3qMTxO2B5C2YjbqXbO/0FbZrXXfDws+Hb3a/5D+HJ6xzEDP0Yf8Am9Ks07rIrK86uDKXSlfLuACTsBuT5Cuqcwy+CdoLjhspmtTscGaA/wCHMo57flfyYb/PlXQHZztBFf2sdxCcpIM46qw2ZG9QcitJ9luwF1xMBxm2tjv4zqfEkX/7MZxsf1nbfbNbo7LdlYOG24gtwwQMWOpizFmABJPTkNhtQEvXPvb66ku72/LyyywWVxC4g1EwGMBRMukbahv92roKtKdoezfE7OO/0RQSWxlnuC7Nl2hlJZ1EYPMAnOfXFSSUXiN0tzJ7QAUtUZoYfDVQY0XABVCRh5C3PGQB8sSMdmY0zqSzhPPBBnf1eRtgfQZNU67GlUgjLKzN7+pwIZFyphmGdlJU7nOPd9TVm4b2VgtXt57mVbu3RiLgQMJUgbnHq0klk1Zzyz5b7w3SslKzJ4jw6aUQzWdrdSyR4MdwYyysBn4vEH4g354HpWxe5C+dxeKsbJbiRGUMCNFy8YNxGobcKGwcdM+tfR7yLaU+HZCS8mI9yKGN/l77MAEUbZJ5Crj2M4LJbW58bSJ5pXnnCfCskpHuqeoVVRc9dNU4pzl+ZUWZIxj07J6lKVcUilKUAqM7SWttJayC9EZt9JMhkwFUfqz+UjOxG/lUnmqR3ozrNbNYpGZbi4QyRICiqvgujeI7OQAobSMDc5x60brlkpWatur0W4cQG5Ng20F3NCw8Jy2ylj/iR5Aw2AcHHrXhDxK5uWVo7SeWMSxSF442KHwwVbwywBIbSpHlvVn7dcWmls0iaxuRIs0LPGI1lhkEbBmQSxk+6cbbdKnE7zeHeFrM4TTsYmVhKpHNPDxnI5bbVy5Qi/xKPfkeH9maeU3J/IwuxHaOeyhkabhl2XkkZ5ZFEWogHEarGSHKqmB131edbG7OdpIb+ATQMSuSrKw0vG680kX8rDyqscD7XWl6oMEyMT+QkLID5FDvmvjsmRDxq+jGwngguAP1MhaORh0G5XPU861Ycrb2NUaZ4I44LZ0X6vO5t1kRkcZV1KsOhVhgj6gmvSlaig0f2k7obmyJexJubcb+Af8A6iMddB5SD02PoapiSrIGBB2JV0YEMpHNWU7g105fXiQxPLIQEjRncnkFUZP7CuXOL3DvNJeb6pXaSZP4HYkAeqggfSpJLV2U7by2AEc2ue2Hwke9NCPIZPvoN9uY6VtLhfF4bqMSQSLIh6qc49GHNT6HBrRb3SiPxM+7p1Z8xUt3bcV9luI5XbMV7+HKdgsUoY+Fn91yf1Vly6XenOC65Zpw52moyN01Qe+fiax2CwnGqeZFA66UOtm/ZR/qq83d2kKNJIwREBZmY4Cgcya0L244219Mt02oQiVIrVORMYJZpGB397T+48qzaXDLJO10uTRnmoxrzPao6Kd5JVkVY3ijfOiUMUmZTyYKQSmfXevnjtwQqxrs0jac+Q6/1FZ8EIRQo5AYH0rpHNN9dgu2icTtywXw5Yj4c0Oc6GA2KnqhHI/MdKs1c7diuOf2fxOKYkLDPi3uM7KAx9yQ+Wlsb+WfM10TQCoXtpxdrTh9zOiqzRwsVVt1LHYah1G/KpqojthaLLw+6Rx7rW8v0xGxBHqCAfpQFO7OdnLXhVugbwkkCDxZnKhmYD3veY7KM4wNsVXLmyg4vxP+7n+7xxYvJYjpS5LMGSEsp9/qSfmKqneJdm6niZxkLaWhwTnDTtrdh5Eg4J66a8eyKzrexxW1w1sLhtMmlUYe4rMCFYYzsR9a5y4dt8s6PaquDYfaKS1sbzhhVVi8CV3cRofw7bwiru6oM6c6Mk+R9a2tDMrqGUhlYAqwIKkEZBBHMVqbiAteCwTSyytNczoV1TNqlmOPdQD8seefT12FbK7NcPFvZW0IORHBGmcgg6UAyCOea06d/hr9zNnXNklSlK0GcUpSgNS9neCw3hllumd78TSLMRNLHLAVkYIiKjAooAUrt1zWVx/gc0Lrex3bs1tHJiK6bVEY2GXXxBhlPuqcnVuoq6cZ7EWV2/iT26NIP8xdUcnLHxoQ371qHifDba5u2jtxIbO2YqS9zPMlxODvpV3K6EPUcz1xWPMnBOblx5HvJqseHHukuiVtu9OaaANFw+bxWG2p1EHo2s4ZhyONI+fWsDhHC/DjzKFaVmaWRtI/xJGLNjyAJwPlXj2kvWijXw9mJOMbfCpx9NRjH1qUgi0Kq5J0gLk5ycDGTn5VycuRyjwqTPmdbr82pgt1JehHcQ4ErMssOIriM6opVAGGHIOMe8p65qSse0TzmK/jjIu7EtFe2ynd7d93Meefw6136Eb7Gvqq12jvpbCX2y35sjQTLnYh1PhufVTjHyFWaTK9yj8Pl7y/7L1jjL2M3+F/szevZ7tJb8QhE1rIJEJweYZWHNXU7qdxsfOpOuaexvG5eEzRzRDUhVUuoR/mIObL/Gu5H261ubjXejZwWS3UcizeJtBEhHiSSEfARzTGRqyNvngHvHcILvp4/iOKyQ7zHxZ/SGM7Kf53x9ENaqhuFk1Ab6SVYeor3u7qW4eSad9U0u7sNtO2FVPJVGwqAs7loreWQnLFyAdtyMLn75+1SSeslmVEcGciSbA57RggkVLXkYtWcOmu0l3YAZ8Jzz2H5Tz9KxrEeJfRZ/y4jIR5Ftv6kVa66+hw7sbl439e4rk+SCub2B0Xxrx5olwUhkm8RR5ZQe8cDb3qiO0XiTqs2kpDGyiMMMM2phl8flGwq2pYRqciNAfMKoP9Kj+1seqzl9NJ+zCr8mnUcUkqSq6SI3W+TCktlZ1Y80zj6jFed/d+GmQMsSFVfNia942yAfMA/cVF8cQs0KgldUhGR0yAM/ua4BYZ7osqFTgggqceY54+Rrbvdl3jpPGlpdOEu4/cXUcC4QAaXUnbVjYrnPuk9dtSwwhFCqMADAFQvFD4pLDkjaI8bM8px18h/tUg6s4xxyCzj8S5lSJOhY4JPko5sfQAmtfHvHPF5ZbOyhdYdIE91ISjCJ9mWOMDIZ1yFYkY3ONq1Ta2xUAyO0jgbu7FiM7kLqOwrY/c9aYsZJjjM87vn+FPcUZ9MN96ozT2QtF2GClKmQnera6LlWA2NrGB5KILnfHyWX9hVKkizg5KlSGVlJVlYdQRuDVr7bcde/cyRwH2KGR7U3mRgtMqg7dFDqu425ZxkVU7fhU8pCSqY0X/ABXJxqA56PnjnWJwaSb4NqmnaXJ+8NtjLOZ5GZ41VvEmmYv4mVxgM3PHnW9+5kyHg1v4mcZk8LVz8ESNo59MZx6Yqnd3/YIcSC3NyMWSnFvb7r42g48STzTbZev9dzogAAAAAGABsAByAFbsUWlbMWWSfCP2lKVaUilKUBSe9PtI9tbJbwHFzdsYoyP8tBjxZf8ASpx82HlVGSFbW20xrkRRnSo5tpXP3J/rWX2jvPauM3L5ylrGltH5BzmSU/PJAz5AeVfpbH+3zria/LuybPBHzv2ln3ZVj8F/Jr72f22S2aWUyNLpLKrEJFqLN4agH3TphbOdzq6Yq5cLsZIS6s+uPIMWokyKMe8rMeYBxjrVYm4EH4iWhbwSDIQyqCNcaRZJUnByZTnlVm4LxQzq4YASROY5AOWpfzL6EbivGodxW3quvK/qivVSbgtvVdeVv6RIVDcbsFkEsWUBmiYhNPvtJHjEmrPIDSMfvUzULfD/AOY2n/dz/wBErLivda9X8OTHhtSteCb+Cv8AoqvCp9cKH+EA/Mbf7VH30AW4WRRjSFL45Eu+gfsT9qkOGppV1/TLIo+Qc19XlkJFI5aipY9SFIP+1fUJ3yfYp2rHELjw42Yc+S+rHYfvUbf2mEggHVhq/wBIyx/cmsuf8S4ROkY8Rv5jso/3rzhmEk7v+SJSgP8AFzY/tipPRI9nYs3Nw/QaIx9Bkj+lWKonsvCRb6iMGR2k+jHb9gD9al6+k0sNmKK+uSiXZ+Vi8Wh1wSr5xtj56SR++KyqVoatUQVXhUmqCM/wgfbb/avDjO3hP+iVSfkdv+lenC00eJF/y5GUfy5yP61kXlv4kbJ+oEfXpXyjVOmXn3M2FYjoCfsKheDx+7bj/vJPr8I//qpLhk/iRLnmBpcfxLsc/wDvrX17GA0ZU6QgZcYyCrY29NwK8g935H5Vj2fbK4Xhi2kGmGMK4eQEtJJqZiQOkY3xtvWVVakYReKh206ivqrcsfeocVLs9RbXR0l2Is4b3gVtHJEvhSWwR4wMKcbMRjkSy6s8871Xv+CAMmlryVrXV/gaFEhQco2mByR0zjOKuHd/w023C7SJviWBCw8mYaiPoWqwUaT7Ck10eVpaJFGscahERQqKBgKqjAAFetKVJ5FKUoBSlKA0Zw0kzXzEkluIXOST+mTSP2UCvntDYtLAfDOJI2EsZ/jjyQPqCR9a9p7T2Xil/bnk0vtUfPdZxlvs233rNzXzupuGdv1s+U1e7HqZP1soHAO1oafUySFzHL7iIWLSSTI2F9AqAZPlVn7OcOeJZHl2knkMjKDkIDsq56kDnXlwjgHs91MyDETxrjcE6y7M2w5AZ/p5VOUz5It1BcOhqcsG2sa4dfOhUHM2ricY6Q2zseWxkYKM/TFTUkgUFmOAAST5ADJNVRbxvAnuVB8W7cR2y/mI+CLA9cs1eMMW7r9Pe/8ACvTwcrrx4X6vj+LIOKSSKITSwyLBNJI8cwUmJsyMCMjluDz/AN6y0uUYagykeeRiujOA8BS3sYbVlVljhWNgRqViB72QeYJyd6rPEu5Thk8vieC0e+WSKRkjb0K8lH8uOdfSpVwfXpUqNCW177k0o5s+lB1JAAUfvmvZLLIitV5vvK3kg3c/XlWf2ss1g4rege7BBMzqu2AzquAPQZOB02r67HprEszfGz6cfoVQCB9c/tWnTYva5FF9ESdIsKIAABsAMAeQFftKV9KUilKUBWr+Pw70+U0Yb/Wmx/bf617V7dp4fw0lHOJwx/kb3X/Yj7V4V87rcezK/Xkti+CIvPEhnUxAETMF0nAHiEgDc7LnI3+dX/h/dJxOfeQwWq/xN40n2X3f3qpXVsJEKtyP3B6EfKtx91fb32yL2W5Ye2QjByTmeIAaZlzzPRh5jPXbIeyNTuIiKgSXtyzZ94oIkUr1AXSSOu+T8qnrLuf4ZEYz7PrdGDB5JJHZmXcF98N8sY9KudKggUpSgFKUoBSlKAUpSgKV3h9inuzHdWuBdwKQFOAtxETloWPQ8yp5Ak+eRQ4eJ+LG5iX8VMhoXOhkkHNJBzU7Het41Wu1PYG3vz4h1Q3AGFuYjpkGOQbpINuTZ9MVk1GmWbnxMOr0cc9Ppr65NbW3EQ2A48OTRraNiCUXUVySPdIyPPy5V8XvHYIV1SSoB094En5KuSamLvu54lGcJJaXSY0kyq8MjLvs2kMprAtu629Vspa8OjP69bvp/wBIQZ+/Wuf9xnfK+DX9/wCnL/5uS+V8Gv7+TKxdXLX4y+YLFfed3915sHYfwpVu7t+ANxC7W+kUraW5K2aHI8WQbGbGPhA2HqB5Gpi17nhM6vxC4M4U5FvEpit9v1ZJd+nUVsWCBY1VEUKqgKqgYVVAwAAOQroYNPs5fuXl82dTTaX2dSl4dLy+b9T0pSlazcclcR4gbmeRn+J5pJpRv8bSEKhz0UD9hWNw/jDwzNInvIxAZOQcDbVnoeeDW1e/Ls3ZW0YnjTw7u4kx7jEK45yO6ctttxjdhWnlGK9wk4PdHsnsv3DOORXA9xsN1RtnH06/MVIVrBkB+fQ8iPrWbbcbuI/hlLDycBv3O9dbH9orqa+BW4eRsGlU+HtrKPjiRvVWIz9Dmvl+20x+GFB82J/6Vp+/Ya7/AGZ52Mt88IdWVvhYEN8iMGqzw6TKFScmNjGSDnOk4Bz6jFQl5xaecYkkwvVE90H5+f1r84XerA+G2Rh64DDly+dczWaiOatq6LIxos1YnELjwQJlcxyxENFIpw4foB556jyzWV2eifiNx4Fro141apXEa4zj3R8TnfkBW3OyHdDDaus12wurhTlcjEMRByPDTqQfzN9hWAkuHZu4lks7d7gYmaGNpRjGHKAtt036VI0pQClKUApSlAKUpQClKUApSlAKUpQClKUApSlAcz97PaI3nFJQDmO3/AjHTKn8Rvq+RnyUVUbS3aaaOFPjldY0znGXYKCcAnG/Spzt7wV7PidzE4OGlaaMn80crFgfuSPmKwuyXEI7TiFtcSjXHFKrODn3Ry1jHVSQ2OumpPRs6X/4d28IaL38XG4aH8InyGG1Aeu/yqncW7ouKW+fwFnUfmgcNn/Q2G/aul4ZldVZSGVgGVgcgqRkEHqCK+6EWce3XD5Yc+LDLHjGdcTpjPLJI2zmvK2iaXPho8mMZ0Iz4zyzpG2a7HpSxZybJ2M4gIjKbK4EY5kxkEDz0fFj1xUMCDXZZNcqd4/GILricz2aKkY90kbLM6khpQBsM/vjJ3NAQBG4O4IOQQcEHzBFdCdyfaq5vrSUXJZ/AkCJOw3kBGSrH8zLtk+TDO9aG4PwmS7nit4h+JKwVfJf1MfRRkn5V1b2c4BHYWsVvCMLGuM4wWb8zt6k5P1oGSVKUqCBSlKAUpSgFKUoBSlKAUpSgFKUoBSlKAUpSgKB3vdhP7QtfFhXN1bgsmOcsfNovXzHr8zXOitkV2VWle+Xu3Car+0QAc7qNR/+9QNhjfV9/OpJPHuZ7xvCZbC5b3GOLWQknSx/yCein8vkdvKt4VxqRn/3+4rfPdB3me1qLO6b+8ov4cjEf3hB555yAc/MDPnQG0aUrwvb1II2klYJGilndjgKo5k1BBTO+HtSbLhzLG2Jrg+DHv7wVgfEcfJcj5sK5uVAMegxVo7wu2J4petKMiFB4dupGCEzkuR0LHf5YHSq5BbNK6xpu8jKi/zOQo/rUkm5+4TsmBG9/Iu8mY7fPMRqSJHH8zDHyU+dbfrD4PwtLW3igjGEiRUUeijGfmdz9azKggUpSgFKUoBSlKAUpSgFKUoBSlKAUpSgFKVSO2nevb8KnEM8NwxZA6uipoYE7hSzDJHX50Bd6VqKLv8ARL/g2mOf+JOoPp7qqTUffd7HEJMhDBCOmmIyMPrI2P8Ay9aA3bVP7T95tjalomY3EuCGghAkO+xV2+BPkTn0rT/E+0F7c7TXtwVOzIrLEhGc4KxgbVGqiRIcAKoGTjYUBDycFdncoFjjLsY1Y6nVCxKq2nbIGBXpY8JKXVv4s3hRmZAZ4wdUJ1DDjJGN+vTn6VlKkkjjDSBiNSwRQ+LIEH55B0+VfV5ZPJbsySJIhQnJQqcAZ6HAO3lzFSSdUqMAb59fOoHt1aWslhN7cpa3jXxHAZlOU3GkqQck4AHma+uwl4ZuGWchJJa3jyTuSQoBJP0qq9/N4ycLWNckz3MUWAcZ2d8H0JjAqCDRdvwXxFLgtGGYsiZ1BEJ90EtudutZFjw6S2nhmBEohlSTQPcZtDAkA7jpUnHY3B5mJB6anP8AsK8OIQyxASLIHQMA40KMKTgkEHpUknS/AeOxXsCTQtlXAJH5kbqjj8rA5BHpUhXLi2zLIZIpZYmPxeFIU1YyMnHoayG4jMoOu7ucfxXUg+nxCoIOmZJQoyxAHmSB/Woa+7cWEBxJeW6kHBHjRlgcZ3AJI2865rkuonOAJJz0GZJcfIsSBXj7GzsEWJEZiAsaIJrhs8gEXYfWpJOjOG95/DbiURRXcZdiFUHWmpicAKXUAknyNWmtK9gu5RvES4vh4aowkS3DAyMynKtM67KP4F+tbqqCBSlKAUpSgFKUoBSlKAUpSgFYHGeAwXkZjuYklQ9GGcHzU81PqCDSlAUTincbbPvbyvFzwsipcRj0GvDgfJqqt/3NXsefDWCUdDFPLA52H5JAUHXkelKVIIC97FcQhzqt7sAZ3WOG4Awcc4zqPPyqHMAibXdPNhT8ElvJEuroCCNyPL0pShJsPsl7RZcBuL6GB5Lu7kPh6ULOsTHw42wBq0rhmA9VPXNVXhnZW9nhFtb2lwGI0NLNG0Ma6s6mJkwT15ClKA6D4DwkWlrDAu4hiWMHlnSoBP1O9RfeB2U/tOxeBWCSZWSFzyWVDlc+h3GfXrSlQQaV4rwHiIUQtZXCSyMsfiIviRDUQC2tM4GCd+nnVh7Y91sts8f9n2xmga3WKeNXVSZEyPF945JYc8DnSlSSUxOwnEG932O+PPAZ1RceRbHlUxw7ui4hJuLO3hzya4nMhHzVdX9KUoC68J7k873l27D/AJVuogT5Ft2Yfar32f7J2tghW1hSPPxMBl2/mdssfqaUqCCXpSlAKUpQClKUApSlAf/Z"/>
          <p:cNvSpPr>
            <a:spLocks noChangeAspect="1" noChangeArrowheads="1"/>
          </p:cNvSpPr>
          <p:nvPr/>
        </p:nvSpPr>
        <p:spPr bwMode="auto">
          <a:xfrm>
            <a:off x="1587501" y="-1068388"/>
            <a:ext cx="2066925" cy="2209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data:image/jpeg;base64,/9j/4AAQSkZJRgABAQAAAQABAAD/2wCEAAkGBhQQEBQUEhQVFRQVFBcVFBQXFBQVFBQUFBQWFxcVFRcXHCYeFx0jHBQUHy8gJCcpLCwsFx8xNTAqNSYrLCkBCQoKDgwOGg8PGiklHyUsKikuLSwpKSwpLCwqLSwsLDQsKTApKS4pKi81KTUsKSovLCwvLDQtLCwsLCoqKiwpLP/AABEIAOgA2QMBIgACEQEDEQH/xAAcAAEAAgMBAQEAAAAAAAAAAAAABQYEBwgDAgH/xABGEAACAQMCAwUGBAMGAwYHAAABAgMABBESIQUxQQYHE1FhFCIycYGRI0JSoWJysRUkM0OCwRdT0WRzk6LS8AglNGOSo7L/xAAaAQEAAwEBAQAAAAAAAAAAAAAAAQMEBQIG/8QALhEAAgIBBAADBQkBAAAAAAAAAAECEQMEEiExQVFhE4GR0fAFFCIycaGxweEV/9oADAMBAAIRAxEAPwDd9KUqCBSlKAUpSgFKUoBSlfjNjc8hzoD9qo9sO8214c3hHVNcEbQR4LDPIyNyjG/Xf0qt94XeewLWtgyklcS3SsGWPP5ISNmfHM/lz58tYQW4TOMkk5ZmOWdjzLMdyaAs/FO8ziN1nEiWqHOEgGZMdNUr53/lA5dKgXupGbU807t5vPKx8+rV50oD7hnZMaHdMHI0O6YJOcjSRvmrHwPvGvbUjL+0R7ZjmJLY/gl+JT/NqHp1qs0oDobsz2mh4hAJYT6Oh+ON+qOPP15Ebipauf8AsPxw2XEIXydEzrbyrkYYSsFRjn9LlTny1eddAUApSlAKUpQClKUApSlAKUpQClKUApSlAKUpQClKUBC9re1UXDbYzTZO4WNF+KSQ50ov259AK0fx/tZd8RJ9pkKxHlbRsyxAZyA5GDKfnt6VZO/biii5s0LZEYleQDJ0NJpWNn6DIVvWqPHIGGVII8wc/wBKAIgUAAAAcgBgD6V9UNYlxxWKP4nHyG5+woDLrynuFQe8cZ2A6k+QHU1AXvagnaJcfxNz+g5Vi2fG9B1FNb9XLHV8htgCpJLaDX7UAvawY3jOf5hj+lfdlxx7iVIo0wXYLkK0rDPVUXBb5VAos/AeFm7vrWBRnMySSc/dhiYO7EjkDgKD5sK6RrWPYC7sOHssTLcx3M+lTcXVu0XjMTtGjDKxjPJMjcjcmtnUu+g1QpSlCBSlKAUpSgFKUoBSlKAUpSgFKUoBSlKAUpVd7YdqGsxDHEge4uZPChU50jAy8r43KoNyBucgbcwbolKzVneV2buba7muHBmt55NSupUuhIA8Ix51MBjYqDtzqgX6RwgPJbTR6vhJjaIN12ORnpXRUNpg65GMkuN5G5/6ByjG52XHrk714cb4LFewNDOupG+6noynow86xPVq+Fwa1pnXfJorsd2XTjE5jE0dsFwW1ys0zg/8qMnSx6c9sir52i7ueH2It1iFq6CXF7Jc3TLMI8DJjCOoBxq2Ck5K7c6pHabugu7aQm3U3EWfdZceIozsHXz9Rt8qgLPsJfzHC2k+fN0MY+74rWskGrTM7xyTqjA477P7TL7J4ns+o+F4mNZXzOAOZzjrjGd6yeznZO54g+m3jLAH3nO0aZ/U3T5c/Stg9mu4xiQ19IAP+VEcsfRpCMD/AE5+YrbPDeGR20SxQoEjQYVR/U+ZPUnc1nyapR4jyX48Df5ik9le522tcPcf3iXyYfgqf4U/N82+1enEgnDrtEtY1e9vmKozgLFBCnQBAMIo6DdsEk9KvE86xqzuwVVBZmJACgbkknkKonEeP2897BeQvrhso5/aJ8HwsSJpSJCca5Cx2C55/KskZSm25cmiUYxVIw73id7ccKvnuhAEVJ0UIGDrLDMqDcsQRs+DscgVueylLxozDDMilh5MVBI39Sa1JNYtNDZ8OIxLeSm5u1/RAZTPNn9JywjHqD9dw1uwLhv1MeZ8pClKVeUClKUApSlAKUpQClKUApSlAKUpQClKUAqkd4do0U1pfqrPHamVbhVGplgmTBlVf4CoJxvg+lXesHjnF47S3lnmz4caFnwNRxy2HXnUNWqZKdO0QlneJMgeJ1kRhkMpDKR8xS8vUhQvK6xoBks7BR9zVTn/ALKmdn9lv7OR+bQwXUOoOM6z4GpDzzlh9Kra8I4P7azSTSyQLEpDXbzBXnd21BS6rqwoXIxjf0Nc+WmS5s3LO3xRPf8AEo+I8i20r8PU6Pa0Un31+J9HMxjlqHl9KsvD+1FrcLqiuInHo6gjPmpwR9RWDD2y4esemKaJlRcCKFS5xyCqiA/LFQvZ/sFbXIkubuzVXmmaRImBUxRbBEZFIXJ06iMfmqtxjXKaLE5Xw7Jbjnb+2tjoVvaJydKQQ/iSFjyB07L9d/SprhEsrQI1wqpKwy6KSVQkkhcnmQMAnzzjavjhvAre2z4EMUWeZRFUn6gZr547eSRQMYEMkze5EoG3iNyZidgq/ESegqt0+Invlcsr173jWgvZLObSI1XS8z4MJlxloWBGOX75GKjH4hb3d0otml4g8bare2jQRWVuV+F5X0hTp/USeew5Vm9mOxcdxcC3lAlgsyZblmAK3XELhdR1eYRW5H9SitpWXD44F0QxpGv6UUKPsBW/HgjVmOeZ3RC9k+yptfEmncTXc2PFlAwoVfhiiB3WNfuTuasVKVqSrgzN2KUpQgUpSgFKV+O4AJJwAMknkAOpNAftDVW4n3lWULmNZDcTAH8G3UzPkdCV91f9RFQPFu1V5MuS6cPh6tqSS4I8izfhxnHlqO/PapBh8P75WEpku444rN5nhjILG4iZGxqnUnBU4bOkZXbnWxf7et/+fF/4if8AWtCXK8PKyxWsMt7cyqwLorzya2B98yNsN98r61g/8PeP/ol/8eP/ANdCTpelKVBApVV4l3l2VvdNbyO+qPHiusTvFESMhZHUHScb+Q6mrRHIGAZSCCAQQcggjYgjmKCz6pSlAKiu1fDPabG5hxkyQSIB/EUOn98VK0oCl9m+I+0WcEv64kY9Pe0gMMdPeBFSJ351A9n19mnu7I7CGUywj/s9yTIunfkr+In0FTNrdLKiuh1IwypHIg9d642SO2TR1oS3RTPUDHKlKV4PYrC43xVbW2lnf4YkZyPMgbL9TgfWs2tf97/EPwbe2H+fNqceccADEH5syfaveOO6SR4nLbFsvPdpNC3D4jFLHLI48a4KMpPjz/iSawCSpBbGD0UVaq5ejg0OJIi0Uo+GSJijj6rz+Rq8dm+9+5tiFvl9oh2HjRqFnTkMug2cdcjB+ddk5RumlYfCeLxXcKzQSLJGwyrKcj5HqCOoO4rMoQKUrxu7xIkZ5HVEUZZmIVVA5kk8qA9q+ZJAoJYgADJJIAAHUk8q1b2m771VJP7Pi8YJs1zLlLcN5INmlbcbDH2rVPE+K3vEmC3t04yciAAsd8EEQRDCjl8WKkk3hxfvOBynDYTePkqZc+HaowyN5SPxMHon/wCQqh9o53k97jN/hTutlAWSIjyKj35N+pH1qvdm3EHjW91fPDDARpjQiMyiTLE6gC5/lXferN2a4aLj3+F2AYEn++XJKJqHMqzapH3B5dfKgPfhUMrJptIFsoOkjoDM481i/L83JPLaq92n4ZCZEMTz393FIjNbkNco6g5ZHSNdMYIB2H2rZ9h3aNL73Eblpv8As8OqC2x5Ng65PqcelXLh3C4rZBHBGkSD8qKFH2HP50A4XCiwpoiEIKKfDCqmjIB0kKMDHKsqlKggVBcb7cWVm/h3FwiSY1aPeZgp/MwQHSPU1OmtH9oo3seMXXtPwXjiS3nIAUhVx4JboV2GPQHrVeWbhBySsqzZHjg5xV14Hxw7iMU1xfNCyuGvJX1KQQyuRobPUEA/Y1be77tGsEktlKyqiobi3JOAseT40eTyCEah5K3pVC4lZezXEVxCoAkdYZ1GwZZCAr45ZDEb+tYnbvhZma1xnebwiRn4ZcZ5eimuVhypZ966lZxMGdLUe0XUrv0+vD0ZsK77yLm5JNmsUUOfw5JkaSSUA/GIwyhFPTJJ67VZu77tNJxC0MsqqHSV4i6AiOXwzjxEBJIB5YzzBrXkfDJLuRbS3ypZR4kg5W9v8Jf+Y4KqOpyfymtt8E4NFZ28cEC6Y41CqOvqT5knJJ6k1u0s8mROcuvBHS0eTLlTyT6fSM6lK+ZJAoJY4AGSTsABuSa1m4pfeFb+zPDxJQMQfhXQxu1rKy5I6kxthgPVqg+7+/C+PZkjNvIXiIOQ9rOTJE6nqBqx9qqvbfvAfizNFH7lir4H6rkqdmb9KZGQo59fIQnCb9oZYQJFiePKW1w4JQK2f7rddTESTpb8pP2z5sW5WaMOTa6N6UqpL2ov191+GSNIB8Uc8RhbyIZtwCem5HrWdwdL2WbxboJBGqkJbI/ilmPN5ZMAHHRQOu/Kuc4Nd/yb1JPon61N3qMTxO2B5C2YjbqXbO/0FbZrXXfDws+Hb3a/5D+HJ6xzEDP0Yf8Am9Ks07rIrK86uDKXSlfLuACTsBuT5Cuqcwy+CdoLjhspmtTscGaA/wCHMo57flfyYb/PlXQHZztBFf2sdxCcpIM46qw2ZG9QcitJ9luwF1xMBxm2tjv4zqfEkX/7MZxsf1nbfbNbo7LdlYOG24gtwwQMWOpizFmABJPTkNhtQEvXPvb66ku72/LyyywWVxC4g1EwGMBRMukbahv92roKtKdoezfE7OO/0RQSWxlnuC7Nl2hlJZ1EYPMAnOfXFSSUXiN0tzJ7QAUtUZoYfDVQY0XABVCRh5C3PGQB8sSMdmY0zqSzhPPBBnf1eRtgfQZNU67GlUgjLKzN7+pwIZFyphmGdlJU7nOPd9TVm4b2VgtXt57mVbu3RiLgQMJUgbnHq0klk1Zzyz5b7w3SslKzJ4jw6aUQzWdrdSyR4MdwYyysBn4vEH4g354HpWxe5C+dxeKsbJbiRGUMCNFy8YNxGobcKGwcdM+tfR7yLaU+HZCS8mI9yKGN/l77MAEUbZJ5Crj2M4LJbW58bSJ5pXnnCfCskpHuqeoVVRc9dNU4pzl+ZUWZIxj07J6lKVcUilKUAqM7SWttJayC9EZt9JMhkwFUfqz+UjOxG/lUnmqR3ozrNbNYpGZbi4QyRICiqvgujeI7OQAobSMDc5x60brlkpWatur0W4cQG5Ng20F3NCw8Jy2ylj/iR5Aw2AcHHrXhDxK5uWVo7SeWMSxSF442KHwwVbwywBIbSpHlvVn7dcWmls0iaxuRIs0LPGI1lhkEbBmQSxk+6cbbdKnE7zeHeFrM4TTsYmVhKpHNPDxnI5bbVy5Qi/xKPfkeH9maeU3J/IwuxHaOeyhkabhl2XkkZ5ZFEWogHEarGSHKqmB131edbG7OdpIb+ATQMSuSrKw0vG680kX8rDyqscD7XWl6oMEyMT+QkLID5FDvmvjsmRDxq+jGwngguAP1MhaORh0G5XPU861Ycrb2NUaZ4I44LZ0X6vO5t1kRkcZV1KsOhVhgj6gmvSlaig0f2k7obmyJexJubcb+Af8A6iMddB5SD02PoapiSrIGBB2JV0YEMpHNWU7g105fXiQxPLIQEjRncnkFUZP7CuXOL3DvNJeb6pXaSZP4HYkAeqggfSpJLV2U7by2AEc2ue2Hwke9NCPIZPvoN9uY6VtLhfF4bqMSQSLIh6qc49GHNT6HBrRb3SiPxM+7p1Z8xUt3bcV9luI5XbMV7+HKdgsUoY+Fn91yf1Vly6XenOC65Zpw52moyN01Qe+fiax2CwnGqeZFA66UOtm/ZR/qq83d2kKNJIwREBZmY4Cgcya0L244219Mt02oQiVIrVORMYJZpGB397T+48qzaXDLJO10uTRnmoxrzPao6Kd5JVkVY3ijfOiUMUmZTyYKQSmfXevnjtwQqxrs0jac+Q6/1FZ8EIRQo5AYH0rpHNN9dgu2icTtywXw5Yj4c0Oc6GA2KnqhHI/MdKs1c7diuOf2fxOKYkLDPi3uM7KAx9yQ+Wlsb+WfM10TQCoXtpxdrTh9zOiqzRwsVVt1LHYah1G/KpqojthaLLw+6Rx7rW8v0xGxBHqCAfpQFO7OdnLXhVugbwkkCDxZnKhmYD3veY7KM4wNsVXLmyg4vxP+7n+7xxYvJYjpS5LMGSEsp9/qSfmKqneJdm6niZxkLaWhwTnDTtrdh5Eg4J66a8eyKzrexxW1w1sLhtMmlUYe4rMCFYYzsR9a5y4dt8s6PaquDYfaKS1sbzhhVVi8CV3cRofw7bwiru6oM6c6Mk+R9a2tDMrqGUhlYAqwIKkEZBBHMVqbiAteCwTSyytNczoV1TNqlmOPdQD8seefT12FbK7NcPFvZW0IORHBGmcgg6UAyCOea06d/hr9zNnXNklSlK0GcUpSgNS9neCw3hllumd78TSLMRNLHLAVkYIiKjAooAUrt1zWVx/gc0Lrex3bs1tHJiK6bVEY2GXXxBhlPuqcnVuoq6cZ7EWV2/iT26NIP8xdUcnLHxoQ371qHifDba5u2jtxIbO2YqS9zPMlxODvpV3K6EPUcz1xWPMnBOblx5HvJqseHHukuiVtu9OaaANFw+bxWG2p1EHo2s4ZhyONI+fWsDhHC/DjzKFaVmaWRtI/xJGLNjyAJwPlXj2kvWijXw9mJOMbfCpx9NRjH1qUgi0Kq5J0gLk5ycDGTn5VycuRyjwqTPmdbr82pgt1JehHcQ4ErMssOIriM6opVAGGHIOMe8p65qSse0TzmK/jjIu7EtFe2ynd7d93Meefw6136Eb7Gvqq12jvpbCX2y35sjQTLnYh1PhufVTjHyFWaTK9yj8Pl7y/7L1jjL2M3+F/szevZ7tJb8QhE1rIJEJweYZWHNXU7qdxsfOpOuaexvG5eEzRzRDUhVUuoR/mIObL/Gu5H261ubjXejZwWS3UcizeJtBEhHiSSEfARzTGRqyNvngHvHcILvp4/iOKyQ7zHxZ/SGM7Kf53x9ENaqhuFk1Ab6SVYeor3u7qW4eSad9U0u7sNtO2FVPJVGwqAs7loreWQnLFyAdtyMLn75+1SSeslmVEcGciSbA57RggkVLXkYtWcOmu0l3YAZ8Jzz2H5Tz9KxrEeJfRZ/y4jIR5Ftv6kVa66+hw7sbl439e4rk+SCub2B0Xxrx5olwUhkm8RR5ZQe8cDb3qiO0XiTqs2kpDGyiMMMM2phl8flGwq2pYRqciNAfMKoP9Kj+1seqzl9NJ+zCr8mnUcUkqSq6SI3W+TCktlZ1Y80zj6jFed/d+GmQMsSFVfNia942yAfMA/cVF8cQs0KgldUhGR0yAM/ua4BYZ7osqFTgggqceY54+Rrbvdl3jpPGlpdOEu4/cXUcC4QAaXUnbVjYrnPuk9dtSwwhFCqMADAFQvFD4pLDkjaI8bM8px18h/tUg6s4xxyCzj8S5lSJOhY4JPko5sfQAmtfHvHPF5ZbOyhdYdIE91ISjCJ9mWOMDIZ1yFYkY3ONq1Ta2xUAyO0jgbu7FiM7kLqOwrY/c9aYsZJjjM87vn+FPcUZ9MN96ozT2QtF2GClKmQnera6LlWA2NrGB5KILnfHyWX9hVKkizg5KlSGVlJVlYdQRuDVr7bcde/cyRwH2KGR7U3mRgtMqg7dFDqu425ZxkVU7fhU8pCSqY0X/ABXJxqA56PnjnWJwaSb4NqmnaXJ+8NtjLOZ5GZ41VvEmmYv4mVxgM3PHnW9+5kyHg1v4mcZk8LVz8ESNo59MZx6Yqnd3/YIcSC3NyMWSnFvb7r42g48STzTbZev9dzogAAAAAGABsAByAFbsUWlbMWWSfCP2lKVaUilKUBSe9PtI9tbJbwHFzdsYoyP8tBjxZf8ASpx82HlVGSFbW20xrkRRnSo5tpXP3J/rWX2jvPauM3L5ylrGltH5BzmSU/PJAz5AeVfpbH+3zria/LuybPBHzv2ln3ZVj8F/Jr72f22S2aWUyNLpLKrEJFqLN4agH3TphbOdzq6Yq5cLsZIS6s+uPIMWokyKMe8rMeYBxjrVYm4EH4iWhbwSDIQyqCNcaRZJUnByZTnlVm4LxQzq4YASROY5AOWpfzL6EbivGodxW3quvK/qivVSbgtvVdeVv6RIVDcbsFkEsWUBmiYhNPvtJHjEmrPIDSMfvUzULfD/AOY2n/dz/wBErLivda9X8OTHhtSteCb+Cv8AoqvCp9cKH+EA/Mbf7VH30AW4WRRjSFL45Eu+gfsT9qkOGppV1/TLIo+Qc19XlkJFI5aipY9SFIP+1fUJ3yfYp2rHELjw42Yc+S+rHYfvUbf2mEggHVhq/wBIyx/cmsuf8S4ROkY8Rv5jso/3rzhmEk7v+SJSgP8AFzY/tipPRI9nYs3Nw/QaIx9Bkj+lWKonsvCRb6iMGR2k+jHb9gD9al6+k0sNmKK+uSiXZ+Vi8Wh1wSr5xtj56SR++KyqVoatUQVXhUmqCM/wgfbb/avDjO3hP+iVSfkdv+lenC00eJF/y5GUfy5yP61kXlv4kbJ+oEfXpXyjVOmXn3M2FYjoCfsKheDx+7bj/vJPr8I//qpLhk/iRLnmBpcfxLsc/wDvrX17GA0ZU6QgZcYyCrY29NwK8g935H5Vj2fbK4Xhi2kGmGMK4eQEtJJqZiQOkY3xtvWVVakYReKh206ivqrcsfeocVLs9RbXR0l2Is4b3gVtHJEvhSWwR4wMKcbMRjkSy6s8871Xv+CAMmlryVrXV/gaFEhQco2mByR0zjOKuHd/w023C7SJviWBCw8mYaiPoWqwUaT7Ck10eVpaJFGscahERQqKBgKqjAAFetKVJ5FKUoBSlKA0Zw0kzXzEkluIXOST+mTSP2UCvntDYtLAfDOJI2EsZ/jjyQPqCR9a9p7T2Xil/bnk0vtUfPdZxlvs233rNzXzupuGdv1s+U1e7HqZP1soHAO1oafUySFzHL7iIWLSSTI2F9AqAZPlVn7OcOeJZHl2knkMjKDkIDsq56kDnXlwjgHs91MyDETxrjcE6y7M2w5AZ/p5VOUz5It1BcOhqcsG2sa4dfOhUHM2ricY6Q2zseWxkYKM/TFTUkgUFmOAAST5ADJNVRbxvAnuVB8W7cR2y/mI+CLA9cs1eMMW7r9Pe/8ACvTwcrrx4X6vj+LIOKSSKITSwyLBNJI8cwUmJsyMCMjluDz/AN6y0uUYagykeeRiujOA8BS3sYbVlVljhWNgRqViB72QeYJyd6rPEu5Thk8vieC0e+WSKRkjb0K8lH8uOdfSpVwfXpUqNCW177k0o5s+lB1JAAUfvmvZLLIitV5vvK3kg3c/XlWf2ss1g4rege7BBMzqu2AzquAPQZOB02r67HprEszfGz6cfoVQCB9c/tWnTYva5FF9ESdIsKIAABsAMAeQFftKV9KUilKUBWr+Pw70+U0Yb/Wmx/bf617V7dp4fw0lHOJwx/kb3X/Yj7V4V87rcezK/Xkti+CIvPEhnUxAETMF0nAHiEgDc7LnI3+dX/h/dJxOfeQwWq/xN40n2X3f3qpXVsJEKtyP3B6EfKtx91fb32yL2W5Ye2QjByTmeIAaZlzzPRh5jPXbIeyNTuIiKgSXtyzZ94oIkUr1AXSSOu+T8qnrLuf4ZEYz7PrdGDB5JJHZmXcF98N8sY9KudKggUpSgFKUoBSlKAUpSgKV3h9inuzHdWuBdwKQFOAtxETloWPQ8yp5Ak+eRQ4eJ+LG5iX8VMhoXOhkkHNJBzU7Het41Wu1PYG3vz4h1Q3AGFuYjpkGOQbpINuTZ9MVk1GmWbnxMOr0cc9Ppr65NbW3EQ2A48OTRraNiCUXUVySPdIyPPy5V8XvHYIV1SSoB094En5KuSamLvu54lGcJJaXSY0kyq8MjLvs2kMprAtu629Vspa8OjP69bvp/wBIQZ+/Wuf9xnfK+DX9/wCnL/5uS+V8Gv7+TKxdXLX4y+YLFfed3915sHYfwpVu7t+ANxC7W+kUraW5K2aHI8WQbGbGPhA2HqB5Gpi17nhM6vxC4M4U5FvEpit9v1ZJd+nUVsWCBY1VEUKqgKqgYVVAwAAOQroYNPs5fuXl82dTTaX2dSl4dLy+b9T0pSlazcclcR4gbmeRn+J5pJpRv8bSEKhz0UD9hWNw/jDwzNInvIxAZOQcDbVnoeeDW1e/Ls3ZW0YnjTw7u4kx7jEK45yO6ctttxjdhWnlGK9wk4PdHsnsv3DOORXA9xsN1RtnH06/MVIVrBkB+fQ8iPrWbbcbuI/hlLDycBv3O9dbH9orqa+BW4eRsGlU+HtrKPjiRvVWIz9Dmvl+20x+GFB82J/6Vp+/Ya7/AGZ52Mt88IdWVvhYEN8iMGqzw6TKFScmNjGSDnOk4Bz6jFQl5xaecYkkwvVE90H5+f1r84XerA+G2Rh64DDly+dczWaiOatq6LIxos1YnELjwQJlcxyxENFIpw4foB556jyzWV2eifiNx4Fro141apXEa4zj3R8TnfkBW3OyHdDDaus12wurhTlcjEMRByPDTqQfzN9hWAkuHZu4lks7d7gYmaGNpRjGHKAtt036VI0pQClKUApSlAKUpQClKUApSlAKUpQClKUApSlAcz97PaI3nFJQDmO3/AjHTKn8Rvq+RnyUVUbS3aaaOFPjldY0znGXYKCcAnG/Spzt7wV7PidzE4OGlaaMn80crFgfuSPmKwuyXEI7TiFtcSjXHFKrODn3Ry1jHVSQ2OumpPRs6X/4d28IaL38XG4aH8InyGG1Aeu/yqncW7ouKW+fwFnUfmgcNn/Q2G/aul4ZldVZSGVgGVgcgqRkEHqCK+6EWce3XD5Yc+LDLHjGdcTpjPLJI2zmvK2iaXPho8mMZ0Iz4zyzpG2a7HpSxZybJ2M4gIjKbK4EY5kxkEDz0fFj1xUMCDXZZNcqd4/GILricz2aKkY90kbLM6khpQBsM/vjJ3NAQBG4O4IOQQcEHzBFdCdyfaq5vrSUXJZ/AkCJOw3kBGSrH8zLtk+TDO9aG4PwmS7nit4h+JKwVfJf1MfRRkn5V1b2c4BHYWsVvCMLGuM4wWb8zt6k5P1oGSVKUqCBSlKAUpSgFKUoBSlKAUpSgFKUoBSlKAUpSgKB3vdhP7QtfFhXN1bgsmOcsfNovXzHr8zXOitkV2VWle+Xu3Car+0QAc7qNR/+9QNhjfV9/OpJPHuZ7xvCZbC5b3GOLWQknSx/yCein8vkdvKt4VxqRn/3+4rfPdB3me1qLO6b+8ov4cjEf3hB555yAc/MDPnQG0aUrwvb1II2klYJGilndjgKo5k1BBTO+HtSbLhzLG2Jrg+DHv7wVgfEcfJcj5sK5uVAMegxVo7wu2J4petKMiFB4dupGCEzkuR0LHf5YHSq5BbNK6xpu8jKi/zOQo/rUkm5+4TsmBG9/Iu8mY7fPMRqSJHH8zDHyU+dbfrD4PwtLW3igjGEiRUUeijGfmdz9azKggUpSgFKUoBSlKAUpSgFKUoBSlKAUpSgFKVSO2nevb8KnEM8NwxZA6uipoYE7hSzDJHX50Bd6VqKLv8ARL/g2mOf+JOoPp7qqTUffd7HEJMhDBCOmmIyMPrI2P8Ay9aA3bVP7T95tjalomY3EuCGghAkO+xV2+BPkTn0rT/E+0F7c7TXtwVOzIrLEhGc4KxgbVGqiRIcAKoGTjYUBDycFdncoFjjLsY1Y6nVCxKq2nbIGBXpY8JKXVv4s3hRmZAZ4wdUJ1DDjJGN+vTn6VlKkkjjDSBiNSwRQ+LIEH55B0+VfV5ZPJbsySJIhQnJQqcAZ6HAO3lzFSSdUqMAb59fOoHt1aWslhN7cpa3jXxHAZlOU3GkqQck4AHma+uwl4ZuGWchJJa3jyTuSQoBJP0qq9/N4ycLWNckz3MUWAcZ2d8H0JjAqCDRdvwXxFLgtGGYsiZ1BEJ90EtudutZFjw6S2nhmBEohlSTQPcZtDAkA7jpUnHY3B5mJB6anP8AsK8OIQyxASLIHQMA40KMKTgkEHpUknS/AeOxXsCTQtlXAJH5kbqjj8rA5BHpUhXLi2zLIZIpZYmPxeFIU1YyMnHoayG4jMoOu7ucfxXUg+nxCoIOmZJQoyxAHmSB/Woa+7cWEBxJeW6kHBHjRlgcZ3AJI2865rkuonOAJJz0GZJcfIsSBXj7GzsEWJEZiAsaIJrhs8gEXYfWpJOjOG95/DbiURRXcZdiFUHWmpicAKXUAknyNWmtK9gu5RvES4vh4aowkS3DAyMynKtM67KP4F+tbqqCBSlKAUpSgFKUoBSlKAUpSgFYHGeAwXkZjuYklQ9GGcHzU81PqCDSlAUTincbbPvbyvFzwsipcRj0GvDgfJqqt/3NXsefDWCUdDFPLA52H5JAUHXkelKVIIC97FcQhzqt7sAZ3WOG4Awcc4zqPPyqHMAibXdPNhT8ElvJEuroCCNyPL0pShJsPsl7RZcBuL6GB5Lu7kPh6ULOsTHw42wBq0rhmA9VPXNVXhnZW9nhFtb2lwGI0NLNG0Ma6s6mJkwT15ClKA6D4DwkWlrDAu4hiWMHlnSoBP1O9RfeB2U/tOxeBWCSZWSFzyWVDlc+h3GfXrSlQQaV4rwHiIUQtZXCSyMsfiIviRDUQC2tM4GCd+nnVh7Y91sts8f9n2xmga3WKeNXVSZEyPF945JYc8DnSlSSUxOwnEG932O+PPAZ1RceRbHlUxw7ui4hJuLO3hzya4nMhHzVdX9KUoC68J7k873l27D/AJVuogT5Ft2Yfar32f7J2tghW1hSPPxMBl2/mdssfqaUqCCXpSlAKUpQClKUApSlAf/Z"/>
          <p:cNvSpPr>
            <a:spLocks noChangeAspect="1" noChangeArrowheads="1"/>
          </p:cNvSpPr>
          <p:nvPr/>
        </p:nvSpPr>
        <p:spPr bwMode="auto">
          <a:xfrm>
            <a:off x="1739901" y="-915988"/>
            <a:ext cx="2066925" cy="2209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08507" y="1591329"/>
            <a:ext cx="922386" cy="963893"/>
          </a:xfrm>
          <a:prstGeom prst="rect">
            <a:avLst/>
          </a:prstGeom>
        </p:spPr>
      </p:pic>
      <p:sp>
        <p:nvSpPr>
          <p:cNvPr id="33" name="TextBox 32"/>
          <p:cNvSpPr txBox="1"/>
          <p:nvPr/>
        </p:nvSpPr>
        <p:spPr>
          <a:xfrm>
            <a:off x="2371463" y="2563815"/>
            <a:ext cx="1839030" cy="646331"/>
          </a:xfrm>
          <a:prstGeom prst="rect">
            <a:avLst/>
          </a:prstGeom>
          <a:noFill/>
        </p:spPr>
        <p:txBody>
          <a:bodyPr wrap="none" rtlCol="0">
            <a:spAutoFit/>
          </a:bodyPr>
          <a:lstStyle/>
          <a:p>
            <a:r>
              <a:rPr lang="en-US" dirty="0"/>
              <a:t>Employee Trips </a:t>
            </a:r>
            <a:br>
              <a:rPr lang="en-US" dirty="0"/>
            </a:br>
            <a:r>
              <a:rPr lang="en-US" dirty="0"/>
              <a:t>Control Panel</a:t>
            </a:r>
          </a:p>
        </p:txBody>
      </p:sp>
      <p:sp>
        <p:nvSpPr>
          <p:cNvPr id="34" name="Line 12"/>
          <p:cNvSpPr>
            <a:spLocks noChangeShapeType="1"/>
          </p:cNvSpPr>
          <p:nvPr/>
        </p:nvSpPr>
        <p:spPr bwMode="auto">
          <a:xfrm>
            <a:off x="3630894" y="2244726"/>
            <a:ext cx="1090655" cy="657747"/>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2"/>
          <p:cNvSpPr>
            <a:spLocks noChangeShapeType="1"/>
          </p:cNvSpPr>
          <p:nvPr/>
        </p:nvSpPr>
        <p:spPr bwMode="auto">
          <a:xfrm flipV="1">
            <a:off x="5868005" y="2737197"/>
            <a:ext cx="997075" cy="463203"/>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6" name="Line 12"/>
          <p:cNvSpPr>
            <a:spLocks noChangeShapeType="1"/>
          </p:cNvSpPr>
          <p:nvPr/>
        </p:nvSpPr>
        <p:spPr bwMode="auto">
          <a:xfrm>
            <a:off x="8657354" y="2498239"/>
            <a:ext cx="963445" cy="56983"/>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2"/>
          <p:cNvSpPr>
            <a:spLocks noChangeShapeType="1"/>
          </p:cNvSpPr>
          <p:nvPr/>
        </p:nvSpPr>
        <p:spPr bwMode="auto">
          <a:xfrm flipH="1">
            <a:off x="6245940" y="4075332"/>
            <a:ext cx="3276601" cy="447197"/>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pic>
        <p:nvPicPr>
          <p:cNvPr id="1030" name="Picture 6" descr="http://www.pinellas-park.com/Departments/fire/images/smokealarm_l_1_.gif"/>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597783" y="5093997"/>
            <a:ext cx="981159" cy="981159"/>
          </a:xfrm>
          <a:prstGeom prst="rect">
            <a:avLst/>
          </a:prstGeom>
          <a:noFill/>
          <a:extLst>
            <a:ext uri="{909E8E84-426E-40DD-AFC4-6F175D3DCCD1}">
              <a14:hiddenFill xmlns:a14="http://schemas.microsoft.com/office/drawing/2010/main">
                <a:solidFill>
                  <a:srgbClr val="FFFFFF"/>
                </a:solidFill>
              </a14:hiddenFill>
            </a:ext>
          </a:extLst>
        </p:spPr>
      </p:pic>
      <p:sp>
        <p:nvSpPr>
          <p:cNvPr id="60" name="Line 12"/>
          <p:cNvSpPr>
            <a:spLocks noChangeShapeType="1"/>
          </p:cNvSpPr>
          <p:nvPr/>
        </p:nvSpPr>
        <p:spPr bwMode="auto">
          <a:xfrm flipV="1">
            <a:off x="3578942" y="4162925"/>
            <a:ext cx="1142607" cy="1317918"/>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descr="Logo, company name&#10;&#10;Description automatically generated">
            <a:extLst>
              <a:ext uri="{FF2B5EF4-FFF2-40B4-BE49-F238E27FC236}">
                <a16:creationId xmlns:a16="http://schemas.microsoft.com/office/drawing/2014/main" id="{D947285D-287C-6717-FC00-13BFFEB7518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9323" y="6083305"/>
            <a:ext cx="1671319" cy="638170"/>
          </a:xfrm>
          <a:prstGeom prst="rect">
            <a:avLst/>
          </a:prstGeom>
        </p:spPr>
      </p:pic>
    </p:spTree>
    <p:extLst>
      <p:ext uri="{BB962C8B-B14F-4D97-AF65-F5344CB8AC3E}">
        <p14:creationId xmlns:p14="http://schemas.microsoft.com/office/powerpoint/2010/main" val="3322646878"/>
      </p:ext>
    </p:extLst>
  </p:cSld>
  <p:clrMapOvr>
    <a:masterClrMapping/>
  </p:clrMapOvr>
  <p:transition advTm="8532">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97675"/>
                                        </p:tgtEl>
                                        <p:attrNameLst>
                                          <p:attrName>style.visibility</p:attrName>
                                        </p:attrNameLst>
                                      </p:cBhvr>
                                      <p:to>
                                        <p:strVal val="visible"/>
                                      </p:to>
                                    </p:set>
                                    <p:animEffect transition="in" filter="fade">
                                      <p:cBhvr>
                                        <p:cTn id="7" dur="385" decel="100000"/>
                                        <p:tgtEl>
                                          <p:spTgt spid="197675"/>
                                        </p:tgtEl>
                                      </p:cBhvr>
                                    </p:animEffect>
                                    <p:animScale>
                                      <p:cBhvr>
                                        <p:cTn id="8" dur="385" decel="100000"/>
                                        <p:tgtEl>
                                          <p:spTgt spid="197675"/>
                                        </p:tgtEl>
                                      </p:cBhvr>
                                      <p:from x="10000" y="10000"/>
                                      <p:to x="200000" y="450000"/>
                                    </p:animScale>
                                    <p:animScale>
                                      <p:cBhvr>
                                        <p:cTn id="9" dur="615" accel="100000" fill="hold">
                                          <p:stCondLst>
                                            <p:cond delay="385"/>
                                          </p:stCondLst>
                                        </p:cTn>
                                        <p:tgtEl>
                                          <p:spTgt spid="197675"/>
                                        </p:tgtEl>
                                      </p:cBhvr>
                                      <p:from x="200000" y="450000"/>
                                      <p:to x="100000" y="100000"/>
                                    </p:animScale>
                                    <p:set>
                                      <p:cBhvr>
                                        <p:cTn id="10" dur="385" fill="hold"/>
                                        <p:tgtEl>
                                          <p:spTgt spid="197675"/>
                                        </p:tgtEl>
                                        <p:attrNameLst>
                                          <p:attrName>ppt_x</p:attrName>
                                        </p:attrNameLst>
                                      </p:cBhvr>
                                      <p:to>
                                        <p:strVal val="(0.5)"/>
                                      </p:to>
                                    </p:set>
                                    <p:anim from="(0.5)" to="(#ppt_x)" calcmode="lin" valueType="num">
                                      <p:cBhvr>
                                        <p:cTn id="11" dur="615" accel="100000" fill="hold">
                                          <p:stCondLst>
                                            <p:cond delay="385"/>
                                          </p:stCondLst>
                                        </p:cTn>
                                        <p:tgtEl>
                                          <p:spTgt spid="197675"/>
                                        </p:tgtEl>
                                        <p:attrNameLst>
                                          <p:attrName>ppt_x</p:attrName>
                                        </p:attrNameLst>
                                      </p:cBhvr>
                                    </p:anim>
                                    <p:set>
                                      <p:cBhvr>
                                        <p:cTn id="12" dur="385" fill="hold"/>
                                        <p:tgtEl>
                                          <p:spTgt spid="197675"/>
                                        </p:tgtEl>
                                        <p:attrNameLst>
                                          <p:attrName>ppt_y</p:attrName>
                                        </p:attrNameLst>
                                      </p:cBhvr>
                                      <p:to>
                                        <p:strVal val="(#ppt_y+0.4)"/>
                                      </p:to>
                                    </p:set>
                                    <p:anim from="(#ppt_y+0.4)" to="(#ppt_y)" calcmode="lin" valueType="num">
                                      <p:cBhvr>
                                        <p:cTn id="13" dur="615" accel="100000" fill="hold">
                                          <p:stCondLst>
                                            <p:cond delay="385"/>
                                          </p:stCondLst>
                                        </p:cTn>
                                        <p:tgtEl>
                                          <p:spTgt spid="19767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2774</Words>
  <Application>Microsoft Office PowerPoint</Application>
  <PresentationFormat>Widescreen</PresentationFormat>
  <Paragraphs>295</Paragraphs>
  <Slides>37</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Monotype Sorts</vt:lpstr>
      <vt:lpstr>Times New Roman</vt:lpstr>
      <vt:lpstr>Wingdings</vt:lpstr>
      <vt:lpstr>Office Theme</vt:lpstr>
      <vt:lpstr>False Alarm Prevention For Businesses</vt:lpstr>
      <vt:lpstr>Introduction</vt:lpstr>
      <vt:lpstr>What is a False Alarm?</vt:lpstr>
      <vt:lpstr>Impacts of False Alarms</vt:lpstr>
      <vt:lpstr>False Alarm Impacts</vt:lpstr>
      <vt:lpstr>Another False Alarm</vt:lpstr>
      <vt:lpstr>Impacts Continued…</vt:lpstr>
      <vt:lpstr>PowerPoint Presentation</vt:lpstr>
      <vt:lpstr>The Alarm Process</vt:lpstr>
      <vt:lpstr>Common Causes of False Alarms…</vt:lpstr>
      <vt:lpstr>More Common Causes</vt:lpstr>
      <vt:lpstr>More Common Causes</vt:lpstr>
      <vt:lpstr>More Common Causes</vt:lpstr>
      <vt:lpstr>Another...</vt:lpstr>
      <vt:lpstr>And a Few More...</vt:lpstr>
      <vt:lpstr>Last but not Least... </vt:lpstr>
      <vt:lpstr>False Alarm Prevention Tips for Businesses</vt:lpstr>
      <vt:lpstr>Before You Activate</vt:lpstr>
      <vt:lpstr>Before You Activate</vt:lpstr>
      <vt:lpstr>Before Turning on your Alarm System when leaving…</vt:lpstr>
      <vt:lpstr>Before Turning on your Alarm System when leaving…</vt:lpstr>
      <vt:lpstr>Keep Clear of Motion Detectors </vt:lpstr>
      <vt:lpstr>Holdup or Panic Switches</vt:lpstr>
      <vt:lpstr>Overhead Doors</vt:lpstr>
      <vt:lpstr>Training is Important!</vt:lpstr>
      <vt:lpstr>Train Early &amp; Often</vt:lpstr>
      <vt:lpstr>Identify the Cause</vt:lpstr>
      <vt:lpstr>Notify your alarm company …</vt:lpstr>
      <vt:lpstr>Update Your Alarm Company</vt:lpstr>
      <vt:lpstr>Tell Your Alarm Company</vt:lpstr>
      <vt:lpstr>Request ECV!</vt:lpstr>
      <vt:lpstr>Cancel False Alarms</vt:lpstr>
      <vt:lpstr>Ask For Help!</vt:lpstr>
      <vt:lpstr>Maintain Your Alarm</vt:lpstr>
      <vt:lpstr>Why?</vt:lpstr>
      <vt:lpstr>Remember</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False Alarm Prevention For Businesses</dc:title>
  <dc:creator>Brad Shipp</dc:creator>
  <cp:lastModifiedBy>Brad Shipp</cp:lastModifiedBy>
  <cp:revision>11</cp:revision>
  <dcterms:created xsi:type="dcterms:W3CDTF">2023-01-20T23:18:28Z</dcterms:created>
  <dcterms:modified xsi:type="dcterms:W3CDTF">2026-01-14T00:12:52Z</dcterms:modified>
</cp:coreProperties>
</file>