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notesSlides/notesSlide11.xml" ContentType="application/vnd.openxmlformats-officedocument.presentationml.notesSlide+xml"/>
  <Override PartName="/ppt/slides/slide13.xml" ContentType="application/vnd.openxmlformats-officedocument.presentationml.slide+xml"/>
  <Override PartName="/ppt/slideLayouts/slideLayout4.xml" ContentType="application/vnd.openxmlformats-officedocument.presentationml.slideLayout+xml"/>
  <Override PartName="/docProps/app.xml" ContentType="application/vnd.openxmlformats-officedocument.extended-properties+xml"/>
  <Override PartName="/ppt/slides/slide25.xml" ContentType="application/vnd.openxmlformats-officedocument.presentationml.slide+xml"/>
  <Override PartName="/ppt/slides/slide18.xml" ContentType="application/vnd.openxmlformats-officedocument.presentationml.slide+xml"/>
  <Override PartName="/docProps/core.xml" ContentType="application/vnd.openxmlformats-package.core-properties+xml"/>
  <Override PartName="/ppt/slides/slide33.xml" ContentType="application/vnd.openxmlformats-officedocument.presentationml.slide+xml"/>
  <Override PartName="/ppt/slides/slide20.xml" ContentType="application/vnd.openxmlformats-officedocument.presentationml.slide+xml"/>
  <Override PartName="/ppt/notesSlides/notesSlide3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2.xml" ContentType="application/vnd.openxmlformats-officedocument.presentationml.slide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Slides/notesSlide22.xml" ContentType="application/vnd.openxmlformats-officedocument.presentationml.notesSlide+xml"/>
  <Override PartName="/ppt/slides/slide12.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24.xml" ContentType="application/vnd.openxmlformats-officedocument.presentationml.notesSlide+xml"/>
  <Override PartName="/ppt/presProps.xml" ContentType="application/vnd.openxmlformats-officedocument.presentationml.presProps+xml"/>
  <Override PartName="/ppt/slideLayouts/slideLayout8.xml" ContentType="application/vnd.openxmlformats-officedocument.presentationml.slideLayout+xml"/>
  <Override PartName="/ppt/slides/slide32.xml" ContentType="application/vnd.openxmlformats-officedocument.presentationml.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s/slide3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2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2" r:id="rId3"/>
    <p:sldId id="354" r:id="rId4"/>
    <p:sldId id="359" r:id="rId5"/>
    <p:sldId id="294" r:id="rId6"/>
    <p:sldId id="311" r:id="rId7"/>
    <p:sldId id="360" r:id="rId8"/>
    <p:sldId id="323" r:id="rId9"/>
    <p:sldId id="310" r:id="rId10"/>
    <p:sldId id="296" r:id="rId11"/>
    <p:sldId id="297" r:id="rId12"/>
    <p:sldId id="361" r:id="rId13"/>
    <p:sldId id="362" r:id="rId14"/>
    <p:sldId id="313" r:id="rId15"/>
    <p:sldId id="314" r:id="rId16"/>
    <p:sldId id="300" r:id="rId17"/>
    <p:sldId id="318" r:id="rId18"/>
    <p:sldId id="327" r:id="rId19"/>
    <p:sldId id="335" r:id="rId20"/>
    <p:sldId id="363" r:id="rId21"/>
    <p:sldId id="336" r:id="rId22"/>
    <p:sldId id="301" r:id="rId23"/>
    <p:sldId id="366" r:id="rId24"/>
    <p:sldId id="337" r:id="rId25"/>
    <p:sldId id="331" r:id="rId26"/>
    <p:sldId id="304" r:id="rId27"/>
    <p:sldId id="329" r:id="rId28"/>
    <p:sldId id="320" r:id="rId29"/>
    <p:sldId id="345" r:id="rId30"/>
    <p:sldId id="372" r:id="rId31"/>
    <p:sldId id="394" r:id="rId32"/>
    <p:sldId id="395" r:id="rId33"/>
    <p:sldId id="3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222" autoAdjust="0"/>
  </p:normalViewPr>
  <p:slideViewPr>
    <p:cSldViewPr snapToGrid="0">
      <p:cViewPr varScale="1">
        <p:scale>
          <a:sx n="94" d="100"/>
          <a:sy n="94" d="100"/>
        </p:scale>
        <p:origin x="408" y="96"/>
      </p:cViewPr>
      <p:guideLst/>
    </p:cSldViewPr>
  </p:slideViewPr>
  <p:notesTextViewPr>
    <p:cViewPr>
      <p:scale>
        <a:sx n="1" d="1"/>
        <a:sy n="1" d="1"/>
      </p:scale>
      <p:origin x="0" y="0"/>
    </p:cViewPr>
  </p:notesTextViewPr>
  <p:sorterViewPr>
    <p:cViewPr>
      <p:scale>
        <a:sx n="100" d="100"/>
        <a:sy n="100" d="100"/>
      </p:scale>
      <p:origin x="0" y="-6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0EBA-6B13-45D6-9654-DDBFA5149C96}"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696A883B-4468-4FC5-9764-7E5B7E386AFD}">
      <dgm:prSet custT="1"/>
      <dgm:spPr/>
      <dgm:t>
        <a:bodyPr/>
        <a:lstStyle/>
        <a:p>
          <a:r>
            <a:rPr lang="en-US" sz="2000" dirty="0"/>
            <a:t>What is a false alarm?</a:t>
          </a:r>
        </a:p>
      </dgm:t>
    </dgm:pt>
    <dgm:pt modelId="{5B08E9BD-83E6-4724-9C4E-4D915F44200E}" type="parTrans" cxnId="{2DDBD0A7-224B-4D7F-B045-6DF0AB6E1CC9}">
      <dgm:prSet/>
      <dgm:spPr/>
      <dgm:t>
        <a:bodyPr/>
        <a:lstStyle/>
        <a:p>
          <a:endParaRPr lang="en-US" sz="2000"/>
        </a:p>
      </dgm:t>
    </dgm:pt>
    <dgm:pt modelId="{0E1CC51A-E2EE-494A-9A76-F313D3D61E30}" type="sibTrans" cxnId="{2DDBD0A7-224B-4D7F-B045-6DF0AB6E1CC9}">
      <dgm:prSet/>
      <dgm:spPr/>
      <dgm:t>
        <a:bodyPr/>
        <a:lstStyle/>
        <a:p>
          <a:endParaRPr lang="en-US" sz="2000"/>
        </a:p>
      </dgm:t>
    </dgm:pt>
    <dgm:pt modelId="{F7942E14-B8FD-4CE4-881B-F4B250DA5150}">
      <dgm:prSet custT="1"/>
      <dgm:spPr/>
      <dgm:t>
        <a:bodyPr/>
        <a:lstStyle/>
        <a:p>
          <a:r>
            <a:rPr lang="en-US" sz="2000" dirty="0"/>
            <a:t>Why are false alarms a problem?</a:t>
          </a:r>
        </a:p>
      </dgm:t>
    </dgm:pt>
    <dgm:pt modelId="{33459F6B-7461-40B7-99E2-D82988EEEED0}" type="parTrans" cxnId="{37D040EA-6D07-45CA-919C-3B100D443F8A}">
      <dgm:prSet/>
      <dgm:spPr/>
      <dgm:t>
        <a:bodyPr/>
        <a:lstStyle/>
        <a:p>
          <a:endParaRPr lang="en-US" sz="2000"/>
        </a:p>
      </dgm:t>
    </dgm:pt>
    <dgm:pt modelId="{7EABB72D-5FFC-42BD-AEFF-7E2D8A7FC83A}" type="sibTrans" cxnId="{37D040EA-6D07-45CA-919C-3B100D443F8A}">
      <dgm:prSet/>
      <dgm:spPr/>
      <dgm:t>
        <a:bodyPr/>
        <a:lstStyle/>
        <a:p>
          <a:endParaRPr lang="en-US" sz="2000"/>
        </a:p>
      </dgm:t>
    </dgm:pt>
    <dgm:pt modelId="{42534C60-E07D-4677-A329-3FF57364C6E0}">
      <dgm:prSet custT="1"/>
      <dgm:spPr/>
      <dgm:t>
        <a:bodyPr/>
        <a:lstStyle/>
        <a:p>
          <a:r>
            <a:rPr lang="en-US" sz="2000" dirty="0"/>
            <a:t>How do alarm systems work?</a:t>
          </a:r>
        </a:p>
      </dgm:t>
    </dgm:pt>
    <dgm:pt modelId="{E263CFB3-9928-4DA0-B51D-2AD00B11C10D}" type="parTrans" cxnId="{BCE11B32-6280-44C3-9AE1-04BF52440233}">
      <dgm:prSet/>
      <dgm:spPr/>
      <dgm:t>
        <a:bodyPr/>
        <a:lstStyle/>
        <a:p>
          <a:endParaRPr lang="en-US" sz="2000"/>
        </a:p>
      </dgm:t>
    </dgm:pt>
    <dgm:pt modelId="{BE05D6EE-845B-4DFC-BB00-8D7BF5919081}" type="sibTrans" cxnId="{BCE11B32-6280-44C3-9AE1-04BF52440233}">
      <dgm:prSet/>
      <dgm:spPr/>
      <dgm:t>
        <a:bodyPr/>
        <a:lstStyle/>
        <a:p>
          <a:endParaRPr lang="en-US" sz="2000"/>
        </a:p>
      </dgm:t>
    </dgm:pt>
    <dgm:pt modelId="{D41C6A3F-0257-4159-B013-A6910988C0E5}">
      <dgm:prSet custT="1"/>
      <dgm:spPr/>
      <dgm:t>
        <a:bodyPr/>
        <a:lstStyle/>
        <a:p>
          <a:r>
            <a:rPr lang="en-US" sz="2000" dirty="0"/>
            <a:t>What are some causes of false alarms?</a:t>
          </a:r>
        </a:p>
      </dgm:t>
    </dgm:pt>
    <dgm:pt modelId="{11A29FAB-6517-41E4-A75A-DBC0C204FA99}" type="parTrans" cxnId="{C6ECE8AA-41DF-483B-A6E8-F7EDAFAA22FF}">
      <dgm:prSet/>
      <dgm:spPr/>
      <dgm:t>
        <a:bodyPr/>
        <a:lstStyle/>
        <a:p>
          <a:endParaRPr lang="en-US" sz="2000"/>
        </a:p>
      </dgm:t>
    </dgm:pt>
    <dgm:pt modelId="{61DE28D9-3E96-47CF-9A40-00AFBBC3F076}" type="sibTrans" cxnId="{C6ECE8AA-41DF-483B-A6E8-F7EDAFAA22FF}">
      <dgm:prSet/>
      <dgm:spPr/>
      <dgm:t>
        <a:bodyPr/>
        <a:lstStyle/>
        <a:p>
          <a:endParaRPr lang="en-US" sz="2000"/>
        </a:p>
      </dgm:t>
    </dgm:pt>
    <dgm:pt modelId="{9E510E36-A51D-4976-87A9-7CAFCC47374C}">
      <dgm:prSet custT="1"/>
      <dgm:spPr/>
      <dgm:t>
        <a:bodyPr/>
        <a:lstStyle/>
        <a:p>
          <a:r>
            <a:rPr lang="en-US" sz="2000" dirty="0"/>
            <a:t>What can you do to prevent false alarms?</a:t>
          </a:r>
        </a:p>
      </dgm:t>
    </dgm:pt>
    <dgm:pt modelId="{2744AD8B-A2F6-4315-8429-25C18839EC1B}" type="parTrans" cxnId="{9C8E04C2-DDED-454F-9B46-33DC0F8A7577}">
      <dgm:prSet/>
      <dgm:spPr/>
      <dgm:t>
        <a:bodyPr/>
        <a:lstStyle/>
        <a:p>
          <a:endParaRPr lang="en-US" sz="2000"/>
        </a:p>
      </dgm:t>
    </dgm:pt>
    <dgm:pt modelId="{D59AF10A-97F5-4B59-96EB-D48B6F34E1E7}" type="sibTrans" cxnId="{9C8E04C2-DDED-454F-9B46-33DC0F8A7577}">
      <dgm:prSet/>
      <dgm:spPr/>
      <dgm:t>
        <a:bodyPr/>
        <a:lstStyle/>
        <a:p>
          <a:endParaRPr lang="en-US" sz="2000"/>
        </a:p>
      </dgm:t>
    </dgm:pt>
    <dgm:pt modelId="{3B59576A-75B8-4CD6-9A41-795F8C547CD9}" type="pres">
      <dgm:prSet presAssocID="{BA390EBA-6B13-45D6-9654-DDBFA5149C96}" presName="diagram" presStyleCnt="0">
        <dgm:presLayoutVars>
          <dgm:dir/>
          <dgm:resizeHandles val="exact"/>
        </dgm:presLayoutVars>
      </dgm:prSet>
      <dgm:spPr/>
    </dgm:pt>
    <dgm:pt modelId="{EB8004F3-E365-416D-90B0-F27B365E2480}" type="pres">
      <dgm:prSet presAssocID="{696A883B-4468-4FC5-9764-7E5B7E386AFD}" presName="node" presStyleLbl="node1" presStyleIdx="0" presStyleCnt="5">
        <dgm:presLayoutVars>
          <dgm:bulletEnabled val="1"/>
        </dgm:presLayoutVars>
      </dgm:prSet>
      <dgm:spPr/>
    </dgm:pt>
    <dgm:pt modelId="{D2BF4C89-7BD5-4F9D-A61E-4A354569A829}" type="pres">
      <dgm:prSet presAssocID="{0E1CC51A-E2EE-494A-9A76-F313D3D61E30}" presName="sibTrans" presStyleCnt="0"/>
      <dgm:spPr/>
    </dgm:pt>
    <dgm:pt modelId="{D6C5DFC3-0934-46B8-B6D5-493BAA61CDFD}" type="pres">
      <dgm:prSet presAssocID="{F7942E14-B8FD-4CE4-881B-F4B250DA5150}" presName="node" presStyleLbl="node1" presStyleIdx="1" presStyleCnt="5">
        <dgm:presLayoutVars>
          <dgm:bulletEnabled val="1"/>
        </dgm:presLayoutVars>
      </dgm:prSet>
      <dgm:spPr/>
    </dgm:pt>
    <dgm:pt modelId="{977A404D-CDED-48C0-BFF7-D5A9544CF29A}" type="pres">
      <dgm:prSet presAssocID="{7EABB72D-5FFC-42BD-AEFF-7E2D8A7FC83A}" presName="sibTrans" presStyleCnt="0"/>
      <dgm:spPr/>
    </dgm:pt>
    <dgm:pt modelId="{3644D061-78E3-4D2A-B776-1FAE7B8A38F6}" type="pres">
      <dgm:prSet presAssocID="{42534C60-E07D-4677-A329-3FF57364C6E0}" presName="node" presStyleLbl="node1" presStyleIdx="2" presStyleCnt="5" custScaleY="116150">
        <dgm:presLayoutVars>
          <dgm:bulletEnabled val="1"/>
        </dgm:presLayoutVars>
      </dgm:prSet>
      <dgm:spPr/>
    </dgm:pt>
    <dgm:pt modelId="{C13F26DE-6B0A-4CD9-95E3-AD34E16EA5F1}" type="pres">
      <dgm:prSet presAssocID="{BE05D6EE-845B-4DFC-BB00-8D7BF5919081}" presName="sibTrans" presStyleCnt="0"/>
      <dgm:spPr/>
    </dgm:pt>
    <dgm:pt modelId="{1174B187-6684-4D26-AAC9-0E148917332A}" type="pres">
      <dgm:prSet presAssocID="{D41C6A3F-0257-4159-B013-A6910988C0E5}" presName="node" presStyleLbl="node1" presStyleIdx="3" presStyleCnt="5" custScaleY="119088">
        <dgm:presLayoutVars>
          <dgm:bulletEnabled val="1"/>
        </dgm:presLayoutVars>
      </dgm:prSet>
      <dgm:spPr/>
    </dgm:pt>
    <dgm:pt modelId="{4767F88E-8B20-42DD-958F-0D1FA2D5DE1E}" type="pres">
      <dgm:prSet presAssocID="{61DE28D9-3E96-47CF-9A40-00AFBBC3F076}" presName="sibTrans" presStyleCnt="0"/>
      <dgm:spPr/>
    </dgm:pt>
    <dgm:pt modelId="{A3F2C644-29F1-4AA2-BB09-2AB5AA5AD6FE}" type="pres">
      <dgm:prSet presAssocID="{9E510E36-A51D-4976-87A9-7CAFCC47374C}" presName="node" presStyleLbl="node1" presStyleIdx="4" presStyleCnt="5" custScaleY="135466">
        <dgm:presLayoutVars>
          <dgm:bulletEnabled val="1"/>
        </dgm:presLayoutVars>
      </dgm:prSet>
      <dgm:spPr/>
    </dgm:pt>
  </dgm:ptLst>
  <dgm:cxnLst>
    <dgm:cxn modelId="{4D36371B-7D6E-4C1B-BBA0-FA6AA6CA4D13}" type="presOf" srcId="{F7942E14-B8FD-4CE4-881B-F4B250DA5150}" destId="{D6C5DFC3-0934-46B8-B6D5-493BAA61CDFD}" srcOrd="0" destOrd="0" presId="urn:microsoft.com/office/officeart/2005/8/layout/default"/>
    <dgm:cxn modelId="{BCE11B32-6280-44C3-9AE1-04BF52440233}" srcId="{BA390EBA-6B13-45D6-9654-DDBFA5149C96}" destId="{42534C60-E07D-4677-A329-3FF57364C6E0}" srcOrd="2" destOrd="0" parTransId="{E263CFB3-9928-4DA0-B51D-2AD00B11C10D}" sibTransId="{BE05D6EE-845B-4DFC-BB00-8D7BF5919081}"/>
    <dgm:cxn modelId="{AF74B051-6D9D-4D74-A8E8-072698C10C58}" type="presOf" srcId="{42534C60-E07D-4677-A329-3FF57364C6E0}" destId="{3644D061-78E3-4D2A-B776-1FAE7B8A38F6}" srcOrd="0" destOrd="0" presId="urn:microsoft.com/office/officeart/2005/8/layout/default"/>
    <dgm:cxn modelId="{2DDBD0A7-224B-4D7F-B045-6DF0AB6E1CC9}" srcId="{BA390EBA-6B13-45D6-9654-DDBFA5149C96}" destId="{696A883B-4468-4FC5-9764-7E5B7E386AFD}" srcOrd="0" destOrd="0" parTransId="{5B08E9BD-83E6-4724-9C4E-4D915F44200E}" sibTransId="{0E1CC51A-E2EE-494A-9A76-F313D3D61E30}"/>
    <dgm:cxn modelId="{C0A81CA8-CF1A-4139-848C-4501EC07A170}" type="presOf" srcId="{D41C6A3F-0257-4159-B013-A6910988C0E5}" destId="{1174B187-6684-4D26-AAC9-0E148917332A}" srcOrd="0" destOrd="0" presId="urn:microsoft.com/office/officeart/2005/8/layout/default"/>
    <dgm:cxn modelId="{C6ECE8AA-41DF-483B-A6E8-F7EDAFAA22FF}" srcId="{BA390EBA-6B13-45D6-9654-DDBFA5149C96}" destId="{D41C6A3F-0257-4159-B013-A6910988C0E5}" srcOrd="3" destOrd="0" parTransId="{11A29FAB-6517-41E4-A75A-DBC0C204FA99}" sibTransId="{61DE28D9-3E96-47CF-9A40-00AFBBC3F076}"/>
    <dgm:cxn modelId="{93ED9AB8-9112-48ED-BE19-6FA0F8B948C6}" type="presOf" srcId="{696A883B-4468-4FC5-9764-7E5B7E386AFD}" destId="{EB8004F3-E365-416D-90B0-F27B365E2480}" srcOrd="0" destOrd="0" presId="urn:microsoft.com/office/officeart/2005/8/layout/default"/>
    <dgm:cxn modelId="{9C8E04C2-DDED-454F-9B46-33DC0F8A7577}" srcId="{BA390EBA-6B13-45D6-9654-DDBFA5149C96}" destId="{9E510E36-A51D-4976-87A9-7CAFCC47374C}" srcOrd="4" destOrd="0" parTransId="{2744AD8B-A2F6-4315-8429-25C18839EC1B}" sibTransId="{D59AF10A-97F5-4B59-96EB-D48B6F34E1E7}"/>
    <dgm:cxn modelId="{37D040EA-6D07-45CA-919C-3B100D443F8A}" srcId="{BA390EBA-6B13-45D6-9654-DDBFA5149C96}" destId="{F7942E14-B8FD-4CE4-881B-F4B250DA5150}" srcOrd="1" destOrd="0" parTransId="{33459F6B-7461-40B7-99E2-D82988EEEED0}" sibTransId="{7EABB72D-5FFC-42BD-AEFF-7E2D8A7FC83A}"/>
    <dgm:cxn modelId="{DB1F1CF8-CF4E-4AE4-B8B0-B11F1198479B}" type="presOf" srcId="{9E510E36-A51D-4976-87A9-7CAFCC47374C}" destId="{A3F2C644-29F1-4AA2-BB09-2AB5AA5AD6FE}" srcOrd="0" destOrd="0" presId="urn:microsoft.com/office/officeart/2005/8/layout/default"/>
    <dgm:cxn modelId="{D9CBC2FC-0AAF-415D-91B9-D51A0AA90BA0}" type="presOf" srcId="{BA390EBA-6B13-45D6-9654-DDBFA5149C96}" destId="{3B59576A-75B8-4CD6-9A41-795F8C547CD9}" srcOrd="0" destOrd="0" presId="urn:microsoft.com/office/officeart/2005/8/layout/default"/>
    <dgm:cxn modelId="{B5991E89-35C4-4BA2-B82D-40CE76FC6C1B}" type="presParOf" srcId="{3B59576A-75B8-4CD6-9A41-795F8C547CD9}" destId="{EB8004F3-E365-416D-90B0-F27B365E2480}" srcOrd="0" destOrd="0" presId="urn:microsoft.com/office/officeart/2005/8/layout/default"/>
    <dgm:cxn modelId="{FD95C386-8930-4171-A81A-62BE960D31A1}" type="presParOf" srcId="{3B59576A-75B8-4CD6-9A41-795F8C547CD9}" destId="{D2BF4C89-7BD5-4F9D-A61E-4A354569A829}" srcOrd="1" destOrd="0" presId="urn:microsoft.com/office/officeart/2005/8/layout/default"/>
    <dgm:cxn modelId="{922FC28F-1857-472B-BD52-517AE599AC7D}" type="presParOf" srcId="{3B59576A-75B8-4CD6-9A41-795F8C547CD9}" destId="{D6C5DFC3-0934-46B8-B6D5-493BAA61CDFD}" srcOrd="2" destOrd="0" presId="urn:microsoft.com/office/officeart/2005/8/layout/default"/>
    <dgm:cxn modelId="{427906AC-0F26-4CE0-A0CA-805F4B2AD5E4}" type="presParOf" srcId="{3B59576A-75B8-4CD6-9A41-795F8C547CD9}" destId="{977A404D-CDED-48C0-BFF7-D5A9544CF29A}" srcOrd="3" destOrd="0" presId="urn:microsoft.com/office/officeart/2005/8/layout/default"/>
    <dgm:cxn modelId="{DD7F361C-3A26-402F-A41D-CA923B07E312}" type="presParOf" srcId="{3B59576A-75B8-4CD6-9A41-795F8C547CD9}" destId="{3644D061-78E3-4D2A-B776-1FAE7B8A38F6}" srcOrd="4" destOrd="0" presId="urn:microsoft.com/office/officeart/2005/8/layout/default"/>
    <dgm:cxn modelId="{C3F282AC-51BE-4E58-90FD-26AC71B1900D}" type="presParOf" srcId="{3B59576A-75B8-4CD6-9A41-795F8C547CD9}" destId="{C13F26DE-6B0A-4CD9-95E3-AD34E16EA5F1}" srcOrd="5" destOrd="0" presId="urn:microsoft.com/office/officeart/2005/8/layout/default"/>
    <dgm:cxn modelId="{B99A8888-6B3F-4C0B-9DEE-4E45BA66CD5A}" type="presParOf" srcId="{3B59576A-75B8-4CD6-9A41-795F8C547CD9}" destId="{1174B187-6684-4D26-AAC9-0E148917332A}" srcOrd="6" destOrd="0" presId="urn:microsoft.com/office/officeart/2005/8/layout/default"/>
    <dgm:cxn modelId="{66F73A85-172E-4731-858D-0105AB7E93D4}" type="presParOf" srcId="{3B59576A-75B8-4CD6-9A41-795F8C547CD9}" destId="{4767F88E-8B20-42DD-958F-0D1FA2D5DE1E}" srcOrd="7" destOrd="0" presId="urn:microsoft.com/office/officeart/2005/8/layout/default"/>
    <dgm:cxn modelId="{6CAF2C73-E7EF-4DBE-8A7E-C073D1532F9D}" type="presParOf" srcId="{3B59576A-75B8-4CD6-9A41-795F8C547CD9}" destId="{A3F2C644-29F1-4AA2-BB09-2AB5AA5AD6F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93A1C-CE92-434B-BA4E-D4D6BC039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720F24-B9B1-4355-9142-36EDAAC5C9DC}">
      <dgm:prSet/>
      <dgm:spPr/>
      <dgm:t>
        <a:bodyPr/>
        <a:lstStyle/>
        <a:p>
          <a:r>
            <a:rPr lang="en-US" u="sng" dirty="0"/>
            <a:t>Do Not </a:t>
          </a:r>
          <a:r>
            <a:rPr lang="en-US" dirty="0"/>
            <a:t>dispatch public safety on </a:t>
          </a:r>
        </a:p>
      </dgm:t>
    </dgm:pt>
    <dgm:pt modelId="{F08D284E-377A-4D8A-A791-6FD4E36113A7}" type="parTrans" cxnId="{D01A8965-7F69-47DC-AF96-72518AB20492}">
      <dgm:prSet/>
      <dgm:spPr/>
      <dgm:t>
        <a:bodyPr/>
        <a:lstStyle/>
        <a:p>
          <a:endParaRPr lang="en-US"/>
        </a:p>
      </dgm:t>
    </dgm:pt>
    <dgm:pt modelId="{F098F94D-5C67-43A2-B942-C8DD6C1AB072}" type="sibTrans" cxnId="{D01A8965-7F69-47DC-AF96-72518AB20492}">
      <dgm:prSet/>
      <dgm:spPr/>
      <dgm:t>
        <a:bodyPr/>
        <a:lstStyle/>
        <a:p>
          <a:endParaRPr lang="en-US"/>
        </a:p>
      </dgm:t>
    </dgm:pt>
    <dgm:pt modelId="{2C99555B-27E7-4AC0-84B1-49D7DCB11CE1}">
      <dgm:prSet/>
      <dgm:spPr/>
      <dgm:t>
        <a:bodyPr/>
        <a:lstStyle/>
        <a:p>
          <a:r>
            <a:rPr lang="en-US" dirty="0"/>
            <a:t>Power outages</a:t>
          </a:r>
        </a:p>
      </dgm:t>
    </dgm:pt>
    <dgm:pt modelId="{4FF5D973-41DA-4709-9DDC-36C01BF2C8D4}" type="parTrans" cxnId="{9C82918E-4EFB-43D8-A14B-96E2B05B3808}">
      <dgm:prSet/>
      <dgm:spPr/>
      <dgm:t>
        <a:bodyPr/>
        <a:lstStyle/>
        <a:p>
          <a:endParaRPr lang="en-US"/>
        </a:p>
      </dgm:t>
    </dgm:pt>
    <dgm:pt modelId="{14B15717-4008-4D06-8D30-04784DF353E8}" type="sibTrans" cxnId="{9C82918E-4EFB-43D8-A14B-96E2B05B3808}">
      <dgm:prSet/>
      <dgm:spPr/>
      <dgm:t>
        <a:bodyPr/>
        <a:lstStyle/>
        <a:p>
          <a:endParaRPr lang="en-US"/>
        </a:p>
      </dgm:t>
    </dgm:pt>
    <dgm:pt modelId="{799E6C2C-993C-4F25-9FA9-12172C9E4D40}">
      <dgm:prSet/>
      <dgm:spPr/>
      <dgm:t>
        <a:bodyPr/>
        <a:lstStyle/>
        <a:p>
          <a:r>
            <a:rPr lang="en-US" dirty="0"/>
            <a:t>Weather related signals</a:t>
          </a:r>
        </a:p>
      </dgm:t>
    </dgm:pt>
    <dgm:pt modelId="{632416E1-632F-45E2-BB5C-04142FE9E683}" type="parTrans" cxnId="{6D78E2ED-FA85-4BFB-B509-3B4670D73EAE}">
      <dgm:prSet/>
      <dgm:spPr/>
      <dgm:t>
        <a:bodyPr/>
        <a:lstStyle/>
        <a:p>
          <a:endParaRPr lang="en-US"/>
        </a:p>
      </dgm:t>
    </dgm:pt>
    <dgm:pt modelId="{D6CCC412-B7B0-4F06-AFBA-25A6FA12B8AB}" type="sibTrans" cxnId="{6D78E2ED-FA85-4BFB-B509-3B4670D73EAE}">
      <dgm:prSet/>
      <dgm:spPr/>
      <dgm:t>
        <a:bodyPr/>
        <a:lstStyle/>
        <a:p>
          <a:endParaRPr lang="en-US"/>
        </a:p>
      </dgm:t>
    </dgm:pt>
    <dgm:pt modelId="{E4394F90-AACC-4D64-8CC1-08EDA050DD12}">
      <dgm:prSet/>
      <dgm:spPr/>
      <dgm:t>
        <a:bodyPr/>
        <a:lstStyle/>
        <a:p>
          <a:r>
            <a:rPr lang="en-US" dirty="0"/>
            <a:t>Low battery signals</a:t>
          </a:r>
        </a:p>
      </dgm:t>
    </dgm:pt>
    <dgm:pt modelId="{860ED9EE-0C4C-4465-B04D-C650988B0BA5}" type="parTrans" cxnId="{00413B79-C212-426B-9187-4F5E2765FA18}">
      <dgm:prSet/>
      <dgm:spPr/>
      <dgm:t>
        <a:bodyPr/>
        <a:lstStyle/>
        <a:p>
          <a:endParaRPr lang="en-US"/>
        </a:p>
      </dgm:t>
    </dgm:pt>
    <dgm:pt modelId="{94DCDD4E-D677-4448-8AE8-5DF0705DDF06}" type="sibTrans" cxnId="{00413B79-C212-426B-9187-4F5E2765FA18}">
      <dgm:prSet/>
      <dgm:spPr/>
      <dgm:t>
        <a:bodyPr/>
        <a:lstStyle/>
        <a:p>
          <a:endParaRPr lang="en-US"/>
        </a:p>
      </dgm:t>
    </dgm:pt>
    <dgm:pt modelId="{D4B13D28-E34E-4BA5-AD70-9DAF90324413}">
      <dgm:prSet/>
      <dgm:spPr/>
      <dgm:t>
        <a:bodyPr/>
        <a:lstStyle/>
        <a:p>
          <a:r>
            <a:rPr lang="en-US" dirty="0"/>
            <a:t>Temperature sensors</a:t>
          </a:r>
        </a:p>
      </dgm:t>
    </dgm:pt>
    <dgm:pt modelId="{48955799-1754-4D83-9EC3-91B498779D8E}" type="parTrans" cxnId="{48FF54D3-99C2-406F-82E4-C94F5A519B6D}">
      <dgm:prSet/>
      <dgm:spPr/>
      <dgm:t>
        <a:bodyPr/>
        <a:lstStyle/>
        <a:p>
          <a:endParaRPr lang="en-US"/>
        </a:p>
      </dgm:t>
    </dgm:pt>
    <dgm:pt modelId="{1129ABC0-0947-4A18-87E1-EE1ED3CBE9A6}" type="sibTrans" cxnId="{48FF54D3-99C2-406F-82E4-C94F5A519B6D}">
      <dgm:prSet/>
      <dgm:spPr/>
      <dgm:t>
        <a:bodyPr/>
        <a:lstStyle/>
        <a:p>
          <a:endParaRPr lang="en-US"/>
        </a:p>
      </dgm:t>
    </dgm:pt>
    <dgm:pt modelId="{947EC6F0-BAAE-4C9A-BD53-F12BE30FCA75}" type="pres">
      <dgm:prSet presAssocID="{C3693A1C-CE92-434B-BA4E-D4D6BC039229}" presName="linear" presStyleCnt="0">
        <dgm:presLayoutVars>
          <dgm:animLvl val="lvl"/>
          <dgm:resizeHandles val="exact"/>
        </dgm:presLayoutVars>
      </dgm:prSet>
      <dgm:spPr/>
    </dgm:pt>
    <dgm:pt modelId="{2C50CDC8-59E1-4232-A05C-08070607D10F}" type="pres">
      <dgm:prSet presAssocID="{84720F24-B9B1-4355-9142-36EDAAC5C9DC}" presName="parentText" presStyleLbl="node1" presStyleIdx="0" presStyleCnt="1">
        <dgm:presLayoutVars>
          <dgm:chMax val="0"/>
          <dgm:bulletEnabled val="1"/>
        </dgm:presLayoutVars>
      </dgm:prSet>
      <dgm:spPr/>
    </dgm:pt>
    <dgm:pt modelId="{C2B00D48-E06A-4CE7-919E-2B31DCB92EB0}" type="pres">
      <dgm:prSet presAssocID="{84720F24-B9B1-4355-9142-36EDAAC5C9DC}" presName="childText" presStyleLbl="revTx" presStyleIdx="0" presStyleCnt="1">
        <dgm:presLayoutVars>
          <dgm:bulletEnabled val="1"/>
        </dgm:presLayoutVars>
      </dgm:prSet>
      <dgm:spPr/>
    </dgm:pt>
  </dgm:ptLst>
  <dgm:cxnLst>
    <dgm:cxn modelId="{55DD6808-9A62-459F-A932-8FD532AA7DC0}" type="presOf" srcId="{C3693A1C-CE92-434B-BA4E-D4D6BC039229}" destId="{947EC6F0-BAAE-4C9A-BD53-F12BE30FCA75}" srcOrd="0" destOrd="0" presId="urn:microsoft.com/office/officeart/2005/8/layout/vList2"/>
    <dgm:cxn modelId="{C681AE38-EA1D-47E3-BE3C-434372516B37}" type="presOf" srcId="{E4394F90-AACC-4D64-8CC1-08EDA050DD12}" destId="{C2B00D48-E06A-4CE7-919E-2B31DCB92EB0}" srcOrd="0" destOrd="2" presId="urn:microsoft.com/office/officeart/2005/8/layout/vList2"/>
    <dgm:cxn modelId="{D01A8965-7F69-47DC-AF96-72518AB20492}" srcId="{C3693A1C-CE92-434B-BA4E-D4D6BC039229}" destId="{84720F24-B9B1-4355-9142-36EDAAC5C9DC}" srcOrd="0" destOrd="0" parTransId="{F08D284E-377A-4D8A-A791-6FD4E36113A7}" sibTransId="{F098F94D-5C67-43A2-B942-C8DD6C1AB072}"/>
    <dgm:cxn modelId="{00413B79-C212-426B-9187-4F5E2765FA18}" srcId="{84720F24-B9B1-4355-9142-36EDAAC5C9DC}" destId="{E4394F90-AACC-4D64-8CC1-08EDA050DD12}" srcOrd="2" destOrd="0" parTransId="{860ED9EE-0C4C-4465-B04D-C650988B0BA5}" sibTransId="{94DCDD4E-D677-4448-8AE8-5DF0705DDF06}"/>
    <dgm:cxn modelId="{E0FDCF8D-AFBF-4F35-A4F7-528C15C5A267}" type="presOf" srcId="{799E6C2C-993C-4F25-9FA9-12172C9E4D40}" destId="{C2B00D48-E06A-4CE7-919E-2B31DCB92EB0}" srcOrd="0" destOrd="1" presId="urn:microsoft.com/office/officeart/2005/8/layout/vList2"/>
    <dgm:cxn modelId="{9C82918E-4EFB-43D8-A14B-96E2B05B3808}" srcId="{84720F24-B9B1-4355-9142-36EDAAC5C9DC}" destId="{2C99555B-27E7-4AC0-84B1-49D7DCB11CE1}" srcOrd="0" destOrd="0" parTransId="{4FF5D973-41DA-4709-9DDC-36C01BF2C8D4}" sibTransId="{14B15717-4008-4D06-8D30-04784DF353E8}"/>
    <dgm:cxn modelId="{85C504BC-EFA3-47AA-9640-4ABE045FBA45}" type="presOf" srcId="{2C99555B-27E7-4AC0-84B1-49D7DCB11CE1}" destId="{C2B00D48-E06A-4CE7-919E-2B31DCB92EB0}" srcOrd="0" destOrd="0" presId="urn:microsoft.com/office/officeart/2005/8/layout/vList2"/>
    <dgm:cxn modelId="{48FF54D3-99C2-406F-82E4-C94F5A519B6D}" srcId="{84720F24-B9B1-4355-9142-36EDAAC5C9DC}" destId="{D4B13D28-E34E-4BA5-AD70-9DAF90324413}" srcOrd="3" destOrd="0" parTransId="{48955799-1754-4D83-9EC3-91B498779D8E}" sibTransId="{1129ABC0-0947-4A18-87E1-EE1ED3CBE9A6}"/>
    <dgm:cxn modelId="{B72325D8-C9F7-4B32-B5A8-7C8B54104EFB}" type="presOf" srcId="{84720F24-B9B1-4355-9142-36EDAAC5C9DC}" destId="{2C50CDC8-59E1-4232-A05C-08070607D10F}" srcOrd="0" destOrd="0" presId="urn:microsoft.com/office/officeart/2005/8/layout/vList2"/>
    <dgm:cxn modelId="{6D78E2ED-FA85-4BFB-B509-3B4670D73EAE}" srcId="{84720F24-B9B1-4355-9142-36EDAAC5C9DC}" destId="{799E6C2C-993C-4F25-9FA9-12172C9E4D40}" srcOrd="1" destOrd="0" parTransId="{632416E1-632F-45E2-BB5C-04142FE9E683}" sibTransId="{D6CCC412-B7B0-4F06-AFBA-25A6FA12B8AB}"/>
    <dgm:cxn modelId="{10E65BF4-62A0-445A-9566-ED273014298F}" type="presOf" srcId="{D4B13D28-E34E-4BA5-AD70-9DAF90324413}" destId="{C2B00D48-E06A-4CE7-919E-2B31DCB92EB0}" srcOrd="0" destOrd="3" presId="urn:microsoft.com/office/officeart/2005/8/layout/vList2"/>
    <dgm:cxn modelId="{AEEBF1BE-AB56-41BC-A79B-B63231A05380}" type="presParOf" srcId="{947EC6F0-BAAE-4C9A-BD53-F12BE30FCA75}" destId="{2C50CDC8-59E1-4232-A05C-08070607D10F}" srcOrd="0" destOrd="0" presId="urn:microsoft.com/office/officeart/2005/8/layout/vList2"/>
    <dgm:cxn modelId="{5A0346FD-6F8D-4D91-99C0-A726F76B2ED6}" type="presParOf" srcId="{947EC6F0-BAAE-4C9A-BD53-F12BE30FCA75}" destId="{C2B00D48-E06A-4CE7-919E-2B31DCB9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65C4C-599E-4660-91A0-A99A261D2D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A7F04B-2F19-422A-9DD9-9F50B2630167}">
      <dgm:prSet/>
      <dgm:spPr/>
      <dgm:t>
        <a:bodyPr/>
        <a:lstStyle/>
        <a:p>
          <a:r>
            <a:rPr lang="en-US" dirty="0"/>
            <a:t>If you ….</a:t>
          </a:r>
        </a:p>
      </dgm:t>
    </dgm:pt>
    <dgm:pt modelId="{51AD24F0-41CD-4A4C-AEA0-A89B3243BFA1}" type="parTrans" cxnId="{4A753DA6-C022-45EF-934D-F887F8774E33}">
      <dgm:prSet/>
      <dgm:spPr/>
      <dgm:t>
        <a:bodyPr/>
        <a:lstStyle/>
        <a:p>
          <a:endParaRPr lang="en-US"/>
        </a:p>
      </dgm:t>
    </dgm:pt>
    <dgm:pt modelId="{1AF5F285-3BF6-4A50-9344-93C9945ECAEE}" type="sibTrans" cxnId="{4A753DA6-C022-45EF-934D-F887F8774E33}">
      <dgm:prSet/>
      <dgm:spPr/>
      <dgm:t>
        <a:bodyPr/>
        <a:lstStyle/>
        <a:p>
          <a:endParaRPr lang="en-US"/>
        </a:p>
      </dgm:t>
    </dgm:pt>
    <dgm:pt modelId="{E7793766-6533-4332-B2A6-9E3333D8D1EF}">
      <dgm:prSet/>
      <dgm:spPr/>
      <dgm:t>
        <a:bodyPr/>
        <a:lstStyle/>
        <a:p>
          <a:r>
            <a:rPr lang="en-US" dirty="0"/>
            <a:t>Hire domestic help</a:t>
          </a:r>
        </a:p>
      </dgm:t>
    </dgm:pt>
    <dgm:pt modelId="{AAC1C15D-17BF-442B-9FAB-9BA89B85AF03}" type="parTrans" cxnId="{56A272F7-CE65-4B7D-8541-AD21655F2520}">
      <dgm:prSet/>
      <dgm:spPr/>
      <dgm:t>
        <a:bodyPr/>
        <a:lstStyle/>
        <a:p>
          <a:endParaRPr lang="en-US"/>
        </a:p>
      </dgm:t>
    </dgm:pt>
    <dgm:pt modelId="{B277D237-830A-4392-A5C4-99C07CC85CEA}" type="sibTrans" cxnId="{56A272F7-CE65-4B7D-8541-AD21655F2520}">
      <dgm:prSet/>
      <dgm:spPr/>
      <dgm:t>
        <a:bodyPr/>
        <a:lstStyle/>
        <a:p>
          <a:endParaRPr lang="en-US"/>
        </a:p>
      </dgm:t>
    </dgm:pt>
    <dgm:pt modelId="{E7199B27-B292-4D44-8D92-36E94A139649}">
      <dgm:prSet/>
      <dgm:spPr/>
      <dgm:t>
        <a:bodyPr/>
        <a:lstStyle/>
        <a:p>
          <a:r>
            <a:rPr lang="en-US" dirty="0"/>
            <a:t>Get a new pet</a:t>
          </a:r>
        </a:p>
      </dgm:t>
    </dgm:pt>
    <dgm:pt modelId="{BF3592C2-3872-47B2-AFE2-FCAE39DD3225}" type="parTrans" cxnId="{BF872E7D-F007-4A5F-BDF1-AD4F3D9B6F06}">
      <dgm:prSet/>
      <dgm:spPr/>
      <dgm:t>
        <a:bodyPr/>
        <a:lstStyle/>
        <a:p>
          <a:endParaRPr lang="en-US"/>
        </a:p>
      </dgm:t>
    </dgm:pt>
    <dgm:pt modelId="{CF533D2B-F815-4049-B247-F2F627879E71}" type="sibTrans" cxnId="{BF872E7D-F007-4A5F-BDF1-AD4F3D9B6F06}">
      <dgm:prSet/>
      <dgm:spPr/>
      <dgm:t>
        <a:bodyPr/>
        <a:lstStyle/>
        <a:p>
          <a:endParaRPr lang="en-US"/>
        </a:p>
      </dgm:t>
    </dgm:pt>
    <dgm:pt modelId="{5AD907BC-7D53-440C-9021-2614661940C5}">
      <dgm:prSet/>
      <dgm:spPr/>
      <dgm:t>
        <a:bodyPr/>
        <a:lstStyle/>
        <a:p>
          <a:r>
            <a:rPr lang="en-US" dirty="0"/>
            <a:t>Change phone numbers</a:t>
          </a:r>
        </a:p>
      </dgm:t>
    </dgm:pt>
    <dgm:pt modelId="{044EDC25-916F-41A5-A5E3-4CD2FC06E2C0}" type="parTrans" cxnId="{6F2C2A74-7F18-4CDB-ADF3-46EF43ECE837}">
      <dgm:prSet/>
      <dgm:spPr/>
      <dgm:t>
        <a:bodyPr/>
        <a:lstStyle/>
        <a:p>
          <a:endParaRPr lang="en-US"/>
        </a:p>
      </dgm:t>
    </dgm:pt>
    <dgm:pt modelId="{18F01B3E-EEBE-4E0B-B21F-ADA4393629EA}" type="sibTrans" cxnId="{6F2C2A74-7F18-4CDB-ADF3-46EF43ECE837}">
      <dgm:prSet/>
      <dgm:spPr/>
      <dgm:t>
        <a:bodyPr/>
        <a:lstStyle/>
        <a:p>
          <a:endParaRPr lang="en-US"/>
        </a:p>
      </dgm:t>
    </dgm:pt>
    <dgm:pt modelId="{B67953DC-9492-4CD3-8AC2-D982433870F4}">
      <dgm:prSet/>
      <dgm:spPr/>
      <dgm:t>
        <a:bodyPr/>
        <a:lstStyle/>
        <a:p>
          <a:r>
            <a:rPr lang="en-US" dirty="0"/>
            <a:t>Plan to sell your house</a:t>
          </a:r>
        </a:p>
      </dgm:t>
    </dgm:pt>
    <dgm:pt modelId="{69C6D1CF-B584-4604-AF76-EBC7BBCB062C}" type="parTrans" cxnId="{35F46837-B10C-4F1B-8169-DF15C060D266}">
      <dgm:prSet/>
      <dgm:spPr/>
      <dgm:t>
        <a:bodyPr/>
        <a:lstStyle/>
        <a:p>
          <a:endParaRPr lang="en-US"/>
        </a:p>
      </dgm:t>
    </dgm:pt>
    <dgm:pt modelId="{F52161E1-66B5-4613-BA37-6C5E56F368BD}" type="sibTrans" cxnId="{35F46837-B10C-4F1B-8169-DF15C060D266}">
      <dgm:prSet/>
      <dgm:spPr/>
      <dgm:t>
        <a:bodyPr/>
        <a:lstStyle/>
        <a:p>
          <a:endParaRPr lang="en-US"/>
        </a:p>
      </dgm:t>
    </dgm:pt>
    <dgm:pt modelId="{DE5EC9A7-47D2-4BA6-B912-34A92719D32F}" type="pres">
      <dgm:prSet presAssocID="{BCD65C4C-599E-4660-91A0-A99A261D2DDC}" presName="linear" presStyleCnt="0">
        <dgm:presLayoutVars>
          <dgm:animLvl val="lvl"/>
          <dgm:resizeHandles val="exact"/>
        </dgm:presLayoutVars>
      </dgm:prSet>
      <dgm:spPr/>
    </dgm:pt>
    <dgm:pt modelId="{EBA959BC-FEF8-4F17-B85C-73BC16340741}" type="pres">
      <dgm:prSet presAssocID="{1AA7F04B-2F19-422A-9DD9-9F50B2630167}" presName="parentText" presStyleLbl="node1" presStyleIdx="0" presStyleCnt="5">
        <dgm:presLayoutVars>
          <dgm:chMax val="0"/>
          <dgm:bulletEnabled val="1"/>
        </dgm:presLayoutVars>
      </dgm:prSet>
      <dgm:spPr/>
    </dgm:pt>
    <dgm:pt modelId="{9E295A4E-C7CA-4CBC-BC93-F687D012951A}" type="pres">
      <dgm:prSet presAssocID="{1AF5F285-3BF6-4A50-9344-93C9945ECAEE}" presName="spacer" presStyleCnt="0"/>
      <dgm:spPr/>
    </dgm:pt>
    <dgm:pt modelId="{66DD8B3A-0D07-4285-88D8-805407A99629}" type="pres">
      <dgm:prSet presAssocID="{E7793766-6533-4332-B2A6-9E3333D8D1EF}" presName="parentText" presStyleLbl="node1" presStyleIdx="1" presStyleCnt="5">
        <dgm:presLayoutVars>
          <dgm:chMax val="0"/>
          <dgm:bulletEnabled val="1"/>
        </dgm:presLayoutVars>
      </dgm:prSet>
      <dgm:spPr/>
    </dgm:pt>
    <dgm:pt modelId="{42F45425-123A-4C5B-AD0A-BAB86CDD8EA2}" type="pres">
      <dgm:prSet presAssocID="{B277D237-830A-4392-A5C4-99C07CC85CEA}" presName="spacer" presStyleCnt="0"/>
      <dgm:spPr/>
    </dgm:pt>
    <dgm:pt modelId="{8116094E-466D-4A5E-BD35-ACE6B3A5D258}" type="pres">
      <dgm:prSet presAssocID="{E7199B27-B292-4D44-8D92-36E94A139649}" presName="parentText" presStyleLbl="node1" presStyleIdx="2" presStyleCnt="5">
        <dgm:presLayoutVars>
          <dgm:chMax val="0"/>
          <dgm:bulletEnabled val="1"/>
        </dgm:presLayoutVars>
      </dgm:prSet>
      <dgm:spPr/>
    </dgm:pt>
    <dgm:pt modelId="{024B3DD4-33B5-4544-990C-185546B190BC}" type="pres">
      <dgm:prSet presAssocID="{CF533D2B-F815-4049-B247-F2F627879E71}" presName="spacer" presStyleCnt="0"/>
      <dgm:spPr/>
    </dgm:pt>
    <dgm:pt modelId="{7639C7F7-768B-4C57-BB7E-3D8EBCDAAE70}" type="pres">
      <dgm:prSet presAssocID="{5AD907BC-7D53-440C-9021-2614661940C5}" presName="parentText" presStyleLbl="node1" presStyleIdx="3" presStyleCnt="5">
        <dgm:presLayoutVars>
          <dgm:chMax val="0"/>
          <dgm:bulletEnabled val="1"/>
        </dgm:presLayoutVars>
      </dgm:prSet>
      <dgm:spPr/>
    </dgm:pt>
    <dgm:pt modelId="{71EE677B-9D64-4D0C-9E04-AC6D50DE2B85}" type="pres">
      <dgm:prSet presAssocID="{18F01B3E-EEBE-4E0B-B21F-ADA4393629EA}" presName="spacer" presStyleCnt="0"/>
      <dgm:spPr/>
    </dgm:pt>
    <dgm:pt modelId="{D5C9B41A-2AE6-4692-B891-B4817A744575}" type="pres">
      <dgm:prSet presAssocID="{B67953DC-9492-4CD3-8AC2-D982433870F4}" presName="parentText" presStyleLbl="node1" presStyleIdx="4" presStyleCnt="5">
        <dgm:presLayoutVars>
          <dgm:chMax val="0"/>
          <dgm:bulletEnabled val="1"/>
        </dgm:presLayoutVars>
      </dgm:prSet>
      <dgm:spPr/>
    </dgm:pt>
  </dgm:ptLst>
  <dgm:cxnLst>
    <dgm:cxn modelId="{ECD64E17-FB84-4259-9C34-51EFDC9CBD00}" type="presOf" srcId="{5AD907BC-7D53-440C-9021-2614661940C5}" destId="{7639C7F7-768B-4C57-BB7E-3D8EBCDAAE70}" srcOrd="0" destOrd="0" presId="urn:microsoft.com/office/officeart/2005/8/layout/vList2"/>
    <dgm:cxn modelId="{5996A325-7D42-4CC0-B81F-C57C2C2442BB}" type="presOf" srcId="{1AA7F04B-2F19-422A-9DD9-9F50B2630167}" destId="{EBA959BC-FEF8-4F17-B85C-73BC16340741}" srcOrd="0" destOrd="0" presId="urn:microsoft.com/office/officeart/2005/8/layout/vList2"/>
    <dgm:cxn modelId="{35F46837-B10C-4F1B-8169-DF15C060D266}" srcId="{BCD65C4C-599E-4660-91A0-A99A261D2DDC}" destId="{B67953DC-9492-4CD3-8AC2-D982433870F4}" srcOrd="4" destOrd="0" parTransId="{69C6D1CF-B584-4604-AF76-EBC7BBCB062C}" sibTransId="{F52161E1-66B5-4613-BA37-6C5E56F368BD}"/>
    <dgm:cxn modelId="{6F2C2A74-7F18-4CDB-ADF3-46EF43ECE837}" srcId="{BCD65C4C-599E-4660-91A0-A99A261D2DDC}" destId="{5AD907BC-7D53-440C-9021-2614661940C5}" srcOrd="3" destOrd="0" parTransId="{044EDC25-916F-41A5-A5E3-4CD2FC06E2C0}" sibTransId="{18F01B3E-EEBE-4E0B-B21F-ADA4393629EA}"/>
    <dgm:cxn modelId="{BF872E7D-F007-4A5F-BDF1-AD4F3D9B6F06}" srcId="{BCD65C4C-599E-4660-91A0-A99A261D2DDC}" destId="{E7199B27-B292-4D44-8D92-36E94A139649}" srcOrd="2" destOrd="0" parTransId="{BF3592C2-3872-47B2-AFE2-FCAE39DD3225}" sibTransId="{CF533D2B-F815-4049-B247-F2F627879E71}"/>
    <dgm:cxn modelId="{4A753DA6-C022-45EF-934D-F887F8774E33}" srcId="{BCD65C4C-599E-4660-91A0-A99A261D2DDC}" destId="{1AA7F04B-2F19-422A-9DD9-9F50B2630167}" srcOrd="0" destOrd="0" parTransId="{51AD24F0-41CD-4A4C-AEA0-A89B3243BFA1}" sibTransId="{1AF5F285-3BF6-4A50-9344-93C9945ECAEE}"/>
    <dgm:cxn modelId="{9D1644B4-FF82-43F6-A5C1-7FE472D451FA}" type="presOf" srcId="{E7793766-6533-4332-B2A6-9E3333D8D1EF}" destId="{66DD8B3A-0D07-4285-88D8-805407A99629}" srcOrd="0" destOrd="0" presId="urn:microsoft.com/office/officeart/2005/8/layout/vList2"/>
    <dgm:cxn modelId="{957E1BE1-6AFF-4508-AA93-31479647A422}" type="presOf" srcId="{BCD65C4C-599E-4660-91A0-A99A261D2DDC}" destId="{DE5EC9A7-47D2-4BA6-B912-34A92719D32F}" srcOrd="0" destOrd="0" presId="urn:microsoft.com/office/officeart/2005/8/layout/vList2"/>
    <dgm:cxn modelId="{AACCDAE7-D922-4A29-B031-9EAD4ED4322D}" type="presOf" srcId="{E7199B27-B292-4D44-8D92-36E94A139649}" destId="{8116094E-466D-4A5E-BD35-ACE6B3A5D258}" srcOrd="0" destOrd="0" presId="urn:microsoft.com/office/officeart/2005/8/layout/vList2"/>
    <dgm:cxn modelId="{186073E8-1F7F-4FC9-B3C3-9FC6ED1D29D1}" type="presOf" srcId="{B67953DC-9492-4CD3-8AC2-D982433870F4}" destId="{D5C9B41A-2AE6-4692-B891-B4817A744575}" srcOrd="0" destOrd="0" presId="urn:microsoft.com/office/officeart/2005/8/layout/vList2"/>
    <dgm:cxn modelId="{56A272F7-CE65-4B7D-8541-AD21655F2520}" srcId="{BCD65C4C-599E-4660-91A0-A99A261D2DDC}" destId="{E7793766-6533-4332-B2A6-9E3333D8D1EF}" srcOrd="1" destOrd="0" parTransId="{AAC1C15D-17BF-442B-9FAB-9BA89B85AF03}" sibTransId="{B277D237-830A-4392-A5C4-99C07CC85CEA}"/>
    <dgm:cxn modelId="{C2003B79-6839-41B6-A7B0-5E393337017A}" type="presParOf" srcId="{DE5EC9A7-47D2-4BA6-B912-34A92719D32F}" destId="{EBA959BC-FEF8-4F17-B85C-73BC16340741}" srcOrd="0" destOrd="0" presId="urn:microsoft.com/office/officeart/2005/8/layout/vList2"/>
    <dgm:cxn modelId="{8440B677-BDF5-4C3A-960E-906CB662FEC6}" type="presParOf" srcId="{DE5EC9A7-47D2-4BA6-B912-34A92719D32F}" destId="{9E295A4E-C7CA-4CBC-BC93-F687D012951A}" srcOrd="1" destOrd="0" presId="urn:microsoft.com/office/officeart/2005/8/layout/vList2"/>
    <dgm:cxn modelId="{C66C5C09-ACC0-42C9-92F4-8E1A4D5449F2}" type="presParOf" srcId="{DE5EC9A7-47D2-4BA6-B912-34A92719D32F}" destId="{66DD8B3A-0D07-4285-88D8-805407A99629}" srcOrd="2" destOrd="0" presId="urn:microsoft.com/office/officeart/2005/8/layout/vList2"/>
    <dgm:cxn modelId="{A015E75B-E276-4D2F-9265-6D7C15A00282}" type="presParOf" srcId="{DE5EC9A7-47D2-4BA6-B912-34A92719D32F}" destId="{42F45425-123A-4C5B-AD0A-BAB86CDD8EA2}" srcOrd="3" destOrd="0" presId="urn:microsoft.com/office/officeart/2005/8/layout/vList2"/>
    <dgm:cxn modelId="{B5DD300C-140B-4C99-AEBC-6B30390A57BF}" type="presParOf" srcId="{DE5EC9A7-47D2-4BA6-B912-34A92719D32F}" destId="{8116094E-466D-4A5E-BD35-ACE6B3A5D258}" srcOrd="4" destOrd="0" presId="urn:microsoft.com/office/officeart/2005/8/layout/vList2"/>
    <dgm:cxn modelId="{8B13F7B8-84D3-4DB4-8FDD-73817C5FEEEF}" type="presParOf" srcId="{DE5EC9A7-47D2-4BA6-B912-34A92719D32F}" destId="{024B3DD4-33B5-4544-990C-185546B190BC}" srcOrd="5" destOrd="0" presId="urn:microsoft.com/office/officeart/2005/8/layout/vList2"/>
    <dgm:cxn modelId="{6EB5EA94-01F9-4A0E-B5C9-58070B5182B0}" type="presParOf" srcId="{DE5EC9A7-47D2-4BA6-B912-34A92719D32F}" destId="{7639C7F7-768B-4C57-BB7E-3D8EBCDAAE70}" srcOrd="6" destOrd="0" presId="urn:microsoft.com/office/officeart/2005/8/layout/vList2"/>
    <dgm:cxn modelId="{8DB3E2B5-A50B-45C8-8047-74E3BC8E6C6D}" type="presParOf" srcId="{DE5EC9A7-47D2-4BA6-B912-34A92719D32F}" destId="{71EE677B-9D64-4D0C-9E04-AC6D50DE2B85}" srcOrd="7" destOrd="0" presId="urn:microsoft.com/office/officeart/2005/8/layout/vList2"/>
    <dgm:cxn modelId="{4717D935-FA9E-42BB-90DF-857B373E0F3E}" type="presParOf" srcId="{DE5EC9A7-47D2-4BA6-B912-34A92719D32F}" destId="{D5C9B41A-2AE6-4692-B891-B4817A74457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004F3-E365-416D-90B0-F27B365E2480}">
      <dsp:nvSpPr>
        <dsp:cNvPr id="0" name=""/>
        <dsp:cNvSpPr/>
      </dsp:nvSpPr>
      <dsp:spPr>
        <a:xfrm>
          <a:off x="429" y="718117"/>
          <a:ext cx="1673461" cy="10040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is a false alarm?</a:t>
          </a:r>
        </a:p>
      </dsp:txBody>
      <dsp:txXfrm>
        <a:off x="429" y="718117"/>
        <a:ext cx="1673461" cy="1004077"/>
      </dsp:txXfrm>
    </dsp:sp>
    <dsp:sp modelId="{D6C5DFC3-0934-46B8-B6D5-493BAA61CDFD}">
      <dsp:nvSpPr>
        <dsp:cNvPr id="0" name=""/>
        <dsp:cNvSpPr/>
      </dsp:nvSpPr>
      <dsp:spPr>
        <a:xfrm>
          <a:off x="1841237" y="718117"/>
          <a:ext cx="1673461" cy="10040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Why are false alarms a problem?</a:t>
          </a:r>
        </a:p>
      </dsp:txBody>
      <dsp:txXfrm>
        <a:off x="1841237" y="718117"/>
        <a:ext cx="1673461" cy="1004077"/>
      </dsp:txXfrm>
    </dsp:sp>
    <dsp:sp modelId="{3644D061-78E3-4D2A-B776-1FAE7B8A38F6}">
      <dsp:nvSpPr>
        <dsp:cNvPr id="0" name=""/>
        <dsp:cNvSpPr/>
      </dsp:nvSpPr>
      <dsp:spPr>
        <a:xfrm>
          <a:off x="429" y="1904290"/>
          <a:ext cx="1673461" cy="11662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do alarm systems work?</a:t>
          </a:r>
        </a:p>
      </dsp:txBody>
      <dsp:txXfrm>
        <a:off x="429" y="1904290"/>
        <a:ext cx="1673461" cy="1166235"/>
      </dsp:txXfrm>
    </dsp:sp>
    <dsp:sp modelId="{1174B187-6684-4D26-AAC9-0E148917332A}">
      <dsp:nvSpPr>
        <dsp:cNvPr id="0" name=""/>
        <dsp:cNvSpPr/>
      </dsp:nvSpPr>
      <dsp:spPr>
        <a:xfrm>
          <a:off x="1841237" y="1889540"/>
          <a:ext cx="1673461" cy="11957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are some causes of false alarms?</a:t>
          </a:r>
        </a:p>
      </dsp:txBody>
      <dsp:txXfrm>
        <a:off x="1841237" y="1889540"/>
        <a:ext cx="1673461" cy="1195735"/>
      </dsp:txXfrm>
    </dsp:sp>
    <dsp:sp modelId="{A3F2C644-29F1-4AA2-BB09-2AB5AA5AD6FE}">
      <dsp:nvSpPr>
        <dsp:cNvPr id="0" name=""/>
        <dsp:cNvSpPr/>
      </dsp:nvSpPr>
      <dsp:spPr>
        <a:xfrm>
          <a:off x="920833" y="3252622"/>
          <a:ext cx="1673461" cy="136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can you do to prevent false alarms?</a:t>
          </a:r>
        </a:p>
      </dsp:txBody>
      <dsp:txXfrm>
        <a:off x="920833" y="3252622"/>
        <a:ext cx="1673461" cy="1360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CDC8-59E1-4232-A05C-08070607D10F}">
      <dsp:nvSpPr>
        <dsp:cNvPr id="0" name=""/>
        <dsp:cNvSpPr/>
      </dsp:nvSpPr>
      <dsp:spPr>
        <a:xfrm>
          <a:off x="0" y="22869"/>
          <a:ext cx="5181600"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u="sng" kern="1200" dirty="0"/>
            <a:t>Do Not </a:t>
          </a:r>
          <a:r>
            <a:rPr lang="en-US" sz="4600" kern="1200" dirty="0"/>
            <a:t>dispatch public safety on </a:t>
          </a:r>
        </a:p>
      </dsp:txBody>
      <dsp:txXfrm>
        <a:off x="89327" y="112196"/>
        <a:ext cx="5002946" cy="1651226"/>
      </dsp:txXfrm>
    </dsp:sp>
    <dsp:sp modelId="{C2B00D48-E06A-4CE7-919E-2B31DCB92EB0}">
      <dsp:nvSpPr>
        <dsp:cNvPr id="0" name=""/>
        <dsp:cNvSpPr/>
      </dsp:nvSpPr>
      <dsp:spPr>
        <a:xfrm>
          <a:off x="0" y="1852749"/>
          <a:ext cx="5181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Power outages</a:t>
          </a:r>
        </a:p>
        <a:p>
          <a:pPr marL="285750" lvl="1" indent="-285750" algn="l" defTabSz="1600200">
            <a:lnSpc>
              <a:spcPct val="90000"/>
            </a:lnSpc>
            <a:spcBef>
              <a:spcPct val="0"/>
            </a:spcBef>
            <a:spcAft>
              <a:spcPct val="20000"/>
            </a:spcAft>
            <a:buChar char="•"/>
          </a:pPr>
          <a:r>
            <a:rPr lang="en-US" sz="3600" kern="1200" dirty="0"/>
            <a:t>Weather related signals</a:t>
          </a:r>
        </a:p>
        <a:p>
          <a:pPr marL="285750" lvl="1" indent="-285750" algn="l" defTabSz="1600200">
            <a:lnSpc>
              <a:spcPct val="90000"/>
            </a:lnSpc>
            <a:spcBef>
              <a:spcPct val="0"/>
            </a:spcBef>
            <a:spcAft>
              <a:spcPct val="20000"/>
            </a:spcAft>
            <a:buChar char="•"/>
          </a:pPr>
          <a:r>
            <a:rPr lang="en-US" sz="3600" kern="1200" dirty="0"/>
            <a:t>Low battery signals</a:t>
          </a:r>
        </a:p>
        <a:p>
          <a:pPr marL="285750" lvl="1" indent="-285750" algn="l" defTabSz="1600200">
            <a:lnSpc>
              <a:spcPct val="90000"/>
            </a:lnSpc>
            <a:spcBef>
              <a:spcPct val="0"/>
            </a:spcBef>
            <a:spcAft>
              <a:spcPct val="20000"/>
            </a:spcAft>
            <a:buChar char="•"/>
          </a:pPr>
          <a:r>
            <a:rPr lang="en-US" sz="3600" kern="1200" dirty="0"/>
            <a:t>Temperature sensors</a:t>
          </a:r>
        </a:p>
      </dsp:txBody>
      <dsp:txXfrm>
        <a:off x="0" y="1852749"/>
        <a:ext cx="5181600" cy="2475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59BC-FEF8-4F17-B85C-73BC16340741}">
      <dsp:nvSpPr>
        <dsp:cNvPr id="0" name=""/>
        <dsp:cNvSpPr/>
      </dsp:nvSpPr>
      <dsp:spPr>
        <a:xfrm>
          <a:off x="0" y="682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If you ….</a:t>
          </a:r>
        </a:p>
      </dsp:txBody>
      <dsp:txXfrm>
        <a:off x="38638" y="45464"/>
        <a:ext cx="5104324" cy="714229"/>
      </dsp:txXfrm>
    </dsp:sp>
    <dsp:sp modelId="{66DD8B3A-0D07-4285-88D8-805407A99629}">
      <dsp:nvSpPr>
        <dsp:cNvPr id="0" name=""/>
        <dsp:cNvSpPr/>
      </dsp:nvSpPr>
      <dsp:spPr>
        <a:xfrm>
          <a:off x="0" y="89337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Hire domestic help</a:t>
          </a:r>
        </a:p>
      </dsp:txBody>
      <dsp:txXfrm>
        <a:off x="38638" y="932009"/>
        <a:ext cx="5104324" cy="714229"/>
      </dsp:txXfrm>
    </dsp:sp>
    <dsp:sp modelId="{8116094E-466D-4A5E-BD35-ACE6B3A5D258}">
      <dsp:nvSpPr>
        <dsp:cNvPr id="0" name=""/>
        <dsp:cNvSpPr/>
      </dsp:nvSpPr>
      <dsp:spPr>
        <a:xfrm>
          <a:off x="0" y="177991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Get a new pet</a:t>
          </a:r>
        </a:p>
      </dsp:txBody>
      <dsp:txXfrm>
        <a:off x="38638" y="1818554"/>
        <a:ext cx="5104324" cy="714229"/>
      </dsp:txXfrm>
    </dsp:sp>
    <dsp:sp modelId="{7639C7F7-768B-4C57-BB7E-3D8EBCDAAE70}">
      <dsp:nvSpPr>
        <dsp:cNvPr id="0" name=""/>
        <dsp:cNvSpPr/>
      </dsp:nvSpPr>
      <dsp:spPr>
        <a:xfrm>
          <a:off x="0" y="266646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Change phone numbers</a:t>
          </a:r>
        </a:p>
      </dsp:txBody>
      <dsp:txXfrm>
        <a:off x="38638" y="2705099"/>
        <a:ext cx="5104324" cy="714229"/>
      </dsp:txXfrm>
    </dsp:sp>
    <dsp:sp modelId="{D5C9B41A-2AE6-4692-B891-B4817A744575}">
      <dsp:nvSpPr>
        <dsp:cNvPr id="0" name=""/>
        <dsp:cNvSpPr/>
      </dsp:nvSpPr>
      <dsp:spPr>
        <a:xfrm>
          <a:off x="0" y="355300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Plan to sell your house</a:t>
          </a:r>
        </a:p>
      </dsp:txBody>
      <dsp:txXfrm>
        <a:off x="38638" y="3591644"/>
        <a:ext cx="5104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41F31-0313-49DF-A0B1-444F01B5EA13}"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DD7EB-8415-402D-B1CB-7C54312891C3}" type="slidenum">
              <a:rPr lang="en-US" smtClean="0"/>
              <a:t>‹#›</a:t>
            </a:fld>
            <a:endParaRPr lang="en-US" dirty="0"/>
          </a:p>
        </p:txBody>
      </p:sp>
    </p:spTree>
    <p:extLst>
      <p:ext uri="{BB962C8B-B14F-4D97-AF65-F5344CB8AC3E}">
        <p14:creationId xmlns:p14="http://schemas.microsoft.com/office/powerpoint/2010/main" val="27931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57200" y="720725"/>
            <a:ext cx="6400800" cy="3600450"/>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Thank you for taking an</a:t>
            </a:r>
            <a:r>
              <a:rPr lang="en-US" baseline="0" dirty="0"/>
              <a:t> interest in preventing false alarms in your home. This presentation is brought to you by the False Alarm Reduction Association, an international organization dedicated to supporting false alarm reduction professionals in their mission to reduce false alarms.</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57200" y="720725"/>
            <a:ext cx="6400800" cy="36004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to fail to properly secure their doors or windows when setting the alarm system.  If doors or windows do not fit properly, this may also cause false activations.  </a:t>
            </a:r>
          </a:p>
          <a:p>
            <a:endParaRPr lang="en-US" dirty="0"/>
          </a:p>
          <a:p>
            <a:r>
              <a:rPr lang="en-US" dirty="0"/>
              <a:t>Often times, emergency personnel find loose animals in the home, setting off motion sensors.</a:t>
            </a:r>
          </a:p>
          <a:p>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11</a:t>
            </a:fld>
            <a:endParaRPr 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fail to properly secure their doors or windows when setting the alarm system.  If doors or windows do not fit properly, this may also cause false activations.  </a:t>
            </a:r>
          </a:p>
          <a:p>
            <a:endParaRPr lang="en-US" dirty="0"/>
          </a:p>
          <a:p>
            <a:r>
              <a:rPr lang="en-US" dirty="0"/>
              <a:t>Often times, emergency personnel find loose animals in the home, setting off motion sensors.</a:t>
            </a:r>
          </a:p>
          <a:p>
            <a:endParaRPr lang="en-US" dirty="0"/>
          </a:p>
          <a:p>
            <a:r>
              <a:rPr lang="en-US" dirty="0"/>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dirty="0">
              <a:latin typeface="Calibri" pitchFamily="34" charset="0"/>
            </a:endParaRPr>
          </a:p>
        </p:txBody>
      </p:sp>
    </p:spTree>
    <p:extLst>
      <p:ext uri="{BB962C8B-B14F-4D97-AF65-F5344CB8AC3E}">
        <p14:creationId xmlns:p14="http://schemas.microsoft.com/office/powerpoint/2010/main" val="378220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an old or weak battery to set off alarm activations after a power outage or surge. Surge protectors help during storms and power outages.  A battery should be able to provide power around 4 hours when an outage or storm occurs.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dirty="0">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Cleaning motion sensors is important.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Cooking on an indoor grill, air fryer, microwave, oven or stovetop can cause smoke detector activations.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What can you do to prevent false alarms in your home? Let’s talk about that.</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16</a:t>
            </a:fld>
            <a:endParaRPr 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17</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18</a:t>
            </a:fld>
            <a:endParaRPr 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time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19</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the home.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0" indent="0" defTabSz="948507">
              <a:buFont typeface="Wingdings" pitchFamily="2" charset="2"/>
              <a:buNone/>
              <a:defRPr/>
            </a:pPr>
            <a:r>
              <a:rPr lang="en-US" dirty="0"/>
              <a:t>Restart the exit time if you reenter the home (forgot something, get the phone, etc.)</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dirty="0">
              <a:latin typeface="Calibri" pitchFamily="34" charset="0"/>
            </a:endParaRPr>
          </a:p>
        </p:txBody>
      </p:sp>
    </p:spTree>
    <p:extLst>
      <p:ext uri="{BB962C8B-B14F-4D97-AF65-F5344CB8AC3E}">
        <p14:creationId xmlns:p14="http://schemas.microsoft.com/office/powerpoint/2010/main" val="2384572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defTabSz="948507">
              <a:buFont typeface="Wingdings" pitchFamily="2" charset="2"/>
              <a:buChar char="ü"/>
              <a:defRPr/>
            </a:pPr>
            <a:r>
              <a:rPr lang="en-US" dirty="0">
                <a:latin typeface="+mn-lt"/>
              </a:rPr>
              <a:t>Look for items that can move within the “view” of your motion detectors, causing false alarms. </a:t>
            </a:r>
          </a:p>
          <a:p>
            <a:pPr marL="177845" indent="-177845">
              <a:buFont typeface="Wingdings" pitchFamily="2" charset="2"/>
              <a:buChar char="ü"/>
            </a:pPr>
            <a:r>
              <a:rPr lang="en-US" dirty="0"/>
              <a:t>Secure or move fans, heaters, plants, curtains and decorations away from motion sensor areas.</a:t>
            </a:r>
          </a:p>
          <a:p>
            <a:pPr marL="0" indent="0">
              <a:buFont typeface="Arial" pitchFamily="34" charset="0"/>
              <a:buNone/>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22</a:t>
            </a:fld>
            <a:endParaRPr lang="en-US" dirty="0">
              <a:latin typeface="Calibri" pitchFamily="34" charset="0"/>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02083" name="Rectangle 3"/>
          <p:cNvSpPr>
            <a:spLocks noGrp="1" noChangeArrowheads="1"/>
          </p:cNvSpPr>
          <p:nvPr>
            <p:ph type="body" idx="1"/>
          </p:nvPr>
        </p:nvSpPr>
        <p:spPr/>
        <p:txBody>
          <a:bodyPr/>
          <a:lstStyle/>
          <a:p>
            <a:pPr marL="171450" indent="-171450">
              <a:buFont typeface="Wingdings" pitchFamily="2" charset="2"/>
              <a:buChar char="ü"/>
              <a:defRPr/>
            </a:pPr>
            <a:r>
              <a:rPr lang="en-US" dirty="0"/>
              <a:t>Educate everyone who has legal access to your home such as family members, key holders or domestic help.</a:t>
            </a:r>
          </a:p>
          <a:p>
            <a:pPr marL="171450" indent="-171450">
              <a:spcBef>
                <a:spcPct val="20000"/>
              </a:spcBef>
              <a:buClr>
                <a:schemeClr val="hlink"/>
              </a:buClr>
              <a:buSzPct val="65000"/>
              <a:buFont typeface="Wingdings" pitchFamily="2" charset="2"/>
              <a:buChar char="ü"/>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23</a:t>
            </a:fld>
            <a:endParaRPr 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defRPr/>
            </a:pPr>
            <a:r>
              <a:rPr lang="en-US" dirty="0">
                <a:latin typeface="+mn-lt"/>
              </a:rPr>
              <a:t>Ensure your alarm system identifies the area that caused the alarm activation. (back door, front door, etc.)</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dirty="0"/>
          </a:p>
        </p:txBody>
      </p:sp>
    </p:spTree>
    <p:extLst>
      <p:ext uri="{BB962C8B-B14F-4D97-AF65-F5344CB8AC3E}">
        <p14:creationId xmlns:p14="http://schemas.microsoft.com/office/powerpoint/2010/main" val="1258866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25</a:t>
            </a:fld>
            <a:endParaRPr lang="en-US"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pitchFamily="34" charset="0"/>
              </a:rPr>
              <a:t>Update Your Alarm Company:</a:t>
            </a:r>
          </a:p>
          <a:p>
            <a:pPr marL="165261" indent="-165261">
              <a:buFont typeface="Arial" pitchFamily="34" charset="0"/>
              <a:buChar char="•"/>
            </a:pPr>
            <a:r>
              <a:rPr lang="en-US" dirty="0">
                <a:latin typeface="Calibri" pitchFamily="34" charset="0"/>
              </a:rPr>
              <a:t>When you get domestic</a:t>
            </a:r>
            <a:r>
              <a:rPr lang="en-US" baseline="0" dirty="0">
                <a:latin typeface="Calibri" pitchFamily="34" charset="0"/>
              </a:rPr>
              <a:t> help </a:t>
            </a:r>
            <a:r>
              <a:rPr lang="en-US" dirty="0">
                <a:latin typeface="Calibri" pitchFamily="34" charset="0"/>
              </a:rPr>
              <a:t>who will open or close your site</a:t>
            </a:r>
          </a:p>
          <a:p>
            <a:pPr marL="165261" indent="-165261">
              <a:buFont typeface="Arial" pitchFamily="34" charset="0"/>
              <a:buChar char="•"/>
            </a:pPr>
            <a:r>
              <a:rPr lang="en-US" dirty="0">
                <a:latin typeface="Calibri" pitchFamily="34" charset="0"/>
              </a:rPr>
              <a:t>Get a new pet</a:t>
            </a:r>
          </a:p>
          <a:p>
            <a:pPr marL="165261" indent="-165261">
              <a:buFont typeface="Arial" pitchFamily="34" charset="0"/>
              <a:buChar char="•"/>
            </a:pPr>
            <a:r>
              <a:rPr lang="en-US" dirty="0">
                <a:latin typeface="Calibri" pitchFamily="34" charset="0"/>
              </a:rPr>
              <a:t>When phone numbers for the site or contacts change</a:t>
            </a:r>
          </a:p>
          <a:p>
            <a:pPr marL="165261" indent="-165261">
              <a:buFont typeface="Arial" pitchFamily="34" charset="0"/>
              <a:buChar char="•"/>
            </a:pPr>
            <a:r>
              <a:rPr lang="en-US" dirty="0">
                <a:latin typeface="Calibri" pitchFamily="34" charset="0"/>
              </a:rPr>
              <a:t>When you do remodeling </a:t>
            </a:r>
          </a:p>
          <a:p>
            <a:pPr marL="165261" indent="-165261">
              <a:buFont typeface="Arial" pitchFamily="34" charset="0"/>
              <a:buChar char="•"/>
            </a:pPr>
            <a:r>
              <a:rPr lang="en-US" dirty="0">
                <a:latin typeface="Calibri" pitchFamily="34" charset="0"/>
              </a:rPr>
              <a:t>If you plan to sell your house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26</a:t>
            </a:fld>
            <a:endParaRPr lang="en-US"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Ask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27</a:t>
            </a:fld>
            <a:endParaRPr lang="en-US"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28</a:t>
            </a:fld>
            <a:endParaRPr lang="en-US" dirty="0"/>
          </a:p>
        </p:txBody>
      </p:sp>
    </p:spTree>
    <p:extLst>
      <p:ext uri="{BB962C8B-B14F-4D97-AF65-F5344CB8AC3E}">
        <p14:creationId xmlns:p14="http://schemas.microsoft.com/office/powerpoint/2010/main" val="167458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marR="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US" dirty="0"/>
              <a:t>Ask your alarm company for materials, videos, etc. informing how to use the system. </a:t>
            </a:r>
          </a:p>
          <a:p>
            <a:pPr marL="171450" marR="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US" dirty="0"/>
              <a:t>Review with your alarm company the reason for each alarm activation.</a:t>
            </a:r>
          </a:p>
          <a:p>
            <a:pPr marL="171450" marR="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US" dirty="0"/>
              <a:t>Inform them if planning to remodel your home.</a:t>
            </a:r>
          </a:p>
          <a:p>
            <a:pPr marL="171450" marR="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endParaRPr lang="en-US" dirty="0"/>
          </a:p>
          <a:p>
            <a:pPr marL="171450" marR="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29</a:t>
            </a:fld>
            <a:endParaRPr lang="en-US" dirty="0"/>
          </a:p>
        </p:txBody>
      </p:sp>
    </p:spTree>
    <p:extLst>
      <p:ext uri="{BB962C8B-B14F-4D97-AF65-F5344CB8AC3E}">
        <p14:creationId xmlns:p14="http://schemas.microsoft.com/office/powerpoint/2010/main" val="250318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 alarm activation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30</a:t>
            </a:fld>
            <a:endParaRPr lang="en-US"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your home.  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31</a:t>
            </a:fld>
            <a:endParaRPr lang="en-US"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your part to reduce/eliminate false alarms.  </a:t>
            </a:r>
          </a:p>
        </p:txBody>
      </p:sp>
      <p:sp>
        <p:nvSpPr>
          <p:cNvPr id="4" name="Slide Number Placeholder 3"/>
          <p:cNvSpPr>
            <a:spLocks noGrp="1"/>
          </p:cNvSpPr>
          <p:nvPr>
            <p:ph type="sldNum" sz="quarter" idx="5"/>
          </p:nvPr>
        </p:nvSpPr>
        <p:spPr/>
        <p:txBody>
          <a:bodyPr/>
          <a:lstStyle/>
          <a:p>
            <a:fld id="{B0ADD7EB-8415-402D-B1CB-7C54312891C3}" type="slidenum">
              <a:rPr lang="en-US" smtClean="0"/>
              <a:t>32</a:t>
            </a:fld>
            <a:endParaRPr lang="en-US" dirty="0"/>
          </a:p>
        </p:txBody>
      </p:sp>
    </p:spTree>
    <p:extLst>
      <p:ext uri="{BB962C8B-B14F-4D97-AF65-F5344CB8AC3E}">
        <p14:creationId xmlns:p14="http://schemas.microsoft.com/office/powerpoint/2010/main" val="257478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EMS,  and fire fighters away from real emergencies. The time emergency officials spend responding to false alarms can have devastating effects.  This takes away from their ability to do their job effectively, wasting valuable taxpayer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 have false alarms, it may cause others to question the validity of your alarm (false or real).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False alarms desensitize communities and responders to actual incidents of crime and fire.  </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6</a:t>
            </a:fld>
            <a:endParaRPr 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large numbers of irresponsible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dirty="0">
              <a:latin typeface="Calibri" pitchFamily="34" charset="0"/>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xfrm>
            <a:off x="487363" y="4560888"/>
            <a:ext cx="64214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Sensor Notification</a:t>
            </a:r>
          </a:p>
          <a:p>
            <a:pPr eaLnBrk="1" hangingPunct="1"/>
            <a:r>
              <a:rPr lang="en-US" dirty="0"/>
              <a:t>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a:t>
            </a:r>
            <a:endParaRPr lang="en-US" dirty="0"/>
          </a:p>
          <a:p>
            <a:pPr eaLnBrk="1" hangingPunct="1"/>
            <a:r>
              <a:rPr lang="en-US" dirty="0"/>
              <a:t>A monitored security system sends a signal to the alarm dealer's central station.  Automation within the central station interprets the signal and directs the central station operator to the proper course of action.  </a:t>
            </a:r>
          </a:p>
          <a:p>
            <a:pPr eaLnBrk="1" hangingPunct="1"/>
            <a:r>
              <a:rPr lang="en-US" b="1" dirty="0"/>
              <a:t>Responding Authority Notification</a:t>
            </a:r>
            <a:endParaRPr lang="en-US" dirty="0"/>
          </a:p>
          <a:p>
            <a:pPr eaLnBrk="1" hangingPunct="1"/>
            <a:r>
              <a:rPr lang="en-US" dirty="0"/>
              <a:t> 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CBF8-0479-750D-8073-5947946DF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189C3-FC59-3513-C92C-033A3F5EA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2D6780-24E5-26A2-1561-C70BCD3C3809}"/>
              </a:ext>
            </a:extLst>
          </p:cNvPr>
          <p:cNvSpPr>
            <a:spLocks noGrp="1"/>
          </p:cNvSpPr>
          <p:nvPr>
            <p:ph type="dt" sz="half" idx="10"/>
          </p:nvPr>
        </p:nvSpPr>
        <p:spPr/>
        <p:txBody>
          <a:bodyPr/>
          <a:lstStyle/>
          <a:p>
            <a:fld id="{3D44D03D-0E60-44C5-8742-7C42482A994D}" type="datetime1">
              <a:rPr lang="en-US" smtClean="0"/>
              <a:t>1/30/2026</a:t>
            </a:fld>
            <a:endParaRPr lang="en-US" dirty="0"/>
          </a:p>
        </p:txBody>
      </p:sp>
      <p:sp>
        <p:nvSpPr>
          <p:cNvPr id="5" name="Footer Placeholder 4">
            <a:extLst>
              <a:ext uri="{FF2B5EF4-FFF2-40B4-BE49-F238E27FC236}">
                <a16:creationId xmlns:a16="http://schemas.microsoft.com/office/drawing/2014/main" id="{9C97DE21-96E4-6027-C76C-217193C69975}"/>
              </a:ext>
            </a:extLst>
          </p:cNvPr>
          <p:cNvSpPr>
            <a:spLocks noGrp="1"/>
          </p:cNvSpPr>
          <p:nvPr>
            <p:ph type="ftr" sz="quarter" idx="11"/>
          </p:nvPr>
        </p:nvSpPr>
        <p:spPr/>
        <p:txBody>
          <a:bodyPr/>
          <a:lstStyle/>
          <a:p>
            <a:r>
              <a:rPr lang="en-US" dirty="0"/>
              <a:t>FARA Tips for Residences</a:t>
            </a:r>
          </a:p>
        </p:txBody>
      </p:sp>
      <p:sp>
        <p:nvSpPr>
          <p:cNvPr id="6" name="Slide Number Placeholder 5">
            <a:extLst>
              <a:ext uri="{FF2B5EF4-FFF2-40B4-BE49-F238E27FC236}">
                <a16:creationId xmlns:a16="http://schemas.microsoft.com/office/drawing/2014/main" id="{FE3BA98C-5702-D26D-C78D-62B3A64100E1}"/>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13256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BECB-B618-81CA-32F1-85C9F581E0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E1A46-6CEE-807A-AFB0-C1E0FDD36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446A6-A1BB-AD0C-8859-940915EA8A8F}"/>
              </a:ext>
            </a:extLst>
          </p:cNvPr>
          <p:cNvSpPr>
            <a:spLocks noGrp="1"/>
          </p:cNvSpPr>
          <p:nvPr>
            <p:ph type="dt" sz="half" idx="10"/>
          </p:nvPr>
        </p:nvSpPr>
        <p:spPr/>
        <p:txBody>
          <a:bodyPr/>
          <a:lstStyle/>
          <a:p>
            <a:fld id="{5350642A-0ACF-4A3E-B3DA-4F1760892A37}" type="datetime1">
              <a:rPr lang="en-US" smtClean="0"/>
              <a:t>1/30/2026</a:t>
            </a:fld>
            <a:endParaRPr lang="en-US" dirty="0"/>
          </a:p>
        </p:txBody>
      </p:sp>
      <p:sp>
        <p:nvSpPr>
          <p:cNvPr id="5" name="Footer Placeholder 4">
            <a:extLst>
              <a:ext uri="{FF2B5EF4-FFF2-40B4-BE49-F238E27FC236}">
                <a16:creationId xmlns:a16="http://schemas.microsoft.com/office/drawing/2014/main" id="{1CD68791-D6AB-9B7C-C2A7-90BAC55F3152}"/>
              </a:ext>
            </a:extLst>
          </p:cNvPr>
          <p:cNvSpPr>
            <a:spLocks noGrp="1"/>
          </p:cNvSpPr>
          <p:nvPr>
            <p:ph type="ftr" sz="quarter" idx="11"/>
          </p:nvPr>
        </p:nvSpPr>
        <p:spPr/>
        <p:txBody>
          <a:bodyPr/>
          <a:lstStyle/>
          <a:p>
            <a:r>
              <a:rPr lang="en-US" dirty="0"/>
              <a:t>FARA Tips for Residences</a:t>
            </a:r>
          </a:p>
        </p:txBody>
      </p:sp>
      <p:sp>
        <p:nvSpPr>
          <p:cNvPr id="6" name="Slide Number Placeholder 5">
            <a:extLst>
              <a:ext uri="{FF2B5EF4-FFF2-40B4-BE49-F238E27FC236}">
                <a16:creationId xmlns:a16="http://schemas.microsoft.com/office/drawing/2014/main" id="{AAE92B4B-B978-5B07-CC61-CC47411080D7}"/>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2185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24E6F-455E-F6E5-CD5A-ACE0DBE39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72E6F6-D809-6A0F-CD38-DE661A96C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F33D6-36AE-D6CE-D865-57A70F57CCC8}"/>
              </a:ext>
            </a:extLst>
          </p:cNvPr>
          <p:cNvSpPr>
            <a:spLocks noGrp="1"/>
          </p:cNvSpPr>
          <p:nvPr>
            <p:ph type="dt" sz="half" idx="10"/>
          </p:nvPr>
        </p:nvSpPr>
        <p:spPr/>
        <p:txBody>
          <a:bodyPr/>
          <a:lstStyle/>
          <a:p>
            <a:fld id="{443C28B2-7DFB-4ACE-9BF8-CE541BF109E5}" type="datetime1">
              <a:rPr lang="en-US" smtClean="0"/>
              <a:t>1/30/2026</a:t>
            </a:fld>
            <a:endParaRPr lang="en-US" dirty="0"/>
          </a:p>
        </p:txBody>
      </p:sp>
      <p:sp>
        <p:nvSpPr>
          <p:cNvPr id="5" name="Footer Placeholder 4">
            <a:extLst>
              <a:ext uri="{FF2B5EF4-FFF2-40B4-BE49-F238E27FC236}">
                <a16:creationId xmlns:a16="http://schemas.microsoft.com/office/drawing/2014/main" id="{F28640D7-D40C-8149-F028-DECB092895AA}"/>
              </a:ext>
            </a:extLst>
          </p:cNvPr>
          <p:cNvSpPr>
            <a:spLocks noGrp="1"/>
          </p:cNvSpPr>
          <p:nvPr>
            <p:ph type="ftr" sz="quarter" idx="11"/>
          </p:nvPr>
        </p:nvSpPr>
        <p:spPr/>
        <p:txBody>
          <a:bodyPr/>
          <a:lstStyle/>
          <a:p>
            <a:r>
              <a:rPr lang="en-US" dirty="0"/>
              <a:t>FARA Tips for Residences</a:t>
            </a:r>
          </a:p>
        </p:txBody>
      </p:sp>
      <p:sp>
        <p:nvSpPr>
          <p:cNvPr id="6" name="Slide Number Placeholder 5">
            <a:extLst>
              <a:ext uri="{FF2B5EF4-FFF2-40B4-BE49-F238E27FC236}">
                <a16:creationId xmlns:a16="http://schemas.microsoft.com/office/drawing/2014/main" id="{913203E0-2F49-832F-7351-CBBF0C91978F}"/>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1948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82C8-7876-D9F8-F124-5F4867477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1BAA5-F54E-8921-FC23-2722ED68E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516D4-6B28-FA55-08CD-C3702CABB20C}"/>
              </a:ext>
            </a:extLst>
          </p:cNvPr>
          <p:cNvSpPr>
            <a:spLocks noGrp="1"/>
          </p:cNvSpPr>
          <p:nvPr>
            <p:ph type="dt" sz="half" idx="10"/>
          </p:nvPr>
        </p:nvSpPr>
        <p:spPr/>
        <p:txBody>
          <a:bodyPr/>
          <a:lstStyle/>
          <a:p>
            <a:fld id="{2752AE09-4272-423A-B095-FDB628CFE00E}" type="datetime1">
              <a:rPr lang="en-US" smtClean="0"/>
              <a:t>1/30/2026</a:t>
            </a:fld>
            <a:endParaRPr lang="en-US" dirty="0"/>
          </a:p>
        </p:txBody>
      </p:sp>
      <p:sp>
        <p:nvSpPr>
          <p:cNvPr id="5" name="Footer Placeholder 4">
            <a:extLst>
              <a:ext uri="{FF2B5EF4-FFF2-40B4-BE49-F238E27FC236}">
                <a16:creationId xmlns:a16="http://schemas.microsoft.com/office/drawing/2014/main" id="{01004729-28F9-7310-D114-0B54370043C6}"/>
              </a:ext>
            </a:extLst>
          </p:cNvPr>
          <p:cNvSpPr>
            <a:spLocks noGrp="1"/>
          </p:cNvSpPr>
          <p:nvPr>
            <p:ph type="ftr" sz="quarter" idx="11"/>
          </p:nvPr>
        </p:nvSpPr>
        <p:spPr/>
        <p:txBody>
          <a:bodyPr/>
          <a:lstStyle/>
          <a:p>
            <a:r>
              <a:rPr lang="en-US" dirty="0"/>
              <a:t>FARA Tips for Residences</a:t>
            </a:r>
          </a:p>
        </p:txBody>
      </p:sp>
      <p:sp>
        <p:nvSpPr>
          <p:cNvPr id="6" name="Slide Number Placeholder 5">
            <a:extLst>
              <a:ext uri="{FF2B5EF4-FFF2-40B4-BE49-F238E27FC236}">
                <a16:creationId xmlns:a16="http://schemas.microsoft.com/office/drawing/2014/main" id="{952EF0B1-4615-144F-2745-E540A88C1997}"/>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183342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2BE6-C4AC-820B-8F77-4B9B0FB61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1C2F79-181C-657B-00FD-C6CA7F7F1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670DE-4BC0-DC4F-1033-C8137409D88C}"/>
              </a:ext>
            </a:extLst>
          </p:cNvPr>
          <p:cNvSpPr>
            <a:spLocks noGrp="1"/>
          </p:cNvSpPr>
          <p:nvPr>
            <p:ph type="dt" sz="half" idx="10"/>
          </p:nvPr>
        </p:nvSpPr>
        <p:spPr/>
        <p:txBody>
          <a:bodyPr/>
          <a:lstStyle/>
          <a:p>
            <a:fld id="{6AB3727C-546D-440D-A71B-960B12AB46D9}" type="datetime1">
              <a:rPr lang="en-US" smtClean="0"/>
              <a:t>1/30/2026</a:t>
            </a:fld>
            <a:endParaRPr lang="en-US" dirty="0"/>
          </a:p>
        </p:txBody>
      </p:sp>
      <p:sp>
        <p:nvSpPr>
          <p:cNvPr id="5" name="Footer Placeholder 4">
            <a:extLst>
              <a:ext uri="{FF2B5EF4-FFF2-40B4-BE49-F238E27FC236}">
                <a16:creationId xmlns:a16="http://schemas.microsoft.com/office/drawing/2014/main" id="{86864556-947A-F520-FA81-068C55A57329}"/>
              </a:ext>
            </a:extLst>
          </p:cNvPr>
          <p:cNvSpPr>
            <a:spLocks noGrp="1"/>
          </p:cNvSpPr>
          <p:nvPr>
            <p:ph type="ftr" sz="quarter" idx="11"/>
          </p:nvPr>
        </p:nvSpPr>
        <p:spPr/>
        <p:txBody>
          <a:bodyPr/>
          <a:lstStyle/>
          <a:p>
            <a:r>
              <a:rPr lang="en-US" dirty="0"/>
              <a:t>FARA Tips for Residences</a:t>
            </a:r>
          </a:p>
        </p:txBody>
      </p:sp>
      <p:sp>
        <p:nvSpPr>
          <p:cNvPr id="6" name="Slide Number Placeholder 5">
            <a:extLst>
              <a:ext uri="{FF2B5EF4-FFF2-40B4-BE49-F238E27FC236}">
                <a16:creationId xmlns:a16="http://schemas.microsoft.com/office/drawing/2014/main" id="{1555AC56-0686-22C4-05D3-665CD93AF70C}"/>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91294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E780-9371-9BDB-E5B7-4C7B5DD62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39BEF-0573-AA92-9EC7-8C60388396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7ECEB-34E0-8268-B9A0-3F9BC8294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7B1A8F-AC20-90D5-FA0D-C0E1017FE951}"/>
              </a:ext>
            </a:extLst>
          </p:cNvPr>
          <p:cNvSpPr>
            <a:spLocks noGrp="1"/>
          </p:cNvSpPr>
          <p:nvPr>
            <p:ph type="dt" sz="half" idx="10"/>
          </p:nvPr>
        </p:nvSpPr>
        <p:spPr/>
        <p:txBody>
          <a:bodyPr/>
          <a:lstStyle/>
          <a:p>
            <a:fld id="{2F3A336B-118E-4936-AE6B-9818EBD52543}" type="datetime1">
              <a:rPr lang="en-US" smtClean="0"/>
              <a:t>1/30/2026</a:t>
            </a:fld>
            <a:endParaRPr lang="en-US" dirty="0"/>
          </a:p>
        </p:txBody>
      </p:sp>
      <p:sp>
        <p:nvSpPr>
          <p:cNvPr id="6" name="Footer Placeholder 5">
            <a:extLst>
              <a:ext uri="{FF2B5EF4-FFF2-40B4-BE49-F238E27FC236}">
                <a16:creationId xmlns:a16="http://schemas.microsoft.com/office/drawing/2014/main" id="{E4E26AB3-9B1D-F039-64C3-24B2DE16FE18}"/>
              </a:ext>
            </a:extLst>
          </p:cNvPr>
          <p:cNvSpPr>
            <a:spLocks noGrp="1"/>
          </p:cNvSpPr>
          <p:nvPr>
            <p:ph type="ftr" sz="quarter" idx="11"/>
          </p:nvPr>
        </p:nvSpPr>
        <p:spPr/>
        <p:txBody>
          <a:bodyPr/>
          <a:lstStyle/>
          <a:p>
            <a:r>
              <a:rPr lang="en-US" dirty="0"/>
              <a:t>FARA Tips for Residences</a:t>
            </a:r>
          </a:p>
        </p:txBody>
      </p:sp>
      <p:sp>
        <p:nvSpPr>
          <p:cNvPr id="7" name="Slide Number Placeholder 6">
            <a:extLst>
              <a:ext uri="{FF2B5EF4-FFF2-40B4-BE49-F238E27FC236}">
                <a16:creationId xmlns:a16="http://schemas.microsoft.com/office/drawing/2014/main" id="{8E2381D6-8304-CC4A-FD18-AB3A412FD89E}"/>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78963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6F5F-F48A-67FA-E063-0325FA367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15D6F-2A09-8FC9-9000-F2830F50F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7792CA-D4C1-7EAD-D87D-246D6E254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4D7C1-34E1-4132-331C-663A8F180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279A7-DCFD-4C29-DFE1-887B9123BD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B21EB-25C1-1B39-ACAD-1594AC080D0B}"/>
              </a:ext>
            </a:extLst>
          </p:cNvPr>
          <p:cNvSpPr>
            <a:spLocks noGrp="1"/>
          </p:cNvSpPr>
          <p:nvPr>
            <p:ph type="dt" sz="half" idx="10"/>
          </p:nvPr>
        </p:nvSpPr>
        <p:spPr/>
        <p:txBody>
          <a:bodyPr/>
          <a:lstStyle/>
          <a:p>
            <a:fld id="{A73E5C3D-D75D-4A76-84C8-6E6333C3103D}" type="datetime1">
              <a:rPr lang="en-US" smtClean="0"/>
              <a:t>1/30/2026</a:t>
            </a:fld>
            <a:endParaRPr lang="en-US" dirty="0"/>
          </a:p>
        </p:txBody>
      </p:sp>
      <p:sp>
        <p:nvSpPr>
          <p:cNvPr id="8" name="Footer Placeholder 7">
            <a:extLst>
              <a:ext uri="{FF2B5EF4-FFF2-40B4-BE49-F238E27FC236}">
                <a16:creationId xmlns:a16="http://schemas.microsoft.com/office/drawing/2014/main" id="{9505B910-10CA-A86C-8583-C34A919C76BF}"/>
              </a:ext>
            </a:extLst>
          </p:cNvPr>
          <p:cNvSpPr>
            <a:spLocks noGrp="1"/>
          </p:cNvSpPr>
          <p:nvPr>
            <p:ph type="ftr" sz="quarter" idx="11"/>
          </p:nvPr>
        </p:nvSpPr>
        <p:spPr/>
        <p:txBody>
          <a:bodyPr/>
          <a:lstStyle/>
          <a:p>
            <a:r>
              <a:rPr lang="en-US" dirty="0"/>
              <a:t>FARA Tips for Residences</a:t>
            </a:r>
          </a:p>
        </p:txBody>
      </p:sp>
      <p:sp>
        <p:nvSpPr>
          <p:cNvPr id="9" name="Slide Number Placeholder 8">
            <a:extLst>
              <a:ext uri="{FF2B5EF4-FFF2-40B4-BE49-F238E27FC236}">
                <a16:creationId xmlns:a16="http://schemas.microsoft.com/office/drawing/2014/main" id="{3B03E5F6-9FF3-0683-7D5B-205289A517C8}"/>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62170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5EF3-1A5A-F7AF-F427-79E97513B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A761B-4F1C-B0F1-4E84-44C8A3101685}"/>
              </a:ext>
            </a:extLst>
          </p:cNvPr>
          <p:cNvSpPr>
            <a:spLocks noGrp="1"/>
          </p:cNvSpPr>
          <p:nvPr>
            <p:ph type="dt" sz="half" idx="10"/>
          </p:nvPr>
        </p:nvSpPr>
        <p:spPr/>
        <p:txBody>
          <a:bodyPr/>
          <a:lstStyle/>
          <a:p>
            <a:fld id="{25BCFBA3-8A5A-4CAB-8E1C-14E47FF0A686}" type="datetime1">
              <a:rPr lang="en-US" smtClean="0"/>
              <a:t>1/30/2026</a:t>
            </a:fld>
            <a:endParaRPr lang="en-US" dirty="0"/>
          </a:p>
        </p:txBody>
      </p:sp>
      <p:sp>
        <p:nvSpPr>
          <p:cNvPr id="4" name="Footer Placeholder 3">
            <a:extLst>
              <a:ext uri="{FF2B5EF4-FFF2-40B4-BE49-F238E27FC236}">
                <a16:creationId xmlns:a16="http://schemas.microsoft.com/office/drawing/2014/main" id="{C0DCA90F-8BF9-BB5A-924E-3BFDFB880CF0}"/>
              </a:ext>
            </a:extLst>
          </p:cNvPr>
          <p:cNvSpPr>
            <a:spLocks noGrp="1"/>
          </p:cNvSpPr>
          <p:nvPr>
            <p:ph type="ftr" sz="quarter" idx="11"/>
          </p:nvPr>
        </p:nvSpPr>
        <p:spPr/>
        <p:txBody>
          <a:bodyPr/>
          <a:lstStyle/>
          <a:p>
            <a:r>
              <a:rPr lang="en-US" dirty="0"/>
              <a:t>FARA Tips for Residences</a:t>
            </a:r>
          </a:p>
        </p:txBody>
      </p:sp>
      <p:sp>
        <p:nvSpPr>
          <p:cNvPr id="5" name="Slide Number Placeholder 4">
            <a:extLst>
              <a:ext uri="{FF2B5EF4-FFF2-40B4-BE49-F238E27FC236}">
                <a16:creationId xmlns:a16="http://schemas.microsoft.com/office/drawing/2014/main" id="{1C590CC4-4510-33EB-1227-8F7C0E7DA4E2}"/>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117737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D35CD-B808-4C55-4037-438EBF4DAF52}"/>
              </a:ext>
            </a:extLst>
          </p:cNvPr>
          <p:cNvSpPr>
            <a:spLocks noGrp="1"/>
          </p:cNvSpPr>
          <p:nvPr>
            <p:ph type="dt" sz="half" idx="10"/>
          </p:nvPr>
        </p:nvSpPr>
        <p:spPr/>
        <p:txBody>
          <a:bodyPr/>
          <a:lstStyle/>
          <a:p>
            <a:fld id="{7CE674EC-1824-423A-9D78-313C3C5F6305}" type="datetime1">
              <a:rPr lang="en-US" smtClean="0"/>
              <a:t>1/30/2026</a:t>
            </a:fld>
            <a:endParaRPr lang="en-US" dirty="0"/>
          </a:p>
        </p:txBody>
      </p:sp>
      <p:sp>
        <p:nvSpPr>
          <p:cNvPr id="3" name="Footer Placeholder 2">
            <a:extLst>
              <a:ext uri="{FF2B5EF4-FFF2-40B4-BE49-F238E27FC236}">
                <a16:creationId xmlns:a16="http://schemas.microsoft.com/office/drawing/2014/main" id="{8C2EBD46-A0BA-DEE8-F373-D15CDC22BF78}"/>
              </a:ext>
            </a:extLst>
          </p:cNvPr>
          <p:cNvSpPr>
            <a:spLocks noGrp="1"/>
          </p:cNvSpPr>
          <p:nvPr>
            <p:ph type="ftr" sz="quarter" idx="11"/>
          </p:nvPr>
        </p:nvSpPr>
        <p:spPr/>
        <p:txBody>
          <a:bodyPr/>
          <a:lstStyle/>
          <a:p>
            <a:r>
              <a:rPr lang="en-US" dirty="0"/>
              <a:t>FARA Tips for Residences</a:t>
            </a:r>
          </a:p>
        </p:txBody>
      </p:sp>
      <p:sp>
        <p:nvSpPr>
          <p:cNvPr id="4" name="Slide Number Placeholder 3">
            <a:extLst>
              <a:ext uri="{FF2B5EF4-FFF2-40B4-BE49-F238E27FC236}">
                <a16:creationId xmlns:a16="http://schemas.microsoft.com/office/drawing/2014/main" id="{285CE7EE-F63E-63B9-B139-354ADAE2C03E}"/>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143165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4BEE-A02F-8277-1C9E-2917C8EF3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C610E-57A7-4252-B892-B0D0C65D1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ED13FE-2589-B216-0C41-E4D69CE5A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5618A-7302-7770-2D04-01AB59796F62}"/>
              </a:ext>
            </a:extLst>
          </p:cNvPr>
          <p:cNvSpPr>
            <a:spLocks noGrp="1"/>
          </p:cNvSpPr>
          <p:nvPr>
            <p:ph type="dt" sz="half" idx="10"/>
          </p:nvPr>
        </p:nvSpPr>
        <p:spPr/>
        <p:txBody>
          <a:bodyPr/>
          <a:lstStyle/>
          <a:p>
            <a:fld id="{4BBC7DEB-5921-42A5-9414-405EE89DCF82}" type="datetime1">
              <a:rPr lang="en-US" smtClean="0"/>
              <a:t>1/30/2026</a:t>
            </a:fld>
            <a:endParaRPr lang="en-US" dirty="0"/>
          </a:p>
        </p:txBody>
      </p:sp>
      <p:sp>
        <p:nvSpPr>
          <p:cNvPr id="6" name="Footer Placeholder 5">
            <a:extLst>
              <a:ext uri="{FF2B5EF4-FFF2-40B4-BE49-F238E27FC236}">
                <a16:creationId xmlns:a16="http://schemas.microsoft.com/office/drawing/2014/main" id="{B7F6C6AD-9EB0-133D-95C3-C16025ACEB72}"/>
              </a:ext>
            </a:extLst>
          </p:cNvPr>
          <p:cNvSpPr>
            <a:spLocks noGrp="1"/>
          </p:cNvSpPr>
          <p:nvPr>
            <p:ph type="ftr" sz="quarter" idx="11"/>
          </p:nvPr>
        </p:nvSpPr>
        <p:spPr/>
        <p:txBody>
          <a:bodyPr/>
          <a:lstStyle/>
          <a:p>
            <a:r>
              <a:rPr lang="en-US" dirty="0"/>
              <a:t>FARA Tips for Residences</a:t>
            </a:r>
          </a:p>
        </p:txBody>
      </p:sp>
      <p:sp>
        <p:nvSpPr>
          <p:cNvPr id="7" name="Slide Number Placeholder 6">
            <a:extLst>
              <a:ext uri="{FF2B5EF4-FFF2-40B4-BE49-F238E27FC236}">
                <a16:creationId xmlns:a16="http://schemas.microsoft.com/office/drawing/2014/main" id="{1648E691-35B6-7F6C-A755-8BB78F025E34}"/>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357601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D41A-CC21-F9DD-49CA-92AE6D302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677D4-6EC5-DCD6-CC01-5AEDCE98A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92CFF9-AC95-949F-80E4-515A4FDB6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CB99F-2D94-8291-9913-D55DCF7B08FB}"/>
              </a:ext>
            </a:extLst>
          </p:cNvPr>
          <p:cNvSpPr>
            <a:spLocks noGrp="1"/>
          </p:cNvSpPr>
          <p:nvPr>
            <p:ph type="dt" sz="half" idx="10"/>
          </p:nvPr>
        </p:nvSpPr>
        <p:spPr/>
        <p:txBody>
          <a:bodyPr/>
          <a:lstStyle/>
          <a:p>
            <a:fld id="{99AB2A1F-557D-44C0-9FB4-D1C3D17FAB84}" type="datetime1">
              <a:rPr lang="en-US" smtClean="0"/>
              <a:t>1/30/2026</a:t>
            </a:fld>
            <a:endParaRPr lang="en-US" dirty="0"/>
          </a:p>
        </p:txBody>
      </p:sp>
      <p:sp>
        <p:nvSpPr>
          <p:cNvPr id="6" name="Footer Placeholder 5">
            <a:extLst>
              <a:ext uri="{FF2B5EF4-FFF2-40B4-BE49-F238E27FC236}">
                <a16:creationId xmlns:a16="http://schemas.microsoft.com/office/drawing/2014/main" id="{40BDBDC2-3728-948D-8105-DD10A6E24023}"/>
              </a:ext>
            </a:extLst>
          </p:cNvPr>
          <p:cNvSpPr>
            <a:spLocks noGrp="1"/>
          </p:cNvSpPr>
          <p:nvPr>
            <p:ph type="ftr" sz="quarter" idx="11"/>
          </p:nvPr>
        </p:nvSpPr>
        <p:spPr/>
        <p:txBody>
          <a:bodyPr/>
          <a:lstStyle/>
          <a:p>
            <a:r>
              <a:rPr lang="en-US" dirty="0"/>
              <a:t>FARA Tips for Residences</a:t>
            </a:r>
          </a:p>
        </p:txBody>
      </p:sp>
      <p:sp>
        <p:nvSpPr>
          <p:cNvPr id="7" name="Slide Number Placeholder 6">
            <a:extLst>
              <a:ext uri="{FF2B5EF4-FFF2-40B4-BE49-F238E27FC236}">
                <a16:creationId xmlns:a16="http://schemas.microsoft.com/office/drawing/2014/main" id="{5E114BE9-A738-74BE-021B-06A210AC6640}"/>
              </a:ext>
            </a:extLst>
          </p:cNvPr>
          <p:cNvSpPr>
            <a:spLocks noGrp="1"/>
          </p:cNvSpPr>
          <p:nvPr>
            <p:ph type="sldNum" sz="quarter" idx="12"/>
          </p:nvPr>
        </p:nvSpPr>
        <p:spPr/>
        <p:txBody>
          <a:bodyPr/>
          <a:lstStyle/>
          <a:p>
            <a:fld id="{7FD16E84-F290-43D5-A1A4-3DCCFFB6D532}" type="slidenum">
              <a:rPr lang="en-US" smtClean="0"/>
              <a:t>‹#›</a:t>
            </a:fld>
            <a:endParaRPr lang="en-US" dirty="0"/>
          </a:p>
        </p:txBody>
      </p:sp>
    </p:spTree>
    <p:extLst>
      <p:ext uri="{BB962C8B-B14F-4D97-AF65-F5344CB8AC3E}">
        <p14:creationId xmlns:p14="http://schemas.microsoft.com/office/powerpoint/2010/main" val="1050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8E730-A47D-0C30-4793-1188D3FB9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A1EC3C-5DA4-7D2C-3A81-11F292138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5FC01-590A-4F8F-C8E8-778C2999D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1140-F447-41E3-989F-9EE81F03F21F}" type="datetime1">
              <a:rPr lang="en-US" smtClean="0"/>
              <a:t>1/30/2026</a:t>
            </a:fld>
            <a:endParaRPr lang="en-US" dirty="0"/>
          </a:p>
        </p:txBody>
      </p:sp>
      <p:sp>
        <p:nvSpPr>
          <p:cNvPr id="5" name="Footer Placeholder 4">
            <a:extLst>
              <a:ext uri="{FF2B5EF4-FFF2-40B4-BE49-F238E27FC236}">
                <a16:creationId xmlns:a16="http://schemas.microsoft.com/office/drawing/2014/main" id="{75164131-9881-FAB8-B27C-DF36340B4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FARA Tips for Residences</a:t>
            </a:r>
          </a:p>
        </p:txBody>
      </p:sp>
      <p:sp>
        <p:nvSpPr>
          <p:cNvPr id="6" name="Slide Number Placeholder 5">
            <a:extLst>
              <a:ext uri="{FF2B5EF4-FFF2-40B4-BE49-F238E27FC236}">
                <a16:creationId xmlns:a16="http://schemas.microsoft.com/office/drawing/2014/main" id="{B63E0E6E-1A45-2764-E1A1-D6A3F61CA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6E84-F290-43D5-A1A4-3DCCFFB6D532}" type="slidenum">
              <a:rPr lang="en-US" smtClean="0"/>
              <a:t>‹#›</a:t>
            </a:fld>
            <a:endParaRPr lang="en-US" dirty="0"/>
          </a:p>
        </p:txBody>
      </p:sp>
    </p:spTree>
    <p:extLst>
      <p:ext uri="{BB962C8B-B14F-4D97-AF65-F5344CB8AC3E}">
        <p14:creationId xmlns:p14="http://schemas.microsoft.com/office/powerpoint/2010/main" val="363933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jpeg"/><Relationship Id="rId4" Type="http://schemas.openxmlformats.org/officeDocument/2006/relationships/image" Target="../media/image4.tiff"/><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1.jpeg"/><Relationship Id="rId4" Type="http://schemas.openxmlformats.org/officeDocument/2006/relationships/diagramLayout" Target="../diagrams/layout2.xml"/><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hyperlink" Target="http://4whiskersandtails.com/wp-content/uploads/2012/01/Cat-and-dog-play.jpg" TargetMode="External"/><Relationship Id="rId5" Type="http://schemas.openxmlformats.org/officeDocument/2006/relationships/diagramQuickStyle" Target="../diagrams/quickStyle3.xml"/><Relationship Id="rId10" Type="http://schemas.openxmlformats.org/officeDocument/2006/relationships/image" Target="../media/image57.jpeg"/><Relationship Id="rId4" Type="http://schemas.openxmlformats.org/officeDocument/2006/relationships/diagramLayout" Target="../diagrams/layout3.xml"/><Relationship Id="rId9" Type="http://schemas.openxmlformats.org/officeDocument/2006/relationships/image" Target="../media/image56.gif"/></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wmf"/><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5.jpeg"/><Relationship Id="rId5" Type="http://schemas.openxmlformats.org/officeDocument/2006/relationships/image" Target="../media/image18.jpeg"/><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6" name="Rectangle 6151">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E4157">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1" name="Title 1"/>
          <p:cNvSpPr>
            <a:spLocks noGrp="1"/>
          </p:cNvSpPr>
          <p:nvPr>
            <p:ph type="ctrTitle"/>
          </p:nvPr>
        </p:nvSpPr>
        <p:spPr>
          <a:xfrm>
            <a:off x="5141495" y="1179095"/>
            <a:ext cx="5956353" cy="3404488"/>
          </a:xfrm>
        </p:spPr>
        <p:txBody>
          <a:bodyPr>
            <a:normAutofit/>
          </a:bodyPr>
          <a:lstStyle/>
          <a:p>
            <a:pPr algn="l" eaLnBrk="1" hangingPunct="1">
              <a:defRPr/>
            </a:pPr>
            <a:r>
              <a:rPr lang="en-US" sz="4800" b="1" dirty="0">
                <a:solidFill>
                  <a:srgbClr val="FFFFFF"/>
                </a:solidFill>
                <a:effectLst>
                  <a:outerShdw blurRad="38100" dist="38100" dir="2700000" algn="tl">
                    <a:srgbClr val="C0C0C0"/>
                  </a:outerShdw>
                </a:effectLst>
              </a:rPr>
              <a:t>FALSE ALARM PREVENTION FOR YOUR HOME</a:t>
            </a:r>
          </a:p>
        </p:txBody>
      </p:sp>
      <p:cxnSp>
        <p:nvCxnSpPr>
          <p:cNvPr id="6157" name="Straight Connector 6153">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147" name="Slide Number Placeholder 5"/>
          <p:cNvSpPr>
            <a:spLocks noGrp="1"/>
          </p:cNvSpPr>
          <p:nvPr>
            <p:ph type="sldNum" sz="quarter" idx="12"/>
          </p:nvPr>
        </p:nvSpPr>
        <p:spPr>
          <a:xfrm>
            <a:off x="3609955" y="6397431"/>
            <a:ext cx="7299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4E6E60E7-CCCB-4254-A7E7-6635C04D4CA2}" type="slidenum">
              <a:rPr lang="en-US" sz="1050">
                <a:solidFill>
                  <a:schemeClr val="tx1">
                    <a:lumMod val="50000"/>
                    <a:lumOff val="50000"/>
                  </a:schemeClr>
                </a:solidFill>
              </a:rPr>
              <a:pPr eaLnBrk="1" hangingPunct="1">
                <a:spcAft>
                  <a:spcPts val="600"/>
                </a:spcAft>
              </a:pPr>
              <a:t>1</a:t>
            </a:fld>
            <a:endParaRPr lang="en-US" sz="1050" dirty="0">
              <a:solidFill>
                <a:schemeClr val="tx1">
                  <a:lumMod val="50000"/>
                  <a:lumOff val="50000"/>
                </a:schemeClr>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12007" r="12007"/>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400" y="460570"/>
            <a:ext cx="7212450" cy="144249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7" name="Title 1"/>
          <p:cNvSpPr>
            <a:spLocks noGrp="1"/>
          </p:cNvSpPr>
          <p:nvPr>
            <p:ph type="title"/>
          </p:nvPr>
        </p:nvSpPr>
        <p:spPr>
          <a:xfrm>
            <a:off x="8014996" y="642594"/>
            <a:ext cx="3732244" cy="1702952"/>
          </a:xfrm>
        </p:spPr>
        <p:txBody>
          <a:bodyPr vert="horz" lIns="91440" tIns="45720" rIns="91440" bIns="45720" rtlCol="0" anchor="ctr">
            <a:normAutofit/>
          </a:bodyPr>
          <a:lstStyle/>
          <a:p>
            <a:r>
              <a:rPr lang="en-US" sz="4100" dirty="0"/>
              <a:t>Common Causes of False Alarms…</a:t>
            </a:r>
          </a:p>
        </p:txBody>
      </p:sp>
      <p:sp>
        <p:nvSpPr>
          <p:cNvPr id="12299" name="Rectangle 1229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01" name="Rectangle 1230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txBody>
          <a:bodyPr/>
          <a:lstStyle/>
          <a:p>
            <a:endParaRPr lang="en-US" dirty="0"/>
          </a:p>
        </p:txBody>
      </p:sp>
      <p:sp>
        <p:nvSpPr>
          <p:cNvPr id="12303" name="Rectangle 1230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290" name="Picture 10" descr="MPj03861320000[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89738" y="810881"/>
            <a:ext cx="2262141" cy="2945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Rectangle 1230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C:\Users\Brad\Documents\FARA\Training &amp; Certification\Online Training\False Alarm Reduction 101\Images\real-estate-agent.gif"/>
          <p:cNvPicPr>
            <a:picLocks noChangeAspect="1" noChangeArrowheads="1" noCrop="1"/>
          </p:cNvPicPr>
          <p:nvPr/>
        </p:nvPicPr>
        <p:blipFill>
          <a:blip r:embed="rId4">
            <a:extLst>
              <a:ext uri="{28A0092B-C50C-407E-A947-70E740481C1C}">
                <a14:useLocalDpi xmlns:a14="http://schemas.microsoft.com/office/drawing/2010/main"/>
              </a:ext>
            </a:extLst>
          </a:blip>
          <a:stretch>
            <a:fillRect/>
          </a:stretch>
        </p:blipFill>
        <p:spPr bwMode="auto">
          <a:xfrm>
            <a:off x="4799158" y="810882"/>
            <a:ext cx="1483015" cy="1812575"/>
          </a:xfrm>
          <a:prstGeom prst="rect">
            <a:avLst/>
          </a:prstGeom>
          <a:noFill/>
          <a:extLst>
            <a:ext uri="{909E8E84-426E-40DD-AFC4-6F175D3DCCD1}">
              <a14:hiddenFill xmlns:a14="http://schemas.microsoft.com/office/drawing/2010/main">
                <a:solidFill>
                  <a:srgbClr val="FFFFFF"/>
                </a:solidFill>
              </a14:hiddenFill>
            </a:ext>
          </a:extLst>
        </p:spPr>
      </p:pic>
      <p:sp>
        <p:nvSpPr>
          <p:cNvPr id="12307" name="Rectangle 1230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http://statewideconstructionllc.com/sitebuildercontent/sitebuilderpictures/home-repai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439789" y="4279769"/>
            <a:ext cx="1762038" cy="1762038"/>
          </a:xfrm>
          <a:prstGeom prst="rect">
            <a:avLst/>
          </a:prstGeom>
          <a:noFill/>
          <a:extLst>
            <a:ext uri="{909E8E84-426E-40DD-AFC4-6F175D3DCCD1}">
              <a14:hiddenFill xmlns:a14="http://schemas.microsoft.com/office/drawing/2010/main">
                <a:solidFill>
                  <a:srgbClr val="FFFFFF"/>
                </a:solidFill>
              </a14:hiddenFill>
            </a:ext>
          </a:extLst>
        </p:spPr>
      </p:pic>
      <p:sp>
        <p:nvSpPr>
          <p:cNvPr id="12309" name="Rectangle 1230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293" name="Picture 12" descr="MPj04393310000[1]"/>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tretch>
            <a:fillRect/>
          </a:stretch>
        </p:blipFill>
        <p:spPr>
          <a:xfrm>
            <a:off x="4556571" y="3096468"/>
            <a:ext cx="1968190" cy="2956302"/>
          </a:xfrm>
          <a:prstGeom prst="rect">
            <a:avLst/>
          </a:prstGeom>
        </p:spPr>
      </p:pic>
      <p:sp>
        <p:nvSpPr>
          <p:cNvPr id="6" name="Content Placeholder 5">
            <a:extLst>
              <a:ext uri="{FF2B5EF4-FFF2-40B4-BE49-F238E27FC236}">
                <a16:creationId xmlns:a16="http://schemas.microsoft.com/office/drawing/2014/main" id="{FC8C7F46-526F-1244-1434-37A8CA33F6F1}"/>
              </a:ext>
            </a:extLst>
          </p:cNvPr>
          <p:cNvSpPr>
            <a:spLocks noGrp="1"/>
          </p:cNvSpPr>
          <p:nvPr>
            <p:ph sz="half" idx="2"/>
          </p:nvPr>
        </p:nvSpPr>
        <p:spPr>
          <a:xfrm>
            <a:off x="8014995" y="2623457"/>
            <a:ext cx="3732245" cy="3589615"/>
          </a:xfrm>
        </p:spPr>
        <p:txBody>
          <a:bodyPr vert="horz" lIns="91440" tIns="45720" rIns="91440" bIns="45720" rtlCol="0">
            <a:normAutofit/>
          </a:bodyPr>
          <a:lstStyle/>
          <a:p>
            <a:r>
              <a:rPr lang="en-US" dirty="0">
                <a:effectLst>
                  <a:outerShdw sx="1000" sy="1000" algn="ctr" rotWithShape="0">
                    <a:srgbClr val="000000"/>
                  </a:outerShdw>
                </a:effectLst>
              </a:rPr>
              <a:t>Lack of proper training for people given access to your home, such as cleaning people, real estate agents, children, neighbors, guests, relatives, babysitters, workers, etc.</a:t>
            </a:r>
          </a:p>
          <a:p>
            <a:endParaRPr lang="en-US" dirty="0"/>
          </a:p>
        </p:txBody>
      </p:sp>
      <p:sp>
        <p:nvSpPr>
          <p:cNvPr id="12294" name="Slide Number Placeholder 3"/>
          <p:cNvSpPr>
            <a:spLocks noGrp="1"/>
          </p:cNvSpPr>
          <p:nvPr>
            <p:ph type="sldNum" sz="quarter" idx="12"/>
          </p:nvPr>
        </p:nvSpPr>
        <p:spPr>
          <a:xfrm>
            <a:off x="10865309" y="6490983"/>
            <a:ext cx="914400"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6F46B20F-B588-4F28-AB09-37A8B8BFA110}" type="slidenum">
              <a:rPr lang="en-US">
                <a:solidFill>
                  <a:schemeClr val="tx1">
                    <a:alpha val="80000"/>
                  </a:schemeClr>
                </a:solidFill>
                <a:latin typeface="+mn-lt"/>
              </a:rPr>
              <a:pPr eaLnBrk="1" hangingPunct="1">
                <a:spcAft>
                  <a:spcPts val="600"/>
                </a:spcAft>
              </a:pPr>
              <a:t>10</a:t>
            </a:fld>
            <a:endParaRPr lang="en-US" dirty="0">
              <a:solidFill>
                <a:schemeClr val="tx1">
                  <a:alpha val="80000"/>
                </a:schemeClr>
              </a:solidFill>
              <a:latin typeface="+mn-lt"/>
            </a:endParaRPr>
          </a:p>
        </p:txBody>
      </p:sp>
      <p:pic>
        <p:nvPicPr>
          <p:cNvPr id="7" name="Picture 6" descr="Logo, company name&#10;&#10;Description automatically generated">
            <a:extLst>
              <a:ext uri="{FF2B5EF4-FFF2-40B4-BE49-F238E27FC236}">
                <a16:creationId xmlns:a16="http://schemas.microsoft.com/office/drawing/2014/main" id="{7C5DD0B3-EDF5-B424-7FE2-06E53B1306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overrideClrMapping bg1="dk1" tx1="lt1" bg2="dk2" tx2="lt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t="13313" b="13313"/>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Freeform: Shape 1332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325" name="Freeform: Shape 1332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14" name="Title 1"/>
          <p:cNvSpPr>
            <a:spLocks noGrp="1"/>
          </p:cNvSpPr>
          <p:nvPr>
            <p:ph type="title"/>
          </p:nvPr>
        </p:nvSpPr>
        <p:spPr>
          <a:xfrm>
            <a:off x="6801436" y="1396289"/>
            <a:ext cx="4819952" cy="1325563"/>
          </a:xfrm>
        </p:spPr>
        <p:txBody>
          <a:bodyPr>
            <a:normAutofit/>
          </a:bodyPr>
          <a:lstStyle/>
          <a:p>
            <a:r>
              <a:rPr lang="en-US" dirty="0"/>
              <a:t>More Common Causes</a:t>
            </a:r>
          </a:p>
        </p:txBody>
      </p:sp>
      <p:sp>
        <p:nvSpPr>
          <p:cNvPr id="13316" name="Slide Number Placeholder 3"/>
          <p:cNvSpPr>
            <a:spLocks noGrp="1"/>
          </p:cNvSpPr>
          <p:nvPr>
            <p:ph type="sldNum" sz="quarter" idx="12"/>
          </p:nvPr>
        </p:nvSpPr>
        <p:spPr>
          <a:xfrm>
            <a:off x="11347066" y="6110106"/>
            <a:ext cx="548640" cy="548640"/>
          </a:xfrm>
          <a:prstGeom prst="ellipse">
            <a:avLst/>
          </a:prstGeom>
          <a:solidFill>
            <a:srgbClr val="794235"/>
          </a:solidFill>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B9709EBE-3026-4BBF-8D2B-CD14C10F3B2B}" type="slidenum">
              <a:rPr lang="en-US" sz="1500">
                <a:solidFill>
                  <a:srgbClr val="FFFFFF"/>
                </a:solidFill>
              </a:rPr>
              <a:pPr algn="ctr">
                <a:spcAft>
                  <a:spcPts val="600"/>
                </a:spcAft>
              </a:pPr>
              <a:t>11</a:t>
            </a:fld>
            <a:endParaRPr lang="en-US" sz="1500" dirty="0">
              <a:solidFill>
                <a:srgbClr val="FFFFFF"/>
              </a:solidFill>
            </a:endParaRPr>
          </a:p>
        </p:txBody>
      </p:sp>
      <p:sp>
        <p:nvSpPr>
          <p:cNvPr id="3" name="Content Placeholder 2">
            <a:extLst>
              <a:ext uri="{FF2B5EF4-FFF2-40B4-BE49-F238E27FC236}">
                <a16:creationId xmlns:a16="http://schemas.microsoft.com/office/drawing/2014/main" id="{C8D2090D-9414-8385-7647-32B6225DD0F0}"/>
              </a:ext>
            </a:extLst>
          </p:cNvPr>
          <p:cNvSpPr>
            <a:spLocks noGrp="1"/>
          </p:cNvSpPr>
          <p:nvPr>
            <p:ph idx="1"/>
          </p:nvPr>
        </p:nvSpPr>
        <p:spPr>
          <a:xfrm>
            <a:off x="6801435" y="2871982"/>
            <a:ext cx="4819951" cy="3181684"/>
          </a:xfrm>
        </p:spPr>
        <p:txBody>
          <a:bodyPr anchor="t">
            <a:normAutofit/>
          </a:bodyPr>
          <a:lstStyle/>
          <a:p>
            <a:r>
              <a:rPr lang="en-US" sz="4000" dirty="0"/>
              <a:t>Open, unlocked loose fitting sensors or defective doors and windows</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710CA8C9-6B23-E0CC-A6D1-DE0B3781E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overrideClrMapping bg1="dk1" tx1="lt1" bg2="dk2" tx2="lt2" accent1="accent1" accent2="accent2" accent3="accent3" accent4="accent4" accent5="accent5" accent6="accent6" hlink="hlink" folHlink="folHlink"/>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4" name="Rectangle 1332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3" name="Rectangle 1332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5" name="Freeform: Shape 1332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14" name="Title 1"/>
          <p:cNvSpPr>
            <a:spLocks noGrp="1"/>
          </p:cNvSpPr>
          <p:nvPr>
            <p:ph type="title"/>
          </p:nvPr>
        </p:nvSpPr>
        <p:spPr>
          <a:xfrm>
            <a:off x="8222550" y="1122363"/>
            <a:ext cx="3308130" cy="2387600"/>
          </a:xfrm>
        </p:spPr>
        <p:txBody>
          <a:bodyPr vert="horz" lIns="91440" tIns="45720" rIns="91440" bIns="45720" rtlCol="0" anchor="b">
            <a:normAutofit/>
          </a:bodyPr>
          <a:lstStyle/>
          <a:p>
            <a:r>
              <a:rPr lang="en-US" sz="5400" b="0" kern="1200" dirty="0">
                <a:solidFill>
                  <a:srgbClr val="FFFFFF"/>
                </a:solidFill>
                <a:latin typeface="+mj-lt"/>
                <a:ea typeface="+mj-ea"/>
                <a:cs typeface="+mj-cs"/>
              </a:rPr>
              <a:t>More Common Causes:</a:t>
            </a:r>
          </a:p>
        </p:txBody>
      </p:sp>
      <p:sp>
        <p:nvSpPr>
          <p:cNvPr id="2" name="Content Placeholder 1">
            <a:extLst>
              <a:ext uri="{FF2B5EF4-FFF2-40B4-BE49-F238E27FC236}">
                <a16:creationId xmlns:a16="http://schemas.microsoft.com/office/drawing/2014/main" id="{9BFA55B3-F694-AA53-B671-2C7D6A9C3467}"/>
              </a:ext>
            </a:extLst>
          </p:cNvPr>
          <p:cNvSpPr>
            <a:spLocks noGrp="1"/>
          </p:cNvSpPr>
          <p:nvPr>
            <p:ph sz="half" idx="2"/>
          </p:nvPr>
        </p:nvSpPr>
        <p:spPr>
          <a:xfrm>
            <a:off x="8222549" y="3602038"/>
            <a:ext cx="3308131" cy="1655762"/>
          </a:xfrm>
        </p:spPr>
        <p:txBody>
          <a:bodyPr vert="horz" lIns="91440" tIns="45720" rIns="91440" bIns="45720" rtlCol="0">
            <a:normAutofit/>
          </a:bodyPr>
          <a:lstStyle/>
          <a:p>
            <a:pPr marL="0" indent="0">
              <a:buNone/>
            </a:pPr>
            <a:r>
              <a:rPr lang="en-US" sz="4400" kern="1200" dirty="0">
                <a:solidFill>
                  <a:srgbClr val="FFFFFF"/>
                </a:solidFill>
                <a:effectLst>
                  <a:outerShdw dist="38100" dir="2700000" sx="1000" sy="1000" algn="tl">
                    <a:srgbClr val="000000"/>
                  </a:outerShdw>
                </a:effectLst>
                <a:latin typeface="+mn-lt"/>
                <a:ea typeface="+mn-ea"/>
                <a:cs typeface="+mn-cs"/>
              </a:rPr>
              <a:t>Unsecured Pets</a:t>
            </a:r>
          </a:p>
        </p:txBody>
      </p:sp>
      <p:pic>
        <p:nvPicPr>
          <p:cNvPr id="13315" name="Picture 8" descr="MPj0422307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95082" y="643467"/>
            <a:ext cx="5571066" cy="5571066"/>
          </a:xfrm>
          <a:prstGeom prst="rect">
            <a:avLst/>
          </a:prstGeom>
          <a:noFill/>
        </p:spPr>
      </p:pic>
      <p:sp>
        <p:nvSpPr>
          <p:cNvPr id="13316" name="Slide Number Placeholder 3"/>
          <p:cNvSpPr>
            <a:spLocks noGrp="1"/>
          </p:cNvSpPr>
          <p:nvPr>
            <p:ph type="sldNum" sz="quarter" idx="12"/>
          </p:nvPr>
        </p:nvSpPr>
        <p:spPr>
          <a:xfrm>
            <a:off x="10578662" y="6356350"/>
            <a:ext cx="77513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B9709EBE-3026-4BBF-8D2B-CD14C10F3B2B}" type="slidenum">
              <a:rPr lang="en-US">
                <a:solidFill>
                  <a:srgbClr val="FFFFFF">
                    <a:alpha val="80000"/>
                  </a:srgbClr>
                </a:solidFill>
                <a:latin typeface="+mn-lt"/>
              </a:rPr>
              <a:pPr eaLnBrk="1" hangingPunct="1">
                <a:spcAft>
                  <a:spcPts val="600"/>
                </a:spcAft>
              </a:pPr>
              <a:t>12</a:t>
            </a:fld>
            <a:endParaRPr lang="en-US" dirty="0">
              <a:solidFill>
                <a:srgbClr val="FFFFFF">
                  <a:alpha val="80000"/>
                </a:srgbClr>
              </a:solidFill>
              <a:latin typeface="+mn-lt"/>
            </a:endParaRPr>
          </a:p>
        </p:txBody>
      </p:sp>
      <p:pic>
        <p:nvPicPr>
          <p:cNvPr id="3" name="Picture 2" descr="Logo, company name&#10;&#10;Description automatically generated">
            <a:extLst>
              <a:ext uri="{FF2B5EF4-FFF2-40B4-BE49-F238E27FC236}">
                <a16:creationId xmlns:a16="http://schemas.microsoft.com/office/drawing/2014/main" id="{4565ACEB-0929-FA00-6CC9-5B387366FD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27165763"/>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3" name="Rectangle 1333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35" name="Group 1333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3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3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3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3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40" name="Rectangle 1333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More Common Causes</a:t>
            </a:r>
          </a:p>
        </p:txBody>
      </p:sp>
      <p:pic>
        <p:nvPicPr>
          <p:cNvPr id="12" name="Content Placeholder 11">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153" b="4153"/>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5295569" y="2494450"/>
            <a:ext cx="5471529" cy="3888062"/>
          </a:xfrm>
        </p:spPr>
        <p:txBody>
          <a:bodyPr vert="horz" lIns="91440" tIns="45720" rIns="91440" bIns="45720" rtlCol="0">
            <a:normAutofit/>
          </a:bodyPr>
          <a:lstStyle/>
          <a:p>
            <a:r>
              <a:rPr lang="en-US" sz="3600" dirty="0"/>
              <a:t>Weak batteries</a:t>
            </a:r>
          </a:p>
          <a:p>
            <a:r>
              <a:rPr lang="en-US" sz="3600" dirty="0"/>
              <a:t>Lack of surge protector</a:t>
            </a:r>
          </a:p>
          <a:p>
            <a:endParaRPr lang="en-US" sz="2400" dirty="0"/>
          </a:p>
        </p:txBody>
      </p:sp>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prstClr val="black">
                    <a:tint val="75000"/>
                  </a:prstClr>
                </a:solidFill>
                <a:latin typeface="Calibri" panose="020F0502020204030204"/>
              </a:rPr>
              <a:pPr eaLnBrk="1" hangingPunct="1">
                <a:spcAft>
                  <a:spcPts val="600"/>
                </a:spcAft>
                <a:defRPr/>
              </a:pPr>
              <a:t>13</a:t>
            </a:fld>
            <a:endParaRPr lang="en-US" sz="1000" dirty="0">
              <a:solidFill>
                <a:prstClr val="black">
                  <a:tint val="75000"/>
                </a:prstClr>
              </a:solidFill>
              <a:latin typeface="Calibri" panose="020F0502020204030204"/>
            </a:endParaRPr>
          </a:p>
        </p:txBody>
      </p:sp>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47" b="18852"/>
          <a:stretch/>
        </p:blipFill>
        <p:spPr bwMode="auto">
          <a:xfrm>
            <a:off x="6200540" y="3709920"/>
            <a:ext cx="4151819" cy="2832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955F3-341C-B50B-E542-2D9390B5AD2C}"/>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kern="1200" dirty="0">
                <a:solidFill>
                  <a:schemeClr val="tx1"/>
                </a:solidFill>
                <a:latin typeface="+mj-lt"/>
                <a:ea typeface="+mj-ea"/>
                <a:cs typeface="+mj-cs"/>
              </a:rPr>
              <a:t>And a Few More...</a:t>
            </a:r>
          </a:p>
        </p:txBody>
      </p:sp>
      <p:sp>
        <p:nvSpPr>
          <p:cNvPr id="14350" name="Freeform: Shape 1434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41" name="Slide Number Placeholder 3"/>
          <p:cNvSpPr>
            <a:spLocks noGrp="1"/>
          </p:cNvSpPr>
          <p:nvPr>
            <p:ph type="sldNum" sz="quarter" idx="12"/>
          </p:nvPr>
        </p:nvSpPr>
        <p:spPr>
          <a:xfrm>
            <a:off x="11334232" y="6309359"/>
            <a:ext cx="548640" cy="548640"/>
          </a:xfrm>
          <a:prstGeom prst="ellipse">
            <a:avLst/>
          </a:prstGeom>
          <a:solidFill>
            <a:srgbClr val="5C5247"/>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fld id="{F17C5862-866B-4D14-84A9-FC67E44BA676}" type="slidenum">
              <a:rPr lang="en-US" sz="1500">
                <a:solidFill>
                  <a:srgbClr val="FFFFFF"/>
                </a:solidFill>
                <a:latin typeface="+mn-lt"/>
              </a:rPr>
              <a:pPr algn="ctr" eaLnBrk="1" hangingPunct="1">
                <a:spcAft>
                  <a:spcPts val="600"/>
                </a:spcAft>
              </a:pPr>
              <a:t>14</a:t>
            </a:fld>
            <a:endParaRPr lang="en-US" sz="1500" dirty="0">
              <a:solidFill>
                <a:srgbClr val="FFFFFF"/>
              </a:solidFill>
              <a:latin typeface="+mn-lt"/>
            </a:endParaRPr>
          </a:p>
        </p:txBody>
      </p:sp>
      <p:sp>
        <p:nvSpPr>
          <p:cNvPr id="14352" name="Freeform: Shape 1435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54" name="Oval 14353">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345" name="Picture 9" descr="C:\Documents and Settings\scouey\My Documents\Downloads\MP90031406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881" r="3981" b="-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5">
            <a:extLst>
              <a:ext uri="{28A0092B-C50C-407E-A947-70E740481C1C}">
                <a14:useLocalDpi xmlns:a14="http://schemas.microsoft.com/office/drawing/2010/main"/>
              </a:ext>
            </a:extLst>
          </a:blip>
          <a:srcRect t="7709" r="-1" b="1936"/>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6162C199-FF2A-E9A3-CE58-3526CC867C86}"/>
              </a:ext>
            </a:extLst>
          </p:cNvPr>
          <p:cNvSpPr>
            <a:spLocks noGrp="1"/>
          </p:cNvSpPr>
          <p:nvPr>
            <p:ph sz="half" idx="1"/>
          </p:nvPr>
        </p:nvSpPr>
        <p:spPr>
          <a:xfrm>
            <a:off x="6940296" y="2871982"/>
            <a:ext cx="4668256" cy="3181684"/>
          </a:xfrm>
        </p:spPr>
        <p:txBody>
          <a:bodyPr vert="horz" lIns="91440" tIns="45720" rIns="91440" bIns="45720" rtlCol="0" anchor="t">
            <a:normAutofit/>
          </a:bodyPr>
          <a:lstStyle/>
          <a:p>
            <a:r>
              <a:rPr lang="en-US" sz="4000" dirty="0"/>
              <a:t>Insects, dust, dirt or cobwebs on motion or smoke sensors </a:t>
            </a:r>
          </a:p>
          <a:p>
            <a:endParaRPr lang="en-US" sz="1800" dirty="0"/>
          </a:p>
        </p:txBody>
      </p:sp>
      <p:pic>
        <p:nvPicPr>
          <p:cNvPr id="7" name="Picture 6" descr="Logo, company name&#10;&#10;Description automatically generated">
            <a:extLst>
              <a:ext uri="{FF2B5EF4-FFF2-40B4-BE49-F238E27FC236}">
                <a16:creationId xmlns:a16="http://schemas.microsoft.com/office/drawing/2014/main" id="{386023A9-8C85-9D81-577A-51F7B5E0D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17666643"/>
      </p:ext>
    </p:extLst>
  </p:cSld>
  <p:clrMapOvr>
    <a:overrideClrMapping bg1="dk1" tx1="lt1" bg2="dk2" tx2="lt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8" name="Rectangle 14347">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982C3F1-D697-6FBD-5308-6AE14FC9FFD6}"/>
              </a:ext>
            </a:extLst>
          </p:cNvPr>
          <p:cNvSpPr>
            <a:spLocks noGrp="1"/>
          </p:cNvSpPr>
          <p:nvPr>
            <p:ph type="title"/>
          </p:nvPr>
        </p:nvSpPr>
        <p:spPr>
          <a:xfrm>
            <a:off x="7742831" y="681037"/>
            <a:ext cx="3738779" cy="1788811"/>
          </a:xfrm>
        </p:spPr>
        <p:txBody>
          <a:bodyPr vert="horz" lIns="91440" tIns="45720" rIns="91440" bIns="45720" rtlCol="0" anchor="ctr">
            <a:normAutofit/>
          </a:bodyPr>
          <a:lstStyle/>
          <a:p>
            <a:r>
              <a:rPr lang="en-US" sz="4000" b="1" dirty="0">
                <a:solidFill>
                  <a:srgbClr val="FF0000"/>
                </a:solidFill>
              </a:rPr>
              <a:t>Last but not Least...</a:t>
            </a:r>
          </a:p>
        </p:txBody>
      </p:sp>
      <p:sp>
        <p:nvSpPr>
          <p:cNvPr id="5" name="Content Placeholder 4">
            <a:extLst>
              <a:ext uri="{FF2B5EF4-FFF2-40B4-BE49-F238E27FC236}">
                <a16:creationId xmlns:a16="http://schemas.microsoft.com/office/drawing/2014/main" id="{BF5461C6-2F95-475D-6B32-09943841D631}"/>
              </a:ext>
            </a:extLst>
          </p:cNvPr>
          <p:cNvSpPr>
            <a:spLocks noGrp="1"/>
          </p:cNvSpPr>
          <p:nvPr>
            <p:ph sz="half" idx="1"/>
          </p:nvPr>
        </p:nvSpPr>
        <p:spPr>
          <a:xfrm>
            <a:off x="7742831" y="2630161"/>
            <a:ext cx="3738780" cy="3546801"/>
          </a:xfrm>
        </p:spPr>
        <p:txBody>
          <a:bodyPr vert="horz" lIns="91440" tIns="45720" rIns="91440" bIns="45720" rtlCol="0">
            <a:normAutofit/>
          </a:bodyPr>
          <a:lstStyle/>
          <a:p>
            <a:r>
              <a:rPr lang="en-US" sz="3600" dirty="0"/>
              <a:t>Cooking fumes will trip smoke detectors </a:t>
            </a:r>
          </a:p>
          <a:p>
            <a:endParaRPr lang="en-US" sz="2000" dirty="0"/>
          </a:p>
        </p:txBody>
      </p:sp>
      <p:pic>
        <p:nvPicPr>
          <p:cNvPr id="7" name="Content Placeholder 6">
            <a:extLst>
              <a:ext uri="{FF2B5EF4-FFF2-40B4-BE49-F238E27FC236}">
                <a16:creationId xmlns:a16="http://schemas.microsoft.com/office/drawing/2014/main" id="{F4F5354B-0611-9C62-DF24-032A6FF01CF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85" r="-1" b="-1"/>
          <a:stretch/>
        </p:blipFill>
        <p:spPr>
          <a:xfrm>
            <a:off x="479278" y="484633"/>
            <a:ext cx="6542215" cy="5888736"/>
          </a:xfrm>
          <a:prstGeom prst="rect">
            <a:avLst/>
          </a:prstGeom>
        </p:spPr>
      </p:pic>
      <p:sp>
        <p:nvSpPr>
          <p:cNvPr id="14341"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F17C5862-866B-4D14-84A9-FC67E44BA676}" type="slidenum">
              <a:rPr lang="en-US" smtClean="0">
                <a:solidFill>
                  <a:prstClr val="black">
                    <a:tint val="75000"/>
                  </a:prstClr>
                </a:solidFill>
                <a:latin typeface="Calibri" panose="020F0502020204030204"/>
              </a:rPr>
              <a:pPr eaLnBrk="1" hangingPunct="1">
                <a:spcAft>
                  <a:spcPts val="600"/>
                </a:spcAft>
                <a:defRPr/>
              </a:pPr>
              <a:t>15</a:t>
            </a:fld>
            <a:endParaRPr lang="en-US" dirty="0">
              <a:solidFill>
                <a:prstClr val="black">
                  <a:tint val="75000"/>
                </a:prstClr>
              </a:solidFill>
              <a:latin typeface="Calibri" panose="020F0502020204030204"/>
            </a:endParaRPr>
          </a:p>
        </p:txBody>
      </p:sp>
      <p:pic>
        <p:nvPicPr>
          <p:cNvPr id="13" name="Picture 12" descr="Logo, company name&#10;&#10;Description automatically generated">
            <a:extLst>
              <a:ext uri="{FF2B5EF4-FFF2-40B4-BE49-F238E27FC236}">
                <a16:creationId xmlns:a16="http://schemas.microsoft.com/office/drawing/2014/main" id="{8E6A5264-313F-17BE-F4AE-8B92A6B2E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108034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9" name="Rectangle 1536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2" name="Title 1"/>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False Alarm Prevention Tips for </a:t>
            </a:r>
            <a:r>
              <a:rPr lang="en-US" dirty="0">
                <a:solidFill>
                  <a:srgbClr val="FFFFFF"/>
                </a:solidFill>
              </a:rPr>
              <a:t>your home</a:t>
            </a:r>
            <a:endParaRPr lang="en-US" kern="1200" dirty="0">
              <a:solidFill>
                <a:srgbClr val="FFFFFF"/>
              </a:solidFill>
              <a:latin typeface="+mj-lt"/>
              <a:ea typeface="+mj-ea"/>
              <a:cs typeface="+mj-cs"/>
            </a:endParaRPr>
          </a:p>
        </p:txBody>
      </p:sp>
      <p:pic>
        <p:nvPicPr>
          <p:cNvPr id="15364" name="Picture 16" descr="MPj04140650000[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44662" y="1647130"/>
            <a:ext cx="6553545" cy="3571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1" name="Straight Connector 1537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5363" name="Slide Number Placeholder 3"/>
          <p:cNvSpPr>
            <a:spLocks noGrp="1"/>
          </p:cNvSpPr>
          <p:nvPr>
            <p:ph type="sldNum" sz="quarter" idx="12"/>
          </p:nvPr>
        </p:nvSpPr>
        <p:spPr>
          <a:xfrm>
            <a:off x="5632382" y="6356350"/>
            <a:ext cx="136277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82386008-6050-4317-B593-90A98EB6C67A}" type="slidenum">
              <a:rPr lang="en-US">
                <a:solidFill>
                  <a:srgbClr val="595959"/>
                </a:solidFill>
                <a:latin typeface="+mn-lt"/>
              </a:rPr>
              <a:pPr eaLnBrk="1" hangingPunct="1">
                <a:spcAft>
                  <a:spcPts val="600"/>
                </a:spcAft>
              </a:pPr>
              <a:t>16</a:t>
            </a:fld>
            <a:endParaRPr lang="en-US" dirty="0">
              <a:solidFill>
                <a:srgbClr val="595959"/>
              </a:solidFill>
              <a:latin typeface="+mn-lt"/>
            </a:endParaRPr>
          </a:p>
        </p:txBody>
      </p:sp>
      <p:pic>
        <p:nvPicPr>
          <p:cNvPr id="2" name="Picture 1" descr="Logo, company name&#10;&#10;Description automatically generated">
            <a:extLst>
              <a:ext uri="{FF2B5EF4-FFF2-40B4-BE49-F238E27FC236}">
                <a16:creationId xmlns:a16="http://schemas.microsoft.com/office/drawing/2014/main" id="{82CDAC54-C45F-2E9F-A2CB-B635A67652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dirty="0">
                <a:solidFill>
                  <a:srgbClr val="FFFFFF"/>
                </a:solidFill>
              </a:rPr>
              <a:t>Before You Activate</a:t>
            </a:r>
          </a:p>
        </p:txBody>
      </p:sp>
      <p:pic>
        <p:nvPicPr>
          <p:cNvPr id="3075" name="Picture 3" descr="C:\Users\Brad\Documents\FARA\Training &amp; Certification\Online Training\False Alarm Reduction 101\Images\alarmreg2[1].png"/>
          <p:cNvPicPr>
            <a:picLocks noChangeAspect="1" noChangeArrowheads="1"/>
          </p:cNvPicPr>
          <p:nvPr/>
        </p:nvPicPr>
        <p:blipFill rotWithShape="1">
          <a:blip r:embed="rId3">
            <a:extLst>
              <a:ext uri="{28A0092B-C50C-407E-A947-70E740481C1C}">
                <a14:useLocalDpi xmlns:a14="http://schemas.microsoft.com/office/drawing/2010/main" val="0"/>
              </a:ext>
            </a:extLst>
          </a:blip>
          <a:srcRect t="1680" r="-1" b="2076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4000" dirty="0">
                <a:solidFill>
                  <a:srgbClr val="FFFFFF"/>
                </a:solidFill>
              </a:rPr>
              <a:t>Check with your local jurisdiction for registration requirements</a:t>
            </a:r>
          </a:p>
        </p:txBody>
      </p:sp>
      <p:sp>
        <p:nvSpPr>
          <p:cNvPr id="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17</a:t>
            </a:fld>
            <a:endParaRPr lang="en-US" sz="1050" dirty="0">
              <a:solidFill>
                <a:schemeClr val="tx1">
                  <a:lumMod val="50000"/>
                  <a:lumOff val="50000"/>
                </a:schemeClr>
              </a:solidFill>
              <a:latin typeface="Calibri" panose="020F0502020204030204"/>
            </a:endParaRPr>
          </a:p>
        </p:txBody>
      </p:sp>
      <p:pic>
        <p:nvPicPr>
          <p:cNvPr id="3" name="Picture 2" descr="Logo, company name&#10;&#10;Description automatically generated">
            <a:extLst>
              <a:ext uri="{FF2B5EF4-FFF2-40B4-BE49-F238E27FC236}">
                <a16:creationId xmlns:a16="http://schemas.microsoft.com/office/drawing/2014/main" id="{171F8027-8CF6-D5FF-24D4-FEFFD60D8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36608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13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b="0" dirty="0">
                <a:solidFill>
                  <a:srgbClr val="FFFFFF"/>
                </a:solidFill>
              </a:rPr>
              <a:t>Before You Activate</a:t>
            </a:r>
          </a:p>
        </p:txBody>
      </p:sp>
      <p:sp>
        <p:nvSpPr>
          <p:cNvPr id="16394" name="Rectangle 163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6" name="Picture 10" descr="http://realitypod.com/wp-content/uploads/2012/03/How-To-Copy-DVD-To-MAC.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2562" y="3236090"/>
            <a:ext cx="3071478" cy="3161816"/>
          </a:xfrm>
          <a:prstGeom prst="rect">
            <a:avLst/>
          </a:prstGeom>
          <a:noFill/>
          <a:extLst>
            <a:ext uri="{909E8E84-426E-40DD-AFC4-6F175D3DCCD1}">
              <a14:hiddenFill xmlns:a14="http://schemas.microsoft.com/office/drawing/2010/main">
                <a:solidFill>
                  <a:srgbClr val="FFFFFF"/>
                </a:solidFill>
              </a14:hiddenFill>
            </a:ext>
          </a:extLst>
        </p:spPr>
      </p:pic>
      <p:sp>
        <p:nvSpPr>
          <p:cNvPr id="16396" name="Rectangle 163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4" name="Picture 8" descr="http://hdsportcameras.com/images/UserGuide.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16398" name="Rectangle 163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098" name="Picture 2" descr="C:\Users\Brad\Documents\FARA\Training &amp; Certification\Online Training\False Alarm Reduction 101\Images\Tech &amp; use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917583" y="5038435"/>
            <a:ext cx="2052031" cy="1359471"/>
          </a:xfrm>
          <a:prstGeom prst="rect">
            <a:avLst/>
          </a:prstGeom>
          <a:noFill/>
          <a:extLst>
            <a:ext uri="{909E8E84-426E-40DD-AFC4-6F175D3DCCD1}">
              <a14:hiddenFill xmlns:a14="http://schemas.microsoft.com/office/drawing/2010/main">
                <a:solidFill>
                  <a:srgbClr val="FFFFFF"/>
                </a:solidFill>
              </a14:hiddenFill>
            </a:ext>
          </a:extLst>
        </p:spPr>
      </p:pic>
      <p:sp>
        <p:nvSpPr>
          <p:cNvPr id="16400" name="Rectangle 163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2800" dirty="0">
                <a:solidFill>
                  <a:srgbClr val="FFFFFF"/>
                </a:solidFill>
              </a:rPr>
              <a:t> Ask your alarm company for written instructions, a video and a  demonstration</a:t>
            </a:r>
          </a:p>
        </p:txBody>
      </p:sp>
      <p:sp>
        <p:nvSpPr>
          <p:cNvPr id="5" name="Slide Number Placeholder 4"/>
          <p:cNvSpPr>
            <a:spLocks noGrp="1"/>
          </p:cNvSpPr>
          <p:nvPr>
            <p:ph type="sldNum" sz="quarter" idx="12"/>
          </p:nvPr>
        </p:nvSpPr>
        <p:spPr>
          <a:xfrm>
            <a:off x="10751306" y="6535157"/>
            <a:ext cx="717963"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18</a:t>
            </a:fld>
            <a:endParaRPr lang="en-US" sz="1050" dirty="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descr="Logo, company name&#10;&#10;Description automatically generated">
            <a:extLst>
              <a:ext uri="{FF2B5EF4-FFF2-40B4-BE49-F238E27FC236}">
                <a16:creationId xmlns:a16="http://schemas.microsoft.com/office/drawing/2014/main" id="{8DD8196D-1343-2B35-16DD-26F429BF97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176989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4000" dirty="0">
                <a:solidFill>
                  <a:srgbClr val="FFFFFF"/>
                </a:solidFill>
              </a:rPr>
              <a:t>Before Turning on your Alarm System when leaving…</a:t>
            </a:r>
          </a:p>
        </p:txBody>
      </p:sp>
      <p:pic>
        <p:nvPicPr>
          <p:cNvPr id="5" name="Picture 12" descr="MPj03854260000[1]">
            <a:extLst>
              <a:ext uri="{FF2B5EF4-FFF2-40B4-BE49-F238E27FC236}">
                <a16:creationId xmlns:a16="http://schemas.microsoft.com/office/drawing/2014/main" id="{DAE67DDC-B6C0-7E28-D09F-F985884A1750}"/>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2126" b="421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AED0533-BCA5-BAA7-B267-AADAD4D36998}"/>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6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Calibri" panose="020F0502020204030204"/>
              </a:rPr>
              <a:pPr eaLnBrk="1" hangingPunct="1">
                <a:spcAft>
                  <a:spcPts val="600"/>
                </a:spcAft>
                <a:defRPr/>
              </a:pPr>
              <a:t>19</a:t>
            </a:fld>
            <a:endParaRPr lang="en-US" sz="1050" dirty="0">
              <a:solidFill>
                <a:schemeClr val="tx1">
                  <a:lumMod val="50000"/>
                  <a:lumOff val="50000"/>
                </a:schemeClr>
              </a:solidFill>
              <a:latin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6ED2EE80-9F81-88B3-DBD6-D784BD3F0F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2502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9" name="Rectangle 71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70"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Introduction</a:t>
            </a:r>
          </a:p>
        </p:txBody>
      </p:sp>
      <p:sp>
        <p:nvSpPr>
          <p:cNvPr id="7181" name="Rectangle 7180">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171" name="Picture 5" descr="C:\Documents and Settings\scouey\Local Settings\Temporary Internet Files\Content.IE5\7D7ZU2MG\MP900401417[1].jpg"/>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24256" y="2702254"/>
            <a:ext cx="3067356" cy="3566693"/>
          </a:xfrm>
          <a:prstGeom prst="rect">
            <a:avLst/>
          </a:prstGeom>
        </p:spPr>
      </p:pic>
      <p:sp>
        <p:nvSpPr>
          <p:cNvPr id="7183" name="Rectangle 7182">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970" y="3033633"/>
            <a:ext cx="3067358" cy="2903933"/>
          </a:xfrm>
          <a:prstGeom prst="rect">
            <a:avLst/>
          </a:prstGeom>
        </p:spPr>
      </p:pic>
      <p:sp>
        <p:nvSpPr>
          <p:cNvPr id="7185" name="Rectangle 71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72" name="Slide Number Placeholder 3"/>
          <p:cNvSpPr>
            <a:spLocks noGrp="1"/>
          </p:cNvSpPr>
          <p:nvPr>
            <p:ph type="sldNum" sz="quarter" idx="12"/>
          </p:nvPr>
        </p:nvSpPr>
        <p:spPr>
          <a:xfrm>
            <a:off x="10830150" y="6535157"/>
            <a:ext cx="641035"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CB9C262F-198A-4B3D-B238-4DEAB4EA23AA}" type="slidenum">
              <a:rPr lang="en-US" sz="1050">
                <a:solidFill>
                  <a:schemeClr val="tx1">
                    <a:lumMod val="50000"/>
                    <a:lumOff val="50000"/>
                  </a:schemeClr>
                </a:solidFill>
                <a:latin typeface="+mn-lt"/>
              </a:rPr>
              <a:pPr eaLnBrk="1" hangingPunct="1">
                <a:spcAft>
                  <a:spcPts val="600"/>
                </a:spcAft>
              </a:pPr>
              <a:t>2</a:t>
            </a:fld>
            <a:endParaRPr lang="en-US" sz="1050" dirty="0">
              <a:solidFill>
                <a:schemeClr val="tx1">
                  <a:lumMod val="50000"/>
                  <a:lumOff val="50000"/>
                </a:schemeClr>
              </a:solidFill>
              <a:latin typeface="+mn-lt"/>
            </a:endParaRPr>
          </a:p>
        </p:txBody>
      </p:sp>
      <p:graphicFrame>
        <p:nvGraphicFramePr>
          <p:cNvPr id="7174" name="Content Placeholder 2">
            <a:extLst>
              <a:ext uri="{FF2B5EF4-FFF2-40B4-BE49-F238E27FC236}">
                <a16:creationId xmlns:a16="http://schemas.microsoft.com/office/drawing/2014/main" id="{F8AF46BF-EF90-FFE9-E697-803A19315A11}"/>
              </a:ext>
            </a:extLst>
          </p:cNvPr>
          <p:cNvGraphicFramePr>
            <a:graphicFrameLocks noGrp="1"/>
          </p:cNvGraphicFramePr>
          <p:nvPr>
            <p:ph sz="half" idx="2"/>
            <p:extLst>
              <p:ext uri="{D42A27DB-BD31-4B8C-83A1-F6EECF244321}">
                <p14:modId xmlns:p14="http://schemas.microsoft.com/office/powerpoint/2010/main" val="1444419862"/>
              </p:ext>
            </p:extLst>
          </p:nvPr>
        </p:nvGraphicFramePr>
        <p:xfrm>
          <a:off x="7956057" y="762983"/>
          <a:ext cx="3515128" cy="5330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Logo, company name&#10;&#10;Description automatically generated">
            <a:extLst>
              <a:ext uri="{FF2B5EF4-FFF2-40B4-BE49-F238E27FC236}">
                <a16:creationId xmlns:a16="http://schemas.microsoft.com/office/drawing/2014/main" id="{505AF688-9D4E-E207-83A8-12F81F9203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9" name="Rectangle 174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3E536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386" name="Title 1"/>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dirty="0">
                <a:solidFill>
                  <a:srgbClr val="FFFFFF"/>
                </a:solidFill>
              </a:rPr>
              <a:t>Before Turning on your Alarm System when leaving…</a:t>
            </a:r>
            <a:br>
              <a:rPr lang="en-US" sz="3800" dirty="0">
                <a:solidFill>
                  <a:srgbClr val="FFFFFF"/>
                </a:solidFill>
              </a:rPr>
            </a:br>
            <a:endParaRPr lang="en-US" sz="3800" dirty="0">
              <a:solidFill>
                <a:srgbClr val="FFFFFF"/>
              </a:solidFill>
            </a:endParaRPr>
          </a:p>
        </p:txBody>
      </p:sp>
      <p:pic>
        <p:nvPicPr>
          <p:cNvPr id="7" name="Content Placeholder 6">
            <a:extLst>
              <a:ext uri="{FF2B5EF4-FFF2-40B4-BE49-F238E27FC236}">
                <a16:creationId xmlns:a16="http://schemas.microsoft.com/office/drawing/2014/main" id="{893424A2-DBA6-3C2D-5C2F-41919F8EEE0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b="34450"/>
          <a:stretch/>
        </p:blipFill>
        <p:spPr>
          <a:xfrm>
            <a:off x="4044603" y="448056"/>
            <a:ext cx="7680450" cy="3802932"/>
          </a:xfrm>
          <a:prstGeom prst="rect">
            <a:avLst/>
          </a:prstGeom>
        </p:spPr>
      </p:pic>
      <p:sp>
        <p:nvSpPr>
          <p:cNvPr id="17418" name="Rectangle 174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411" name="Slide Number Placeholder 3"/>
          <p:cNvSpPr>
            <a:spLocks noGrp="1"/>
          </p:cNvSpPr>
          <p:nvPr>
            <p:ph type="sldNum" sz="quarter" idx="12"/>
          </p:nvPr>
        </p:nvSpPr>
        <p:spPr>
          <a:xfrm>
            <a:off x="11005919" y="6432943"/>
            <a:ext cx="608436" cy="387285"/>
          </a:xfrm>
        </p:spPr>
        <p:txBody>
          <a:bodyPr vert="horz" lIns="91440" tIns="45720" rIns="91440" bIns="45720" rtlCol="0" anchor="ctr">
            <a:normAutofit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defRPr/>
            </a:pPr>
            <a:fld id="{7B181BB6-6630-408D-88C2-1B28FB682DE7}" type="slidenum">
              <a:rPr lang="en-US" sz="2000">
                <a:solidFill>
                  <a:srgbClr val="FF0000"/>
                </a:solidFill>
                <a:latin typeface="Calibri" panose="020F0502020204030204"/>
              </a:rPr>
              <a:pPr algn="ctr" eaLnBrk="1" hangingPunct="1">
                <a:spcAft>
                  <a:spcPts val="600"/>
                </a:spcAft>
                <a:defRPr/>
              </a:pPr>
              <a:t>20</a:t>
            </a:fld>
            <a:endParaRPr lang="en-US" sz="2000" dirty="0">
              <a:solidFill>
                <a:srgbClr val="FF0000"/>
              </a:solidFill>
              <a:latin typeface="Calibri" panose="020F0502020204030204"/>
            </a:endParaRPr>
          </a:p>
        </p:txBody>
      </p:sp>
      <p:sp>
        <p:nvSpPr>
          <p:cNvPr id="17420" name="Rectangle 174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E7B23A7-C455-7EC6-25A8-FBD5A190C92A}"/>
              </a:ext>
            </a:extLst>
          </p:cNvPr>
          <p:cNvSpPr>
            <a:spLocks noGrp="1"/>
          </p:cNvSpPr>
          <p:nvPr>
            <p:ph sz="half" idx="1"/>
          </p:nvPr>
        </p:nvSpPr>
        <p:spPr>
          <a:xfrm>
            <a:off x="4379709" y="4642338"/>
            <a:ext cx="7037591" cy="1564310"/>
          </a:xfrm>
        </p:spPr>
        <p:txBody>
          <a:bodyPr vert="horz" lIns="91440" tIns="45720" rIns="91440" bIns="45720" rtlCol="0" anchor="ctr">
            <a:normAutofit/>
          </a:bodyPr>
          <a:lstStyle/>
          <a:p>
            <a:r>
              <a:rPr lang="en-US" sz="3200" dirty="0"/>
              <a:t>Restart the exit time if you reenter</a:t>
            </a:r>
          </a:p>
          <a:p>
            <a:endParaRPr lang="en-US" sz="1800" dirty="0"/>
          </a:p>
        </p:txBody>
      </p:sp>
      <p:pic>
        <p:nvPicPr>
          <p:cNvPr id="13" name="Picture 12" descr="Logo, company name&#10;&#10;Description automatically generated">
            <a:extLst>
              <a:ext uri="{FF2B5EF4-FFF2-40B4-BE49-F238E27FC236}">
                <a16:creationId xmlns:a16="http://schemas.microsoft.com/office/drawing/2014/main" id="{93FC4CAA-24E2-5886-5A79-9E255E7DE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47466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8F8F1D15-440A-4B8F-8D1D-E9A6BD61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8"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20"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22"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24"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86" name="Title 1"/>
          <p:cNvSpPr>
            <a:spLocks noGrp="1"/>
          </p:cNvSpPr>
          <p:nvPr>
            <p:ph type="title"/>
          </p:nvPr>
        </p:nvSpPr>
        <p:spPr>
          <a:xfrm>
            <a:off x="1570455" y="3730789"/>
            <a:ext cx="9315457" cy="966572"/>
          </a:xfrm>
        </p:spPr>
        <p:txBody>
          <a:bodyPr vert="horz" lIns="91440" tIns="45720" rIns="91440" bIns="45720" rtlCol="0" anchor="b">
            <a:normAutofit/>
          </a:bodyPr>
          <a:lstStyle/>
          <a:p>
            <a:r>
              <a:rPr lang="en-US" sz="5400" b="0" dirty="0">
                <a:solidFill>
                  <a:srgbClr val="FFFFFF"/>
                </a:solidFill>
              </a:rPr>
              <a:t>Keep Clear of Motion Detectors </a:t>
            </a:r>
          </a:p>
        </p:txBody>
      </p:sp>
      <p:sp>
        <p:nvSpPr>
          <p:cNvPr id="2" name="Content Placeholder 1">
            <a:extLst>
              <a:ext uri="{FF2B5EF4-FFF2-40B4-BE49-F238E27FC236}">
                <a16:creationId xmlns:a16="http://schemas.microsoft.com/office/drawing/2014/main" id="{32C76898-792A-26EC-5ACD-EE7A6B045225}"/>
              </a:ext>
            </a:extLst>
          </p:cNvPr>
          <p:cNvSpPr>
            <a:spLocks noGrp="1"/>
          </p:cNvSpPr>
          <p:nvPr>
            <p:ph sz="half" idx="1"/>
          </p:nvPr>
        </p:nvSpPr>
        <p:spPr>
          <a:xfrm>
            <a:off x="1570454" y="4940091"/>
            <a:ext cx="9402345" cy="955937"/>
          </a:xfrm>
        </p:spPr>
        <p:txBody>
          <a:bodyPr vert="horz" lIns="91440" tIns="45720" rIns="91440" bIns="45720" rtlCol="0">
            <a:normAutofit/>
          </a:bodyPr>
          <a:lstStyle/>
          <a:p>
            <a:pPr marL="0" indent="0">
              <a:buNone/>
            </a:pPr>
            <a:r>
              <a:rPr lang="en-US" dirty="0">
                <a:solidFill>
                  <a:srgbClr val="FFFFFF"/>
                </a:solidFill>
                <a:effectLst>
                  <a:outerShdw sx="1000" sy="1000" algn="tl">
                    <a:srgbClr val="C0C0C0"/>
                  </a:outerShdw>
                </a:effectLst>
              </a:rPr>
              <a:t>Keep balloons, fans, heaters, plants, curtains, decorations &amp; pets from motion sensor areas</a:t>
            </a:r>
          </a:p>
        </p:txBody>
      </p:sp>
      <p:pic>
        <p:nvPicPr>
          <p:cNvPr id="2056" name="Picture 8" descr="http://coolingtower-design.com/wp-content/uploads/2011/10/fan-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77200" y="1189361"/>
            <a:ext cx="2232177" cy="2232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ifttree.com/images/large/6458e.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013431" y="1122840"/>
            <a:ext cx="1928270" cy="23652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5756" y="1342577"/>
            <a:ext cx="2242422" cy="1925744"/>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643490" y="1345729"/>
            <a:ext cx="2242422" cy="1919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lide Number Placeholder 3"/>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7B181BB6-6630-408D-88C2-1B28FB682DE7}" type="slidenum">
              <a:rPr lang="en-US" sz="1000" smtClean="0">
                <a:solidFill>
                  <a:schemeClr val="tx1">
                    <a:tint val="75000"/>
                  </a:schemeClr>
                </a:solidFill>
                <a:latin typeface="+mn-lt"/>
              </a:rPr>
              <a:pPr eaLnBrk="1" hangingPunct="1">
                <a:spcAft>
                  <a:spcPts val="600"/>
                </a:spcAft>
              </a:pPr>
              <a:t>21</a:t>
            </a:fld>
            <a:endParaRPr lang="en-US" sz="1000" dirty="0">
              <a:solidFill>
                <a:schemeClr val="tx1">
                  <a:tint val="75000"/>
                </a:schemeClr>
              </a:solidFill>
              <a:latin typeface="+mn-lt"/>
            </a:endParaRPr>
          </a:p>
        </p:txBody>
      </p:sp>
      <p:pic>
        <p:nvPicPr>
          <p:cNvPr id="5" name="Picture 4" descr="Logo, company name&#10;&#10;Description automatically generated">
            <a:extLst>
              <a:ext uri="{FF2B5EF4-FFF2-40B4-BE49-F238E27FC236}">
                <a16:creationId xmlns:a16="http://schemas.microsoft.com/office/drawing/2014/main" id="{2E9363CB-0D87-91BC-AF83-CADFE47EDD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660182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42" name="Group 18441">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443"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44"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45"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46"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47" name="Rectangle 18446">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Title 2">
            <a:extLst>
              <a:ext uri="{FF2B5EF4-FFF2-40B4-BE49-F238E27FC236}">
                <a16:creationId xmlns:a16="http://schemas.microsoft.com/office/drawing/2014/main" id="{B43D46BC-E266-D274-4568-891DE249B5A6}"/>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Training is Important!</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E43555BF-57FE-FF2E-D26E-77AF7B669C7C}"/>
              </a:ext>
            </a:extLst>
          </p:cNvPr>
          <p:cNvSpPr>
            <a:spLocks noGrp="1"/>
          </p:cNvSpPr>
          <p:nvPr>
            <p:ph idx="1"/>
          </p:nvPr>
        </p:nvSpPr>
        <p:spPr>
          <a:xfrm>
            <a:off x="2039647" y="2543175"/>
            <a:ext cx="3545348" cy="3839337"/>
          </a:xfrm>
        </p:spPr>
        <p:txBody>
          <a:bodyPr anchor="ctr">
            <a:normAutofit/>
          </a:bodyPr>
          <a:lstStyle/>
          <a:p>
            <a:r>
              <a:rPr lang="en-US" dirty="0"/>
              <a:t>Teach ALL users how to operate your system, including: </a:t>
            </a:r>
          </a:p>
          <a:p>
            <a:r>
              <a:rPr lang="en-US" dirty="0"/>
              <a:t>Arming codes</a:t>
            </a:r>
          </a:p>
          <a:p>
            <a:r>
              <a:rPr lang="en-US" dirty="0"/>
              <a:t>Passwords</a:t>
            </a:r>
          </a:p>
          <a:p>
            <a:r>
              <a:rPr lang="en-US" dirty="0"/>
              <a:t>Phone numbers </a:t>
            </a:r>
          </a:p>
          <a:p>
            <a:r>
              <a:rPr lang="en-US" dirty="0"/>
              <a:t>Cancellation procedures</a:t>
            </a:r>
          </a:p>
        </p:txBody>
      </p:sp>
      <p:pic>
        <p:nvPicPr>
          <p:cNvPr id="18434" name="Picture 4" descr="MPj04228480000[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0198" y="2556139"/>
            <a:ext cx="2650372" cy="3302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0" descr="MPj04316920000[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65773" y="3116418"/>
            <a:ext cx="2657430" cy="2125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0707624" y="6382512"/>
            <a:ext cx="685800" cy="320040"/>
          </a:xfrm>
        </p:spPr>
        <p:txBody>
          <a:bodyPr>
            <a:normAutofit/>
          </a:bodyPr>
          <a:lstStyle/>
          <a:p>
            <a:pPr>
              <a:spcAft>
                <a:spcPts val="600"/>
              </a:spcAft>
            </a:pPr>
            <a:fld id="{7D2B1549-1322-4C6D-8438-A27A568E9BF2}" type="slidenum">
              <a:rPr lang="en-US" sz="1000"/>
              <a:pPr>
                <a:spcAft>
                  <a:spcPts val="600"/>
                </a:spcAft>
              </a:pPr>
              <a:t>22</a:t>
            </a:fld>
            <a:endParaRPr lang="en-US" sz="1000" dirty="0"/>
          </a:p>
        </p:txBody>
      </p:sp>
      <p:pic>
        <p:nvPicPr>
          <p:cNvPr id="10" name="Picture 9" descr="Logo, company name&#10;&#10;Description automatically generated">
            <a:extLst>
              <a:ext uri="{FF2B5EF4-FFF2-40B4-BE49-F238E27FC236}">
                <a16:creationId xmlns:a16="http://schemas.microsoft.com/office/drawing/2014/main" id="{D90204CF-4479-DF5E-547B-171FF2855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Tell Your Alarm Company</a:t>
            </a:r>
          </a:p>
        </p:txBody>
      </p:sp>
      <p:graphicFrame>
        <p:nvGraphicFramePr>
          <p:cNvPr id="20488" name="Content Placeholder 5">
            <a:extLst>
              <a:ext uri="{FF2B5EF4-FFF2-40B4-BE49-F238E27FC236}">
                <a16:creationId xmlns:a16="http://schemas.microsoft.com/office/drawing/2014/main" id="{92498B9C-75C9-D600-94F3-5D900824825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23</a:t>
            </a:fld>
            <a:endParaRPr lang="en-US" dirty="0"/>
          </a:p>
        </p:txBody>
      </p:sp>
      <p:grpSp>
        <p:nvGrpSpPr>
          <p:cNvPr id="15" name="Group 14">
            <a:extLst>
              <a:ext uri="{FF2B5EF4-FFF2-40B4-BE49-F238E27FC236}">
                <a16:creationId xmlns:a16="http://schemas.microsoft.com/office/drawing/2014/main" id="{34FA4243-5B42-A132-353A-48CC824EB30E}"/>
              </a:ext>
            </a:extLst>
          </p:cNvPr>
          <p:cNvGrpSpPr/>
          <p:nvPr/>
        </p:nvGrpSpPr>
        <p:grpSpPr>
          <a:xfrm>
            <a:off x="6663788" y="1825625"/>
            <a:ext cx="3756157" cy="4346409"/>
            <a:chOff x="1863188" y="1768643"/>
            <a:chExt cx="3756157" cy="4346409"/>
          </a:xfrm>
        </p:grpSpPr>
        <p:pic>
          <p:nvPicPr>
            <p:cNvPr id="16" name="Picture 3" descr="C:\Documents and Settings\scouey\Local Settings\Temporary Internet Files\Content.IE5\7D7ZU2MG\MP910218826[1].jpg">
              <a:extLst>
                <a:ext uri="{FF2B5EF4-FFF2-40B4-BE49-F238E27FC236}">
                  <a16:creationId xmlns:a16="http://schemas.microsoft.com/office/drawing/2014/main" id="{729D3F20-E545-1934-EAA1-354903E549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8578" y="1768643"/>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dreamstime.com/battery-low-thumb9641697.jpg">
              <a:extLst>
                <a:ext uri="{FF2B5EF4-FFF2-40B4-BE49-F238E27FC236}">
                  <a16:creationId xmlns:a16="http://schemas.microsoft.com/office/drawing/2014/main" id="{FC8C643F-0B48-6930-82CD-36F8EA4D07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88" y="434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bsreport.files.wordpress.com/2010/07/cold_thermometer_jpg.jpg">
              <a:extLst>
                <a:ext uri="{FF2B5EF4-FFF2-40B4-BE49-F238E27FC236}">
                  <a16:creationId xmlns:a16="http://schemas.microsoft.com/office/drawing/2014/main" id="{CCD3113A-4482-2593-CDB1-5FACB8DB32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1855" y="4191001"/>
              <a:ext cx="1637490" cy="1924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609224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7835104" y="1213968"/>
            <a:ext cx="3220127" cy="1715106"/>
          </a:xfrm>
        </p:spPr>
        <p:txBody>
          <a:bodyPr anchor="b">
            <a:normAutofit/>
          </a:bodyPr>
          <a:lstStyle/>
          <a:p>
            <a:r>
              <a:rPr lang="en-US" sz="3600" b="0" dirty="0">
                <a:solidFill>
                  <a:srgbClr val="FFFFFF"/>
                </a:solidFill>
              </a:rPr>
              <a:t>Identify the Cause</a:t>
            </a:r>
          </a:p>
        </p:txBody>
      </p:sp>
      <p:pic>
        <p:nvPicPr>
          <p:cNvPr id="1027" name="Picture 3" descr="C:\Users\Brad\Pictures\Photos\Controls Communications\cancelverifypi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525" r="-1"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843FCE-4199-BE7B-0F9E-4F9AC17F62C7}"/>
              </a:ext>
            </a:extLst>
          </p:cNvPr>
          <p:cNvSpPr>
            <a:spLocks noGrp="1"/>
          </p:cNvSpPr>
          <p:nvPr>
            <p:ph idx="1"/>
          </p:nvPr>
        </p:nvSpPr>
        <p:spPr>
          <a:xfrm>
            <a:off x="7835105" y="3072208"/>
            <a:ext cx="3264916" cy="2660684"/>
          </a:xfrm>
        </p:spPr>
        <p:txBody>
          <a:bodyPr anchor="t">
            <a:normAutofit fontScale="92500"/>
          </a:bodyPr>
          <a:lstStyle/>
          <a:p>
            <a:r>
              <a:rPr lang="en-US" sz="3200" dirty="0">
                <a:solidFill>
                  <a:srgbClr val="FFFFFF"/>
                </a:solidFill>
              </a:rPr>
              <a:t>Make sure your alarm system identifies the area of activation that caused the alarm.</a:t>
            </a:r>
          </a:p>
          <a:p>
            <a:endParaRPr lang="en-US" sz="2000" dirty="0">
              <a:solidFill>
                <a:srgbClr val="FFFFFF"/>
              </a:solidFill>
            </a:endParaRPr>
          </a:p>
        </p:txBody>
      </p:sp>
      <p:sp>
        <p:nvSpPr>
          <p:cNvPr id="5" name="Slide Number Placeholder 4"/>
          <p:cNvSpPr>
            <a:spLocks noGrp="1"/>
          </p:cNvSpPr>
          <p:nvPr>
            <p:ph type="sldNum" sz="quarter" idx="12"/>
          </p:nvPr>
        </p:nvSpPr>
        <p:spPr>
          <a:xfrm>
            <a:off x="10546795" y="6383066"/>
            <a:ext cx="682311" cy="315931"/>
          </a:xfrm>
        </p:spPr>
        <p:txBody>
          <a:bodyPr>
            <a:normAutofit/>
          </a:bodyPr>
          <a:lstStyle/>
          <a:p>
            <a:pPr>
              <a:spcAft>
                <a:spcPts val="600"/>
              </a:spcAft>
              <a:defRPr/>
            </a:pPr>
            <a:fld id="{9450E3C1-243C-4221-866F-CD21818E6A3F}" type="slidenum">
              <a:rPr lang="en-US" smtClean="0"/>
              <a:pPr>
                <a:spcAft>
                  <a:spcPts val="600"/>
                </a:spcAft>
                <a:defRPr/>
              </a:pPr>
              <a:t>24</a:t>
            </a:fld>
            <a:endParaRPr lang="en-US" dirty="0"/>
          </a:p>
        </p:txBody>
      </p:sp>
      <p:sp>
        <p:nvSpPr>
          <p:cNvPr id="104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descr="Logo, company name&#10;&#10;Description automatically generated">
            <a:extLst>
              <a:ext uri="{FF2B5EF4-FFF2-40B4-BE49-F238E27FC236}">
                <a16:creationId xmlns:a16="http://schemas.microsoft.com/office/drawing/2014/main" id="{41614867-860E-2F20-655A-3DFFB3E56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3061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6" name="Rectangle 19465">
            <a:extLst>
              <a:ext uri="{FF2B5EF4-FFF2-40B4-BE49-F238E27FC236}">
                <a16:creationId xmlns:a16="http://schemas.microsoft.com/office/drawing/2014/main" id="{FD99B5B9-40F9-4953-A9A0-3EF068BC4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8" name="Rectangle 19467">
            <a:extLst>
              <a:ext uri="{FF2B5EF4-FFF2-40B4-BE49-F238E27FC236}">
                <a16:creationId xmlns:a16="http://schemas.microsoft.com/office/drawing/2014/main" id="{55C75F1C-FC4D-4122-B1CA-4649CD082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685800"/>
            <a:ext cx="6804836"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6" name="Title 1"/>
          <p:cNvSpPr>
            <a:spLocks noGrp="1"/>
          </p:cNvSpPr>
          <p:nvPr>
            <p:ph type="title"/>
          </p:nvPr>
        </p:nvSpPr>
        <p:spPr>
          <a:xfrm>
            <a:off x="1116420" y="1095152"/>
            <a:ext cx="6206154" cy="1181884"/>
          </a:xfrm>
        </p:spPr>
        <p:txBody>
          <a:bodyPr anchor="b">
            <a:noAutofit/>
          </a:bodyPr>
          <a:lstStyle/>
          <a:p>
            <a:pPr algn="ctr"/>
            <a:r>
              <a:rPr lang="en-US" sz="4000" b="1" dirty="0">
                <a:solidFill>
                  <a:srgbClr val="FF0000"/>
                </a:solidFill>
              </a:rPr>
              <a:t>Notify your alarm company …</a:t>
            </a:r>
          </a:p>
        </p:txBody>
      </p:sp>
      <p:sp>
        <p:nvSpPr>
          <p:cNvPr id="2" name="Content Placeholder 1">
            <a:extLst>
              <a:ext uri="{FF2B5EF4-FFF2-40B4-BE49-F238E27FC236}">
                <a16:creationId xmlns:a16="http://schemas.microsoft.com/office/drawing/2014/main" id="{855B28AC-F8BF-1775-4DC4-B4E430C5EB4A}"/>
              </a:ext>
            </a:extLst>
          </p:cNvPr>
          <p:cNvSpPr>
            <a:spLocks noGrp="1"/>
          </p:cNvSpPr>
          <p:nvPr>
            <p:ph idx="1"/>
          </p:nvPr>
        </p:nvSpPr>
        <p:spPr>
          <a:xfrm>
            <a:off x="1116420" y="2563907"/>
            <a:ext cx="5943599" cy="3092614"/>
          </a:xfrm>
        </p:spPr>
        <p:txBody>
          <a:bodyPr anchor="t">
            <a:normAutofit fontScale="92500"/>
          </a:bodyPr>
          <a:lstStyle/>
          <a:p>
            <a:r>
              <a:rPr lang="en-US" sz="3600" dirty="0">
                <a:solidFill>
                  <a:srgbClr val="595959"/>
                </a:solidFill>
              </a:rPr>
              <a:t>Before you test your system</a:t>
            </a:r>
          </a:p>
          <a:p>
            <a:r>
              <a:rPr lang="en-US" sz="3600" dirty="0">
                <a:solidFill>
                  <a:srgbClr val="595959"/>
                </a:solidFill>
              </a:rPr>
              <a:t>If your system is not working properly</a:t>
            </a:r>
          </a:p>
          <a:p>
            <a:r>
              <a:rPr lang="en-US" sz="3600" dirty="0">
                <a:solidFill>
                  <a:srgbClr val="595959"/>
                </a:solidFill>
              </a:rPr>
              <a:t>If you plan to remodel or install new wiring of any kind (telephone, DSL, VoIP, FIOS, etc.)</a:t>
            </a:r>
          </a:p>
          <a:p>
            <a:endParaRPr lang="en-US" sz="2000" dirty="0">
              <a:solidFill>
                <a:srgbClr val="595959"/>
              </a:solidFill>
            </a:endParaRPr>
          </a:p>
        </p:txBody>
      </p:sp>
      <p:pic>
        <p:nvPicPr>
          <p:cNvPr id="19458" name="Picture 6" descr="MPj04383700000[1]"/>
          <p:cNvPicPr>
            <a:picLocks noChangeAspect="1" noChangeArrowheads="1"/>
          </p:cNvPicPr>
          <p:nvPr/>
        </p:nvPicPr>
        <p:blipFill rotWithShape="1">
          <a:blip r:embed="rId3">
            <a:extLst>
              <a:ext uri="{28A0092B-C50C-407E-A947-70E740481C1C}">
                <a14:useLocalDpi xmlns:a14="http://schemas.microsoft.com/office/drawing/2010/main" val="0"/>
              </a:ext>
            </a:extLst>
          </a:blip>
          <a:srcRect r="32869" b="2"/>
          <a:stretch/>
        </p:blipFill>
        <p:spPr bwMode="auto">
          <a:xfrm>
            <a:off x="8171120" y="10"/>
            <a:ext cx="4020880"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MPj04304920000[1]"/>
          <p:cNvPicPr>
            <a:picLocks noChangeAspect="1" noChangeArrowheads="1"/>
          </p:cNvPicPr>
          <p:nvPr/>
        </p:nvPicPr>
        <p:blipFill rotWithShape="1">
          <a:blip r:embed="rId4">
            <a:extLst>
              <a:ext uri="{28A0092B-C50C-407E-A947-70E740481C1C}">
                <a14:useLocalDpi xmlns:a14="http://schemas.microsoft.com/office/drawing/2010/main" val="0"/>
              </a:ext>
            </a:extLst>
          </a:blip>
          <a:srcRect t="837" r="-2" b="-2"/>
          <a:stretch/>
        </p:blipFill>
        <p:spPr bwMode="auto">
          <a:xfrm>
            <a:off x="8171120" y="3428998"/>
            <a:ext cx="4020880" cy="34290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3"/>
          <p:cNvSpPr>
            <a:spLocks noGrp="1"/>
          </p:cNvSpPr>
          <p:nvPr>
            <p:ph type="sldNum" sz="quarter" idx="12"/>
          </p:nvPr>
        </p:nvSpPr>
        <p:spPr>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8E31CBE-65D0-4EC7-931B-1A63E64A18F2}" type="slidenum">
              <a:rPr lang="en-US" sz="900">
                <a:solidFill>
                  <a:srgbClr val="FFFFFF"/>
                </a:solidFill>
              </a:rPr>
              <a:pPr eaLnBrk="1" hangingPunct="1">
                <a:spcAft>
                  <a:spcPts val="600"/>
                </a:spcAft>
              </a:pPr>
              <a:t>25</a:t>
            </a:fld>
            <a:endParaRPr lang="en-US" sz="900" dirty="0">
              <a:solidFill>
                <a:srgbClr val="FFFFFF"/>
              </a:solidFill>
            </a:endParaRPr>
          </a:p>
        </p:txBody>
      </p:sp>
      <p:pic>
        <p:nvPicPr>
          <p:cNvPr id="3" name="Picture 2" descr="Logo, company name&#10;&#10;Description automatically generated">
            <a:extLst>
              <a:ext uri="{FF2B5EF4-FFF2-40B4-BE49-F238E27FC236}">
                <a16:creationId xmlns:a16="http://schemas.microsoft.com/office/drawing/2014/main" id="{BF56A9E5-2F99-5F4D-0B19-3A43273CD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443021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5">
              <a:lumMod val="20000"/>
              <a:lumOff val="80000"/>
            </a:schemeClr>
          </a:solidFill>
        </p:spPr>
        <p:txBody>
          <a:bodyPr/>
          <a:lstStyle/>
          <a:p>
            <a:r>
              <a:rPr lang="en-US" b="0" kern="1200" dirty="0">
                <a:latin typeface="Calibri" pitchFamily="34" charset="0"/>
              </a:rPr>
              <a:t>Update Your Alarm Company</a:t>
            </a:r>
            <a:endParaRPr lang="en-US" b="0" dirty="0"/>
          </a:p>
        </p:txBody>
      </p:sp>
      <p:graphicFrame>
        <p:nvGraphicFramePr>
          <p:cNvPr id="20488" name="Content Placeholder 5">
            <a:extLst>
              <a:ext uri="{FF2B5EF4-FFF2-40B4-BE49-F238E27FC236}">
                <a16:creationId xmlns:a16="http://schemas.microsoft.com/office/drawing/2014/main" id="{DFFC16CA-2333-DE94-33E6-69E7837E32D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E0B48C3-8551-4B66-9D21-E96C472F1A6F}" type="slidenum">
              <a:rPr lang="en-US" smtClean="0">
                <a:solidFill>
                  <a:srgbClr val="CC3300"/>
                </a:solidFill>
              </a:rPr>
              <a:pPr eaLnBrk="1" hangingPunct="1"/>
              <a:t>26</a:t>
            </a:fld>
            <a:endParaRPr lang="en-US" dirty="0">
              <a:solidFill>
                <a:srgbClr val="CC3300"/>
              </a:solidFill>
            </a:endParaRPr>
          </a:p>
        </p:txBody>
      </p:sp>
      <p:pic>
        <p:nvPicPr>
          <p:cNvPr id="20486" name="Picture 7" descr="MPj042759400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42123" y="4462379"/>
            <a:ext cx="2590801" cy="16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www.atozhandymanservice.yolasite.com/resources/handyman.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956323" y="1665351"/>
            <a:ext cx="1828800" cy="18720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Photos\contactUs.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41433" y="3200400"/>
            <a:ext cx="1905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8" name="Picture 14" descr="dog and cat playing">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318524" y="1736559"/>
            <a:ext cx="2182467" cy="1673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3235BAE9-8CE2-1EEE-F052-71DE1BAAAA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1" y="3910744"/>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2474" y="3972183"/>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27</a:t>
            </a:fld>
            <a:endParaRPr lang="en-US" dirty="0">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1"/>
          </a:solidFill>
          <a:ln w="9525" algn="ctr">
            <a:solidFill>
              <a:schemeClr val="tx1"/>
            </a:solidFill>
            <a:round/>
            <a:headEnd/>
            <a:tailEnd/>
          </a:ln>
        </p:spPr>
        <p:txBody>
          <a:bodyPr/>
          <a:lstStyle/>
          <a:p>
            <a:r>
              <a:rPr lang="en-US" sz="3000" dirty="0">
                <a:latin typeface="+mj-lt"/>
              </a:rPr>
              <a:t>Ask your monitoring company to use Enhanced Call Verification (ECV)</a:t>
            </a: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5775" y="1676401"/>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pic>
        <p:nvPicPr>
          <p:cNvPr id="2" name="Picture 1" descr="Logo, company name&#10;&#10;Description automatically generated">
            <a:extLst>
              <a:ext uri="{FF2B5EF4-FFF2-40B4-BE49-F238E27FC236}">
                <a16:creationId xmlns:a16="http://schemas.microsoft.com/office/drawing/2014/main" id="{104D5658-F5AF-1FB0-3450-CF996D6B20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10138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r>
              <a:rPr lang="en-US" b="0" dirty="0"/>
              <a:t>Cancel False Alarms</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descr="C:\Users\Brad\Documents\FARA\Training &amp; Certification\Online Training\False Alarm Reduction 101\Images\Falsealarm[1].jpg">
            <a:extLst>
              <a:ext uri="{FF2B5EF4-FFF2-40B4-BE49-F238E27FC236}">
                <a16:creationId xmlns:a16="http://schemas.microsoft.com/office/drawing/2014/main" id="{E3913CFC-6EBA-3B6B-E8D4-4138E7835F1E}"/>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32092" r="14545"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000232" y="599325"/>
            <a:ext cx="548640" cy="548640"/>
          </a:xfrm>
          <a:prstGeom prst="ellipse">
            <a:avLst/>
          </a:prstGeom>
          <a:solidFill>
            <a:srgbClr val="4D3648"/>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28</a:t>
            </a:fld>
            <a:endParaRPr lang="en-US" sz="1500" dirty="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2BF85AE0-3872-5753-4F14-DF04D8F45727}"/>
              </a:ext>
            </a:extLst>
          </p:cNvPr>
          <p:cNvSpPr>
            <a:spLocks noGrp="1"/>
          </p:cNvSpPr>
          <p:nvPr>
            <p:ph sz="half" idx="2"/>
          </p:nvPr>
        </p:nvSpPr>
        <p:spPr>
          <a:xfrm>
            <a:off x="6638578" y="2871982"/>
            <a:ext cx="5004073" cy="3181684"/>
          </a:xfrm>
        </p:spPr>
        <p:txBody>
          <a:bodyPr vert="horz" lIns="91440" tIns="45720" rIns="91440" bIns="45720" rtlCol="0" anchor="t">
            <a:normAutofit/>
          </a:bodyPr>
          <a:lstStyle/>
          <a:p>
            <a:r>
              <a:rPr lang="en-US" sz="4000" dirty="0"/>
              <a:t>Follow your alarm company’s instructions to cancel all false alarms</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D496AB0D-B1D5-01B3-2FD1-B35AC02697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14558004"/>
      </p:ext>
    </p:extLst>
  </p:cSld>
  <p:clrMapOvr>
    <a:overrideClrMapping bg1="dk1" tx1="lt1" bg2="dk2" tx2="lt2" accent1="accent1" accent2="accent2" accent3="accent3" accent4="accent4" accent5="accent5" accent6="accent6" hlink="hlink" folHlink="folHlink"/>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Ask For Help!</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400801" y="2438400"/>
            <a:ext cx="3796545" cy="21913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
          <p:cNvSpPr>
            <a:spLocks noChangeArrowheads="1"/>
          </p:cNvSpPr>
          <p:nvPr/>
        </p:nvSpPr>
        <p:spPr bwMode="auto">
          <a:xfrm>
            <a:off x="1981200" y="1981200"/>
            <a:ext cx="4267200" cy="3657600"/>
          </a:xfrm>
          <a:prstGeom prst="roundRect">
            <a:avLst>
              <a:gd name="adj" fmla="val 16667"/>
            </a:avLst>
          </a:prstGeom>
          <a:solidFill>
            <a:schemeClr val="accent1"/>
          </a:solidFill>
          <a:ln w="9525" algn="ctr">
            <a:solidFill>
              <a:schemeClr val="tx1"/>
            </a:solidFill>
            <a:round/>
            <a:headEnd/>
            <a:tailEnd/>
          </a:ln>
        </p:spPr>
        <p:txBody>
          <a:bodyPr/>
          <a:lstStyle/>
          <a:p>
            <a:pPr algn="l"/>
            <a:r>
              <a:rPr lang="en-US" sz="3000" dirty="0"/>
              <a:t>Ask your alarm company for help</a:t>
            </a:r>
          </a:p>
          <a:p>
            <a:pPr marL="457200" indent="-457200">
              <a:buFont typeface="Arial" pitchFamily="34" charset="0"/>
              <a:buChar char="•"/>
            </a:pPr>
            <a:r>
              <a:rPr lang="en-US" sz="3000" dirty="0"/>
              <a:t>To train new users</a:t>
            </a:r>
          </a:p>
          <a:p>
            <a:pPr marL="457200" indent="-457200">
              <a:buFont typeface="Arial" pitchFamily="34" charset="0"/>
              <a:buChar char="•"/>
            </a:pPr>
            <a:r>
              <a:rPr lang="en-US" sz="3000" dirty="0"/>
              <a:t>Find the cause for each false alarm</a:t>
            </a:r>
          </a:p>
          <a:p>
            <a:pPr marL="457200" indent="-457200">
              <a:buFont typeface="Arial" pitchFamily="34" charset="0"/>
              <a:buChar char="•"/>
            </a:pPr>
            <a:r>
              <a:rPr lang="en-US" sz="3000" dirty="0"/>
              <a:t>Plan for a new addition or remodel</a:t>
            </a:r>
          </a:p>
        </p:txBody>
      </p:sp>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p:txBody>
          <a:bodyPr/>
          <a:lstStyle/>
          <a:p>
            <a:fld id="{D82C7315-8CD4-486C-8F67-87091EC90089}" type="slidenum">
              <a:rPr lang="en-US" smtClean="0"/>
              <a:t>29</a:t>
            </a:fld>
            <a:endParaRPr lang="en-US" dirty="0"/>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b="1" dirty="0">
                <a:solidFill>
                  <a:srgbClr val="FFFFFF"/>
                </a:solidFill>
              </a:rPr>
              <a:t>What is a False Alarm?</a:t>
            </a:r>
          </a:p>
        </p:txBody>
      </p:sp>
      <p:sp>
        <p:nvSpPr>
          <p:cNvPr id="8202" name="Rectangle 820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C8482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19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4256" y="3165049"/>
            <a:ext cx="3067356" cy="26411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820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C8482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194" name="Picture 13" descr="C:\Documents and Settings\scouey\Local Settings\Temporary Internet Files\Content.IE5\TP5F4RMM\MP900178945[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618738"/>
            <a:ext cx="3067358" cy="1733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820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7956057" y="762983"/>
            <a:ext cx="3515128" cy="5330923"/>
          </a:xfrm>
        </p:spPr>
        <p:txBody>
          <a:bodyPr anchor="ctr">
            <a:normAutofit/>
          </a:bodyPr>
          <a:lstStyle/>
          <a:p>
            <a:r>
              <a:rPr lang="en-US" sz="2400" b="1" dirty="0">
                <a:solidFill>
                  <a:srgbClr val="FFFFFF"/>
                </a:solidFill>
                <a:cs typeface="Times New Roman" pitchFamily="18" charset="0"/>
              </a:rPr>
              <a:t>False Burglar Alarm - </a:t>
            </a:r>
            <a:r>
              <a:rPr lang="en-US" sz="2400" dirty="0">
                <a:solidFill>
                  <a:srgbClr val="FFFFFF"/>
                </a:solidFill>
                <a:cs typeface="Times New Roman" pitchFamily="18" charset="0"/>
              </a:rPr>
              <a:t>A notification of an alarm to law enforcement when the responding authority finds no evidence of criminal offense or attempted criminal offense</a:t>
            </a:r>
          </a:p>
          <a:p>
            <a:r>
              <a:rPr lang="en-US" sz="2400" b="1" dirty="0">
                <a:solidFill>
                  <a:srgbClr val="FFFFFF"/>
                </a:solidFill>
                <a:cs typeface="Times New Roman" pitchFamily="18" charset="0"/>
              </a:rPr>
              <a:t>False Fire Alarm - </a:t>
            </a:r>
            <a:r>
              <a:rPr lang="en-US" sz="2400" dirty="0">
                <a:solidFill>
                  <a:srgbClr val="FFFFFF"/>
                </a:solidFill>
                <a:cs typeface="Times New Roman" pitchFamily="18" charset="0"/>
              </a:rPr>
              <a:t>A notification of a fire signal, resulting from a cause other than an actual fire</a:t>
            </a:r>
          </a:p>
        </p:txBody>
      </p:sp>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a:xfrm>
            <a:off x="10830150" y="6535157"/>
            <a:ext cx="641035"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3</a:t>
            </a:fld>
            <a:endParaRPr lang="en-US" sz="1050" dirty="0">
              <a:solidFill>
                <a:schemeClr val="tx1">
                  <a:lumMod val="50000"/>
                  <a:lumOff val="50000"/>
                </a:schemeClr>
              </a:solidFill>
            </a:endParaRPr>
          </a:p>
        </p:txBody>
      </p:sp>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02124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730"/>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Shape 1639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394" name="Freeform: Shape 1639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7" name="Title 1"/>
          <p:cNvSpPr>
            <a:spLocks noGrp="1"/>
          </p:cNvSpPr>
          <p:nvPr>
            <p:ph type="title"/>
          </p:nvPr>
        </p:nvSpPr>
        <p:spPr>
          <a:xfrm>
            <a:off x="6801436" y="1396289"/>
            <a:ext cx="4819952" cy="1325563"/>
          </a:xfrm>
        </p:spPr>
        <p:txBody>
          <a:bodyPr vert="horz" lIns="91440" tIns="45720" rIns="91440" bIns="45720" rtlCol="0" anchor="ctr">
            <a:normAutofit/>
          </a:bodyPr>
          <a:lstStyle/>
          <a:p>
            <a:r>
              <a:rPr lang="en-US" b="0" dirty="0"/>
              <a:t>Maintain Your Alarm</a:t>
            </a:r>
          </a:p>
        </p:txBody>
      </p:sp>
      <p:sp>
        <p:nvSpPr>
          <p:cNvPr id="3" name="Slide Number Placeholder 2"/>
          <p:cNvSpPr>
            <a:spLocks noGrp="1"/>
          </p:cNvSpPr>
          <p:nvPr>
            <p:ph type="sldNum" sz="quarter" idx="12"/>
          </p:nvPr>
        </p:nvSpPr>
        <p:spPr>
          <a:xfrm>
            <a:off x="11155090" y="5990275"/>
            <a:ext cx="548640" cy="548640"/>
          </a:xfrm>
          <a:prstGeom prst="ellipse">
            <a:avLst/>
          </a:prstGeom>
          <a:solidFill>
            <a:srgbClr val="3F5256"/>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30</a:t>
            </a:fld>
            <a:endParaRPr lang="en-US" sz="1500" dirty="0">
              <a:solidFill>
                <a:srgbClr val="FFFFFF"/>
              </a:solidFill>
              <a:latin typeface="Calibri" panose="020F0502020204030204"/>
            </a:endParaRPr>
          </a:p>
        </p:txBody>
      </p:sp>
      <p:sp>
        <p:nvSpPr>
          <p:cNvPr id="14340" name="Rounded Rectangle 9"/>
          <p:cNvSpPr>
            <a:spLocks noChangeArrowheads="1"/>
          </p:cNvSpPr>
          <p:nvPr/>
        </p:nvSpPr>
        <p:spPr bwMode="auto">
          <a:xfrm>
            <a:off x="6801435" y="2871982"/>
            <a:ext cx="4819951" cy="3181684"/>
          </a:xfrm>
          <a:prstGeom prst="roundRect">
            <a:avLst>
              <a:gd name="adj" fmla="val 16667"/>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3200" dirty="0"/>
              <a:t>Keep your alarm system in proper operating condition</a:t>
            </a:r>
          </a:p>
          <a:p>
            <a:pPr marL="457200" indent="-228600">
              <a:lnSpc>
                <a:spcPct val="90000"/>
              </a:lnSpc>
              <a:spcAft>
                <a:spcPts val="600"/>
              </a:spcAft>
              <a:buFont typeface="Arial" panose="020B0604020202020204" pitchFamily="34" charset="0"/>
              <a:buChar char="•"/>
            </a:pPr>
            <a:r>
              <a:rPr lang="en-US" sz="3200" dirty="0"/>
              <a:t>Upgrade old systems</a:t>
            </a: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overrideClrMapping bg1="dk1" tx1="lt1" bg2="dk2" tx2="lt2" accent1="accent1" accent2="accent2" accent3="accent3" accent4="accent4" accent5="accent5" accent6="accent6" hlink="hlink" folHlink="folHlink"/>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dirty="0">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31</a:t>
            </a:fld>
            <a:endParaRPr lang="en-US" sz="1050" dirty="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
        <p:nvSpPr>
          <p:cNvPr id="3" name="AutoShape 4" descr="Image result for pictures of police officers">
            <a:extLst>
              <a:ext uri="{FF2B5EF4-FFF2-40B4-BE49-F238E27FC236}">
                <a16:creationId xmlns:a16="http://schemas.microsoft.com/office/drawing/2014/main" id="{D63F8DC1-AB3E-7845-38BB-4B07B2BAD368}"/>
              </a:ext>
            </a:extLst>
          </p:cNvPr>
          <p:cNvSpPr>
            <a:spLocks noChangeAspect="1" noChangeArrowheads="1"/>
          </p:cNvSpPr>
          <p:nvPr/>
        </p:nvSpPr>
        <p:spPr bwMode="auto">
          <a:xfrm>
            <a:off x="4067504" y="2454903"/>
            <a:ext cx="3211138" cy="44030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Image result for pictures of police officers">
            <a:extLst>
              <a:ext uri="{FF2B5EF4-FFF2-40B4-BE49-F238E27FC236}">
                <a16:creationId xmlns:a16="http://schemas.microsoft.com/office/drawing/2014/main" id="{35B2B714-FA60-4C08-C6B8-390384C297C5}"/>
              </a:ext>
            </a:extLst>
          </p:cNvPr>
          <p:cNvSpPr>
            <a:spLocks noChangeAspect="1" noChangeArrowheads="1"/>
          </p:cNvSpPr>
          <p:nvPr/>
        </p:nvSpPr>
        <p:spPr bwMode="auto">
          <a:xfrm>
            <a:off x="6066265" y="4141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0FB8087E-28E4-9A64-F98D-BE3B5261A13E}"/>
              </a:ext>
            </a:extLst>
          </p:cNvPr>
          <p:cNvPicPr>
            <a:picLocks noChangeAspect="1"/>
          </p:cNvPicPr>
          <p:nvPr/>
        </p:nvPicPr>
        <p:blipFill>
          <a:blip r:embed="rId5"/>
          <a:stretch>
            <a:fillRect/>
          </a:stretch>
        </p:blipFill>
        <p:spPr>
          <a:xfrm>
            <a:off x="4227486" y="2651763"/>
            <a:ext cx="2807044" cy="4206240"/>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32</a:t>
            </a:fld>
            <a:endParaRPr lang="en-US" dirty="0">
              <a:solidFill>
                <a:schemeClr val="tx1">
                  <a:alpha val="80000"/>
                </a:schemeClr>
              </a:solidFill>
            </a:endParaRPr>
          </a:p>
        </p:txBody>
      </p:sp>
      <p:pic>
        <p:nvPicPr>
          <p:cNvPr id="8" name="Picture 7" descr="Logo, company name&#10;&#10;Description automatically generated">
            <a:extLst>
              <a:ext uri="{FF2B5EF4-FFF2-40B4-BE49-F238E27FC236}">
                <a16:creationId xmlns:a16="http://schemas.microsoft.com/office/drawing/2014/main" id="{F5A02909-3891-9623-28BA-55B96B8DA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21" name="Group 1332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2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26" name="Rectangle 1332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a:solidFill>
                  <a:srgbClr val="FFFFFF"/>
                </a:solidFill>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1424904" y="2494450"/>
            <a:ext cx="4668205" cy="3563159"/>
          </a:xfrm>
        </p:spPr>
        <p:txBody>
          <a:bodyPr vert="horz" lIns="91440" tIns="45720" rIns="91440" bIns="45720" rtlCol="0">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lgn="ctr">
              <a:spcAft>
                <a:spcPts val="600"/>
              </a:spcAft>
              <a:buNone/>
            </a:pPr>
            <a:r>
              <a:rPr lang="en-US" sz="2400" dirty="0">
                <a:hlinkClick r:id="rId3"/>
              </a:rPr>
              <a:t>www.faraonline.org</a:t>
            </a:r>
            <a:endParaRPr lang="en-US" sz="2400" dirty="0"/>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098892" y="3355602"/>
            <a:ext cx="4802404" cy="1836919"/>
          </a:xfrm>
          <a:prstGeom prst="rect">
            <a:avLst/>
          </a:prstGeom>
        </p:spPr>
      </p:pic>
      <p:sp>
        <p:nvSpPr>
          <p:cNvPr id="13314"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sz="1000">
                <a:solidFill>
                  <a:schemeClr val="tx1">
                    <a:tint val="75000"/>
                  </a:schemeClr>
                </a:solidFill>
                <a:latin typeface="+mn-lt"/>
              </a:rPr>
              <a:pPr eaLnBrk="1" hangingPunct="1">
                <a:spcAft>
                  <a:spcPts val="600"/>
                </a:spcAft>
              </a:pPr>
              <a:t>33</a:t>
            </a:fld>
            <a:endParaRPr lang="en-US" sz="1000" dirty="0">
              <a:solidFill>
                <a:schemeClr val="tx1">
                  <a:tint val="75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1" name="Rectangle 92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19" name="Title 1"/>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dirty="0">
                <a:solidFill>
                  <a:schemeClr val="bg1"/>
                </a:solidFill>
              </a:rPr>
              <a:t>Impacts of False Alarms</a:t>
            </a:r>
          </a:p>
        </p:txBody>
      </p:sp>
      <p:cxnSp>
        <p:nvCxnSpPr>
          <p:cNvPr id="9233" name="Straight Connector 923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dirty="0">
                <a:solidFill>
                  <a:schemeClr val="bg1"/>
                </a:solidFill>
              </a:rPr>
              <a:t>Takes officers, EMS, and fire fighters away from real emergencies</a:t>
            </a:r>
          </a:p>
          <a:p>
            <a:r>
              <a:rPr lang="en-US" sz="2000" dirty="0">
                <a:solidFill>
                  <a:schemeClr val="bg1"/>
                </a:solidFill>
              </a:rPr>
              <a:t>Delays response when you really need it</a:t>
            </a:r>
          </a:p>
          <a:p>
            <a:r>
              <a:rPr lang="en-US" sz="2000" dirty="0">
                <a:solidFill>
                  <a:schemeClr val="bg1"/>
                </a:solidFill>
              </a:rPr>
              <a:t>Wastes public resources</a:t>
            </a:r>
          </a:p>
          <a:p>
            <a:endParaRPr lang="en-US" sz="2000" dirty="0">
              <a:solidFill>
                <a:schemeClr val="bg1"/>
              </a:solidFill>
            </a:endParaRPr>
          </a:p>
          <a:p>
            <a:endParaRPr lang="en-US" sz="2000" dirty="0">
              <a:solidFill>
                <a:schemeClr val="bg1"/>
              </a:solidFill>
            </a:endParaRPr>
          </a:p>
        </p:txBody>
      </p:sp>
      <p:cxnSp>
        <p:nvCxnSpPr>
          <p:cNvPr id="9235" name="Straight Connector 923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3AAB21DE-37B6-669C-E498-F3F577EF14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 b="19619"/>
          <a:stretch>
            <a:fillRect/>
          </a:stretch>
        </p:blipFill>
        <p:spPr>
          <a:xfrm>
            <a:off x="6525453" y="10"/>
            <a:ext cx="5666547" cy="6857990"/>
          </a:xfrm>
          <a:prstGeom prst="rect">
            <a:avLst/>
          </a:pr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a:xfrm>
            <a:off x="9303026" y="6356350"/>
            <a:ext cx="2050774" cy="365125"/>
          </a:xfrm>
        </p:spPr>
        <p:txBody>
          <a:bodyPr vert="horz" lIns="91440" tIns="45720" rIns="91440" bIns="45720" rtlCol="0" anchor="ctr">
            <a:normAutofit/>
          </a:bodyPr>
          <a:lstStyle/>
          <a:p>
            <a:pPr>
              <a:spcAft>
                <a:spcPts val="600"/>
              </a:spcAft>
              <a:defRPr/>
            </a:pPr>
            <a:fld id="{A5D3B997-F503-48FB-A8DF-43BFE5A9E602}" type="slidenum">
              <a:rPr lang="en-US">
                <a:solidFill>
                  <a:srgbClr val="FFFFFF"/>
                </a:solidFill>
                <a:latin typeface="Calibri" panose="020F0502020204030204"/>
              </a:rPr>
              <a:pPr>
                <a:spcAft>
                  <a:spcPts val="600"/>
                </a:spcAft>
                <a:defRPr/>
              </a:pPr>
              <a:t>4</a:t>
            </a:fld>
            <a:endParaRPr lang="en-US" dirty="0">
              <a:solidFill>
                <a:srgbClr val="FFFFFF"/>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78056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b="0" kern="1200" dirty="0">
                <a:solidFill>
                  <a:schemeClr val="bg1"/>
                </a:solidFill>
                <a:latin typeface="+mj-lt"/>
                <a:ea typeface="+mj-ea"/>
                <a:cs typeface="+mj-cs"/>
              </a:rPr>
              <a:t>False Alarm Effects</a:t>
            </a:r>
          </a:p>
        </p:txBody>
      </p:sp>
      <p:pic>
        <p:nvPicPr>
          <p:cNvPr id="1027" name="Picture 3" descr="C:\Users\Brad\Pictures\Photos\Fire\FireTruckCollision-06.jpg"/>
          <p:cNvPicPr>
            <a:picLocks noChangeAspect="1" noChangeArrowheads="1"/>
          </p:cNvPicPr>
          <p:nvPr/>
        </p:nvPicPr>
        <p:blipFill rotWithShape="1">
          <a:blip r:embed="rId3">
            <a:extLst>
              <a:ext uri="{28A0092B-C50C-407E-A947-70E740481C1C}">
                <a14:useLocalDpi xmlns:a14="http://schemas.microsoft.com/office/drawing/2010/main"/>
              </a:ext>
            </a:extLst>
          </a:blip>
          <a:srcRect l="645"/>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8" name="Straight Connector 922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9221" name="Rounded Rectangle 4"/>
          <p:cNvSpPr>
            <a:spLocks noChangeArrowheads="1"/>
          </p:cNvSpPr>
          <p:nvPr/>
        </p:nvSpPr>
        <p:spPr bwMode="auto">
          <a:xfrm>
            <a:off x="4945336" y="4615840"/>
            <a:ext cx="6609921" cy="1526741"/>
          </a:xfrm>
          <a:prstGeom prst="roundRect">
            <a:avLst>
              <a:gd name="adj" fmla="val 16667"/>
            </a:avLst>
          </a:prstGeom>
        </p:spPr>
        <p:txBody>
          <a:bodyPr vert="horz" lIns="91440" tIns="45720" rIns="91440" bIns="45720" rtlCol="0" anchor="ctr">
            <a:normAutofit/>
          </a:bodyPr>
          <a:lstStyle/>
          <a:p>
            <a:pPr algn="ctr">
              <a:lnSpc>
                <a:spcPct val="90000"/>
              </a:lnSpc>
              <a:spcAft>
                <a:spcPts val="600"/>
              </a:spcAft>
            </a:pPr>
            <a:r>
              <a:rPr lang="en-US" sz="3200" dirty="0">
                <a:solidFill>
                  <a:schemeClr val="bg1"/>
                </a:solidFill>
              </a:rPr>
              <a:t>Endangers responding authorities and the community</a:t>
            </a:r>
          </a:p>
        </p:txBody>
      </p:sp>
      <p:sp>
        <p:nvSpPr>
          <p:cNvPr id="9220"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1CB5C6E-EBD8-48AA-9EF1-8C0740578CC2}" type="slidenum">
              <a:rPr lang="en-US" smtClean="0">
                <a:solidFill>
                  <a:schemeClr val="tx1">
                    <a:tint val="75000"/>
                  </a:schemeClr>
                </a:solidFill>
                <a:latin typeface="+mn-lt"/>
              </a:rPr>
              <a:pPr eaLnBrk="1" hangingPunct="1">
                <a:spcAft>
                  <a:spcPts val="600"/>
                </a:spcAft>
              </a:pPr>
              <a:t>5</a:t>
            </a:fld>
            <a:endParaRPr lang="en-US" dirty="0">
              <a:solidFill>
                <a:schemeClr val="tx1">
                  <a:tint val="75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AF20F9C7-8CE3-8D8B-B149-1AAB2DFA6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2" name="Rectangle 92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Effects Continued…</a:t>
            </a:r>
          </a:p>
        </p:txBody>
      </p:sp>
      <p:sp>
        <p:nvSpPr>
          <p:cNvPr id="92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033AA658-8B2C-9267-E623-39CBDC4A3206}"/>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Can lead to neighbors ignoring your alarm when it activates, making you’re alarm system less reliable and credible</a:t>
            </a:r>
          </a:p>
        </p:txBody>
      </p:sp>
      <p:pic>
        <p:nvPicPr>
          <p:cNvPr id="1026" name="Picture 2" descr="Advice from professionals on how to protect your property against ...">
            <a:extLst>
              <a:ext uri="{FF2B5EF4-FFF2-40B4-BE49-F238E27FC236}">
                <a16:creationId xmlns:a16="http://schemas.microsoft.com/office/drawing/2014/main" id="{B89594A6-51EE-BDB6-C872-387EA1C18C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4358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220" name="Slide Number Placeholder 3"/>
          <p:cNvSpPr>
            <a:spLocks noGrp="1"/>
          </p:cNvSpPr>
          <p:nvPr>
            <p:ph type="sldNum" sz="quarter" idx="12"/>
          </p:nvPr>
        </p:nvSpPr>
        <p:spPr>
          <a:xfrm>
            <a:off x="10439400" y="6356350"/>
            <a:ext cx="914400" cy="365125"/>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51CB5C6E-EBD8-48AA-9EF1-8C0740578CC2}" type="slidenum">
              <a:rPr lang="en-US">
                <a:solidFill>
                  <a:srgbClr val="FFFFFF"/>
                </a:solidFill>
                <a:latin typeface="Calibri" panose="020F0502020204030204"/>
              </a:rPr>
              <a:pPr eaLnBrk="1" hangingPunct="1">
                <a:spcAft>
                  <a:spcPts val="600"/>
                </a:spcAft>
                <a:defRPr/>
              </a:pPr>
              <a:t>6</a:t>
            </a:fld>
            <a:endParaRPr lang="en-US" dirty="0">
              <a:solidFill>
                <a:srgbClr val="FFFFFF"/>
              </a:solidFill>
              <a:latin typeface="Calibri" panose="020F0502020204030204"/>
            </a:endParaRPr>
          </a:p>
        </p:txBody>
      </p:sp>
      <p:pic>
        <p:nvPicPr>
          <p:cNvPr id="17" name="Picture 16" descr="Logo, company name&#10;&#10;Description automatically generated">
            <a:extLst>
              <a:ext uri="{FF2B5EF4-FFF2-40B4-BE49-F238E27FC236}">
                <a16:creationId xmlns:a16="http://schemas.microsoft.com/office/drawing/2014/main" id="{49ED60EA-43E8-17F3-DB21-27769991DF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427689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Effects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rPr>
              <a:t>May make you reluctant to arm your system, exposing your home to undetected theft</a:t>
            </a:r>
          </a:p>
        </p:txBody>
      </p:sp>
      <p:grpSp>
        <p:nvGrpSpPr>
          <p:cNvPr id="9" name="Group 8">
            <a:extLst>
              <a:ext uri="{FF2B5EF4-FFF2-40B4-BE49-F238E27FC236}">
                <a16:creationId xmlns:a16="http://schemas.microsoft.com/office/drawing/2014/main" id="{590C5834-F2A6-07C7-3B8C-67B51AB8367C}"/>
              </a:ext>
            </a:extLst>
          </p:cNvPr>
          <p:cNvGrpSpPr/>
          <p:nvPr/>
        </p:nvGrpSpPr>
        <p:grpSpPr>
          <a:xfrm>
            <a:off x="2052350" y="2572943"/>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dirty="0"/>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Logo, company name&#10;&#10;Description automatically generated">
            <a:extLst>
              <a:ext uri="{FF2B5EF4-FFF2-40B4-BE49-F238E27FC236}">
                <a16:creationId xmlns:a16="http://schemas.microsoft.com/office/drawing/2014/main" id="{AB591706-6605-84DD-52CB-A3FC640EA9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12944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dirty="0">
                <a:solidFill>
                  <a:srgbClr val="FFFFFF"/>
                </a:solidFill>
                <a:latin typeface="+mj-lt"/>
                <a:ea typeface="+mj-ea"/>
                <a:cs typeface="+mj-cs"/>
              </a:rPr>
              <a:t>Effects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7B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7B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455913" y="3281575"/>
            <a:ext cx="3067358" cy="2241216"/>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7" y="762983"/>
            <a:ext cx="3515128" cy="5330923"/>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Wastes time &amp; money</a:t>
            </a:r>
          </a:p>
          <a:p>
            <a:pPr indent="-228600">
              <a:lnSpc>
                <a:spcPct val="90000"/>
              </a:lnSpc>
              <a:spcAft>
                <a:spcPts val="600"/>
              </a:spcAft>
              <a:buFont typeface="Arial" panose="020B0604020202020204" pitchFamily="34" charset="0"/>
              <a:buChar char="•"/>
            </a:pPr>
            <a:endParaRPr lang="en-US" sz="3600" dirty="0">
              <a:solidFill>
                <a:srgbClr val="FFFFFF"/>
              </a:solidFill>
            </a:endParaRP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&amp; delinquent fees</a:t>
            </a:r>
          </a:p>
        </p:txBody>
      </p:sp>
      <p:sp>
        <p:nvSpPr>
          <p:cNvPr id="10244" name="Slide Number Placeholder 3"/>
          <p:cNvSpPr>
            <a:spLocks noGrp="1"/>
          </p:cNvSpPr>
          <p:nvPr>
            <p:ph type="sldNum" sz="quarter" idx="12"/>
          </p:nvPr>
        </p:nvSpPr>
        <p:spPr>
          <a:xfrm>
            <a:off x="10830150" y="6535157"/>
            <a:ext cx="641035"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dirty="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338AAF90-851B-204D-E795-1527B7B9F5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4" name="TextBox 3">
            <a:extLst>
              <a:ext uri="{FF2B5EF4-FFF2-40B4-BE49-F238E27FC236}">
                <a16:creationId xmlns:a16="http://schemas.microsoft.com/office/drawing/2014/main" id="{8A8BDAB7-9C2E-DF23-2E83-F79539E1C061}"/>
              </a:ext>
            </a:extLst>
          </p:cNvPr>
          <p:cNvSpPr txBox="1"/>
          <p:nvPr/>
        </p:nvSpPr>
        <p:spPr>
          <a:xfrm>
            <a:off x="4035286" y="2727249"/>
            <a:ext cx="3083159" cy="3546677"/>
          </a:xfrm>
          <a:prstGeom prst="rect">
            <a:avLst/>
          </a:prstGeom>
          <a:noFill/>
        </p:spPr>
        <p:txBody>
          <a:bodyPr wrap="square">
            <a:spAutoFit/>
          </a:bodyPr>
          <a:lstStyle/>
          <a:p>
            <a:pPr marL="0" marR="0">
              <a:lnSpc>
                <a:spcPct val="107000"/>
              </a:lnSpc>
              <a:spcAft>
                <a:spcPts val="800"/>
              </a:spcAft>
              <a:buNone/>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Alarm Permit Fees &amp; Fines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(residential &amp; commercial)</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Registration/permit</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Renewals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Unpermitted alarm system</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false alarm response</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subsequent false alarms</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Failure to notify of changes</a:t>
            </a:r>
            <a:endParaRPr lang="en-US" dirty="0"/>
          </a:p>
        </p:txBody>
      </p:sp>
    </p:spTree>
    <p:extLst>
      <p:ext uri="{BB962C8B-B14F-4D97-AF65-F5344CB8AC3E}">
        <p14:creationId xmlns:p14="http://schemas.microsoft.com/office/powerpoint/2010/main" val="38682006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Line 12"/>
          <p:cNvSpPr>
            <a:spLocks noChangeShapeType="1"/>
          </p:cNvSpPr>
          <p:nvPr/>
        </p:nvSpPr>
        <p:spPr bwMode="auto">
          <a:xfrm flipH="1">
            <a:off x="5985092" y="4363079"/>
            <a:ext cx="2962262" cy="5457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273" name="Text Box 13"/>
          <p:cNvSpPr txBox="1">
            <a:spLocks noChangeArrowheads="1"/>
          </p:cNvSpPr>
          <p:nvPr/>
        </p:nvSpPr>
        <p:spPr bwMode="auto">
          <a:xfrm rot="10800000" flipV="1">
            <a:off x="6381208" y="4908847"/>
            <a:ext cx="2170030" cy="39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Police Dispatched</a:t>
            </a:r>
            <a:endParaRPr lang="en-US" dirty="0">
              <a:latin typeface="Times New Roman" pitchFamily="18" charset="0"/>
            </a:endParaRPr>
          </a:p>
        </p:txBody>
      </p:sp>
      <p:sp>
        <p:nvSpPr>
          <p:cNvPr id="11296" name="Text Box 36"/>
          <p:cNvSpPr txBox="1">
            <a:spLocks noChangeArrowheads="1"/>
          </p:cNvSpPr>
          <p:nvPr/>
        </p:nvSpPr>
        <p:spPr bwMode="auto">
          <a:xfrm>
            <a:off x="7410655"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pic>
        <p:nvPicPr>
          <p:cNvPr id="11305" name="Picture 52" descr="MCTN01166_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7085" y="4343400"/>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5133" y="1820244"/>
            <a:ext cx="1150258" cy="1380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0655" y="3043917"/>
            <a:ext cx="1332162" cy="1004493"/>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6554"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097142" y="2780381"/>
            <a:ext cx="1416280" cy="2128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2582" y="1698488"/>
            <a:ext cx="701819" cy="731997"/>
          </a:xfrm>
          <a:prstGeom prst="rect">
            <a:avLst/>
          </a:prstGeom>
        </p:spPr>
      </p:pic>
      <p:sp>
        <p:nvSpPr>
          <p:cNvPr id="6" name="TextBox 5"/>
          <p:cNvSpPr txBox="1"/>
          <p:nvPr/>
        </p:nvSpPr>
        <p:spPr>
          <a:xfrm>
            <a:off x="1776165" y="3339405"/>
            <a:ext cx="1608197" cy="923330"/>
          </a:xfrm>
          <a:prstGeom prst="rect">
            <a:avLst/>
          </a:prstGeom>
          <a:noFill/>
        </p:spPr>
        <p:txBody>
          <a:bodyPr wrap="none" rtlCol="0">
            <a:spAutoFit/>
          </a:bodyPr>
          <a:lstStyle/>
          <a:p>
            <a:r>
              <a:rPr lang="en-US" dirty="0"/>
              <a:t>Intruder Trips </a:t>
            </a:r>
            <a:br>
              <a:rPr lang="en-US" dirty="0"/>
            </a:br>
            <a:r>
              <a:rPr lang="en-US" dirty="0"/>
              <a:t>Control Panel</a:t>
            </a:r>
            <a:br>
              <a:rPr lang="en-US" dirty="0"/>
            </a:br>
            <a:r>
              <a:rPr lang="en-US" dirty="0"/>
              <a:t>On site</a:t>
            </a:r>
          </a:p>
        </p:txBody>
      </p:sp>
      <p:sp>
        <p:nvSpPr>
          <p:cNvPr id="51" name="TextBox 50"/>
          <p:cNvSpPr txBox="1"/>
          <p:nvPr/>
        </p:nvSpPr>
        <p:spPr>
          <a:xfrm>
            <a:off x="4892819" y="1703943"/>
            <a:ext cx="1569660" cy="369332"/>
          </a:xfrm>
          <a:prstGeom prst="rect">
            <a:avLst/>
          </a:prstGeom>
          <a:noFill/>
        </p:spPr>
        <p:txBody>
          <a:bodyPr wrap="none" rtlCol="0">
            <a:spAutoFit/>
          </a:bodyPr>
          <a:lstStyle/>
          <a:p>
            <a:r>
              <a:rPr lang="en-US" dirty="0"/>
              <a:t>Siren Sounds</a:t>
            </a:r>
          </a:p>
        </p:txBody>
      </p:sp>
      <p:sp>
        <p:nvSpPr>
          <p:cNvPr id="52" name="TextBox 51"/>
          <p:cNvSpPr txBox="1"/>
          <p:nvPr/>
        </p:nvSpPr>
        <p:spPr>
          <a:xfrm>
            <a:off x="6313376" y="3429000"/>
            <a:ext cx="1838965" cy="923330"/>
          </a:xfrm>
          <a:prstGeom prst="rect">
            <a:avLst/>
          </a:prstGeom>
          <a:noFill/>
        </p:spPr>
        <p:txBody>
          <a:bodyPr wrap="none" rtlCol="0">
            <a:spAutoFit/>
          </a:bodyPr>
          <a:lstStyle/>
          <a:p>
            <a:r>
              <a:rPr lang="en-US" dirty="0"/>
              <a:t>Alarm Sent to </a:t>
            </a:r>
            <a:br>
              <a:rPr lang="en-US" dirty="0"/>
            </a:br>
            <a:r>
              <a:rPr lang="en-US" dirty="0"/>
              <a:t>Alarm Company</a:t>
            </a:r>
            <a:br>
              <a:rPr lang="en-US" dirty="0"/>
            </a:br>
            <a:r>
              <a:rPr lang="en-US" dirty="0"/>
              <a:t>Central Station</a:t>
            </a:r>
          </a:p>
        </p:txBody>
      </p:sp>
      <p:sp>
        <p:nvSpPr>
          <p:cNvPr id="53" name="Line 12"/>
          <p:cNvSpPr>
            <a:spLocks noChangeShapeType="1"/>
          </p:cNvSpPr>
          <p:nvPr/>
        </p:nvSpPr>
        <p:spPr bwMode="auto">
          <a:xfrm>
            <a:off x="3155390" y="3043915"/>
            <a:ext cx="686564" cy="295490"/>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ine 12"/>
          <p:cNvSpPr>
            <a:spLocks noChangeShapeType="1"/>
          </p:cNvSpPr>
          <p:nvPr/>
        </p:nvSpPr>
        <p:spPr bwMode="auto">
          <a:xfrm flipV="1">
            <a:off x="4284108"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12"/>
          <p:cNvSpPr>
            <a:spLocks noChangeShapeType="1"/>
          </p:cNvSpPr>
          <p:nvPr/>
        </p:nvSpPr>
        <p:spPr bwMode="auto">
          <a:xfrm flipV="1">
            <a:off x="5292817" y="2780381"/>
            <a:ext cx="984475" cy="559025"/>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Line 12"/>
          <p:cNvSpPr>
            <a:spLocks noChangeShapeType="1"/>
          </p:cNvSpPr>
          <p:nvPr/>
        </p:nvSpPr>
        <p:spPr bwMode="auto">
          <a:xfrm>
            <a:off x="8209458" y="2706508"/>
            <a:ext cx="814096" cy="147745"/>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Rectangle 6"/>
          <p:cNvSpPr/>
          <p:nvPr/>
        </p:nvSpPr>
        <p:spPr>
          <a:xfrm>
            <a:off x="8850694" y="5129509"/>
            <a:ext cx="1682384" cy="923330"/>
          </a:xfrm>
          <a:prstGeom prst="rect">
            <a:avLst/>
          </a:prstGeom>
        </p:spPr>
        <p:txBody>
          <a:bodyPr wrap="none">
            <a:spAutoFit/>
          </a:bodyPr>
          <a:lstStyle/>
          <a:p>
            <a:r>
              <a:rPr lang="en-US" dirty="0"/>
              <a:t>Alarm Company</a:t>
            </a:r>
            <a:br>
              <a:rPr lang="en-US" dirty="0"/>
            </a:br>
            <a:r>
              <a:rPr lang="en-US" dirty="0"/>
              <a:t>Calls </a:t>
            </a:r>
            <a:br>
              <a:rPr lang="en-US" dirty="0"/>
            </a:br>
            <a:r>
              <a:rPr lang="en-US" dirty="0"/>
              <a:t>Public Safety</a:t>
            </a:r>
          </a:p>
        </p:txBody>
      </p:sp>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15628" y="4363078"/>
            <a:ext cx="1329268" cy="995668"/>
          </a:xfrm>
          <a:prstGeom prst="rect">
            <a:avLst/>
          </a:prstGeom>
        </p:spPr>
      </p:pic>
      <p:sp>
        <p:nvSpPr>
          <p:cNvPr id="9" name="Rectangle 8"/>
          <p:cNvSpPr/>
          <p:nvPr/>
        </p:nvSpPr>
        <p:spPr>
          <a:xfrm>
            <a:off x="1911618" y="5462308"/>
            <a:ext cx="1619919" cy="923330"/>
          </a:xfrm>
          <a:prstGeom prst="rect">
            <a:avLst/>
          </a:prstGeom>
        </p:spPr>
        <p:txBody>
          <a:bodyPr wrap="square">
            <a:spAutoFit/>
          </a:bodyPr>
          <a:lstStyle/>
          <a:p>
            <a:r>
              <a:rPr lang="en-US" dirty="0"/>
              <a:t>Fire Trips </a:t>
            </a:r>
            <a:br>
              <a:rPr lang="en-US" dirty="0"/>
            </a:br>
            <a:r>
              <a:rPr lang="en-US" dirty="0"/>
              <a:t>Control Panel</a:t>
            </a:r>
            <a:br>
              <a:rPr lang="en-US" dirty="0"/>
            </a:br>
            <a:r>
              <a:rPr lang="en-US" dirty="0"/>
              <a:t>On site</a:t>
            </a:r>
          </a:p>
        </p:txBody>
      </p:sp>
      <p:sp>
        <p:nvSpPr>
          <p:cNvPr id="60" name="Line 12"/>
          <p:cNvSpPr>
            <a:spLocks noChangeShapeType="1"/>
          </p:cNvSpPr>
          <p:nvPr/>
        </p:nvSpPr>
        <p:spPr bwMode="auto">
          <a:xfrm flipV="1">
            <a:off x="3307790" y="4191000"/>
            <a:ext cx="534164" cy="457199"/>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1" name="Line 12"/>
          <p:cNvSpPr>
            <a:spLocks noChangeShapeType="1"/>
          </p:cNvSpPr>
          <p:nvPr/>
        </p:nvSpPr>
        <p:spPr bwMode="auto">
          <a:xfrm flipV="1">
            <a:off x="5289754" y="3274272"/>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2" name="Line 12"/>
          <p:cNvSpPr>
            <a:spLocks noChangeShapeType="1"/>
          </p:cNvSpPr>
          <p:nvPr/>
        </p:nvSpPr>
        <p:spPr bwMode="auto">
          <a:xfrm flipV="1">
            <a:off x="4557845" y="2430483"/>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3" name="Line 12"/>
          <p:cNvSpPr>
            <a:spLocks noChangeShapeType="1"/>
          </p:cNvSpPr>
          <p:nvPr/>
        </p:nvSpPr>
        <p:spPr bwMode="auto">
          <a:xfrm>
            <a:off x="8209458" y="3200400"/>
            <a:ext cx="814096" cy="22860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4" name="Line 12"/>
          <p:cNvSpPr>
            <a:spLocks noChangeShapeType="1"/>
          </p:cNvSpPr>
          <p:nvPr/>
        </p:nvSpPr>
        <p:spPr bwMode="auto">
          <a:xfrm flipH="1">
            <a:off x="5670754" y="4908847"/>
            <a:ext cx="3578784" cy="1143992"/>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pic>
        <p:nvPicPr>
          <p:cNvPr id="1028" name="Picture 4" descr="C:\Users\Brad\AppData\Local\Microsoft\Windows\Temporary Internet Files\Content.IE5\HCPMOREV\MC900318282[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41954" y="5486401"/>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679613" y="5687557"/>
            <a:ext cx="1723005" cy="56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Fire </a:t>
            </a:r>
            <a:br>
              <a:rPr lang="en-US" dirty="0"/>
            </a:br>
            <a:r>
              <a:rPr lang="en-US" dirty="0"/>
              <a:t>Dispatched</a:t>
            </a:r>
            <a:endParaRPr lang="en-US" dirty="0">
              <a:latin typeface="Times New Roman" pitchFamily="18" charset="0"/>
            </a:endParaRPr>
          </a:p>
        </p:txBody>
      </p:sp>
      <p:sp>
        <p:nvSpPr>
          <p:cNvPr id="10" name="Title 9">
            <a:extLst>
              <a:ext uri="{FF2B5EF4-FFF2-40B4-BE49-F238E27FC236}">
                <a16:creationId xmlns:a16="http://schemas.microsoft.com/office/drawing/2014/main" id="{4BDF00A4-C1E3-5BF3-FD89-E073D2E9E1AA}"/>
              </a:ext>
            </a:extLst>
          </p:cNvPr>
          <p:cNvSpPr>
            <a:spLocks noGrp="1"/>
          </p:cNvSpPr>
          <p:nvPr>
            <p:ph type="title"/>
          </p:nvPr>
        </p:nvSpPr>
        <p:spPr>
          <a:solidFill>
            <a:srgbClr val="FFC000"/>
          </a:solidFill>
        </p:spPr>
        <p:txBody>
          <a:bodyPr>
            <a:normAutofit/>
          </a:bodyPr>
          <a:lstStyle/>
          <a:p>
            <a:r>
              <a:rPr lang="en-US" sz="4800" b="1" dirty="0"/>
              <a:t>The Alarm Process</a:t>
            </a:r>
          </a:p>
        </p:txBody>
      </p:sp>
      <p:sp>
        <p:nvSpPr>
          <p:cNvPr id="11" name="Slide Number Placeholder 10"/>
          <p:cNvSpPr>
            <a:spLocks noGrp="1"/>
          </p:cNvSpPr>
          <p:nvPr>
            <p:ph type="sldNum" sz="quarter" idx="12"/>
          </p:nvPr>
        </p:nvSpPr>
        <p:spPr/>
        <p:txBody>
          <a:bodyPr/>
          <a:lstStyle/>
          <a:p>
            <a:fld id="{7D2B1549-1322-4C6D-8438-A27A568E9BF2}" type="slidenum">
              <a:rPr lang="en-US" smtClean="0"/>
              <a:pPr/>
              <a:t>9</a:t>
            </a:fld>
            <a:endParaRPr lang="en-US" dirty="0"/>
          </a:p>
        </p:txBody>
      </p:sp>
      <p:pic>
        <p:nvPicPr>
          <p:cNvPr id="16" name="Picture 15" descr="Logo, company name&#10;&#10;Description automatically generated">
            <a:extLst>
              <a:ext uri="{FF2B5EF4-FFF2-40B4-BE49-F238E27FC236}">
                <a16:creationId xmlns:a16="http://schemas.microsoft.com/office/drawing/2014/main" id="{96BC70C0-1E34-312D-67A0-763DC85E8A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advTm="8532">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CA97BDA4A824D876ED01C04D77702" ma:contentTypeVersion="20" ma:contentTypeDescription="Create a new document." ma:contentTypeScope="" ma:versionID="4db3a2d0197e8dc0ec60e5157f983a04">
  <xsd:schema xmlns:xsd="http://www.w3.org/2001/XMLSchema" xmlns:xs="http://www.w3.org/2001/XMLSchema" xmlns:p="http://schemas.microsoft.com/office/2006/metadata/properties" xmlns:ns1="http://schemas.microsoft.com/sharepoint/v3" xmlns:ns2="296b05f3-5d73-46d7-9da4-3f1c588dd565" xmlns:ns3="b165e627-4d1f-4317-975e-3743bdb0c029" targetNamespace="http://schemas.microsoft.com/office/2006/metadata/properties" ma:root="true" ma:fieldsID="66bf653c817fde1f30cdb6da2d7d116e" ns1:_="" ns2:_="" ns3:_="">
    <xsd:import namespace="http://schemas.microsoft.com/sharepoint/v3"/>
    <xsd:import namespace="296b05f3-5d73-46d7-9da4-3f1c588dd565"/>
    <xsd:import namespace="b165e627-4d1f-4317-975e-3743bdb0c0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b05f3-5d73-46d7-9da4-3f1c588dd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8b5fb7-2bfa-4a11-b88e-a6de318c1d29"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mment" ma:index="27" nillable="true" ma:displayName="Comment" ma:format="Dropdown"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5e627-4d1f-4317-975e-3743bdb0c0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d0b002-ba7b-4aa4-930d-924ade724ba8}" ma:internalName="TaxCatchAll" ma:showField="CatchAllData" ma:web="b165e627-4d1f-4317-975e-3743bdb0c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96b05f3-5d73-46d7-9da4-3f1c588dd565" xsi:nil="true"/>
    <_ip_UnifiedCompliancePolicyUIAction xmlns="http://schemas.microsoft.com/sharepoint/v3" xsi:nil="true"/>
    <TaxCatchAll xmlns="b165e627-4d1f-4317-975e-3743bdb0c029" xsi:nil="true"/>
    <_ip_UnifiedCompliancePolicyProperties xmlns="http://schemas.microsoft.com/sharepoint/v3" xsi:nil="true"/>
    <lcf76f155ced4ddcb4097134ff3c332f xmlns="296b05f3-5d73-46d7-9da4-3f1c588dd5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0A41C0-B387-4248-90B4-D883E4275607}"/>
</file>

<file path=customXml/itemProps2.xml><?xml version="1.0" encoding="utf-8"?>
<ds:datastoreItem xmlns:ds="http://schemas.openxmlformats.org/officeDocument/2006/customXml" ds:itemID="{94602DD2-EA1F-460D-AFA8-BED6542FD138}"/>
</file>

<file path=customXml/itemProps3.xml><?xml version="1.0" encoding="utf-8"?>
<ds:datastoreItem xmlns:ds="http://schemas.openxmlformats.org/officeDocument/2006/customXml" ds:itemID="{BE166589-2304-4B5E-8958-2C77893B2FC6}"/>
</file>

<file path=docProps/app.xml><?xml version="1.0" encoding="utf-8"?>
<Properties xmlns="http://schemas.openxmlformats.org/officeDocument/2006/extended-properties" xmlns:vt="http://schemas.openxmlformats.org/officeDocument/2006/docPropsVTypes">
  <TotalTime>1628</TotalTime>
  <Words>2158</Words>
  <Application>Microsoft Office PowerPoint</Application>
  <PresentationFormat>Widescreen</PresentationFormat>
  <Paragraphs>254</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Calibri</vt:lpstr>
      <vt:lpstr>Calibri Light</vt:lpstr>
      <vt:lpstr>Monotype Sorts</vt:lpstr>
      <vt:lpstr>Symbol</vt:lpstr>
      <vt:lpstr>Times New Roman</vt:lpstr>
      <vt:lpstr>Wingdings</vt:lpstr>
      <vt:lpstr>Office Theme</vt:lpstr>
      <vt:lpstr>FALSE ALARM PREVENTION FOR YOUR HOME</vt:lpstr>
      <vt:lpstr>Introduction</vt:lpstr>
      <vt:lpstr>What is a False Alarm?</vt:lpstr>
      <vt:lpstr>Impacts of False Alarms</vt:lpstr>
      <vt:lpstr>False Alarm Effects</vt:lpstr>
      <vt:lpstr>Effects Continued…</vt:lpstr>
      <vt:lpstr>Effects Continued…</vt:lpstr>
      <vt:lpstr>PowerPoint Presentation</vt:lpstr>
      <vt:lpstr>The Alarm Process</vt:lpstr>
      <vt:lpstr>Common Causes of False Alarms…</vt:lpstr>
      <vt:lpstr>More Common Causes</vt:lpstr>
      <vt:lpstr>More Common Causes:</vt:lpstr>
      <vt:lpstr>More Common Causes</vt:lpstr>
      <vt:lpstr>And a Few More...</vt:lpstr>
      <vt:lpstr>Last but not Least...</vt:lpstr>
      <vt:lpstr>False Alarm Prevention Tips for your home</vt:lpstr>
      <vt:lpstr>Before You Activate</vt:lpstr>
      <vt:lpstr>Before You Activate</vt:lpstr>
      <vt:lpstr>Before Turning on your Alarm System when leaving…</vt:lpstr>
      <vt:lpstr>Before Turning on your Alarm System when leaving… </vt:lpstr>
      <vt:lpstr>Keep Clear of Motion Detectors </vt:lpstr>
      <vt:lpstr>Training is Important! </vt:lpstr>
      <vt:lpstr>Tell Your Alarm Company</vt:lpstr>
      <vt:lpstr>Identify the Cause</vt:lpstr>
      <vt:lpstr>Notify your alarm company …</vt:lpstr>
      <vt:lpstr>Update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YOUR HOME</dc:title>
  <dc:creator>Brad Shipp</dc:creator>
  <cp:lastModifiedBy>Rachel Nave</cp:lastModifiedBy>
  <cp:revision>17</cp:revision>
  <dcterms:created xsi:type="dcterms:W3CDTF">2023-01-20T23:12:58Z</dcterms:created>
  <dcterms:modified xsi:type="dcterms:W3CDTF">2026-01-30T14:49:16Z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0x0101008A2CA97BDA4A824D876ED01C04D77702</vt:lpwstr>
  </property>
</Properties>
</file>